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88"/>
  </p:notesMasterIdLst>
  <p:sldIdLst>
    <p:sldId id="256" r:id="rId2"/>
    <p:sldId id="302" r:id="rId3"/>
    <p:sldId id="303" r:id="rId4"/>
    <p:sldId id="257" r:id="rId5"/>
    <p:sldId id="259" r:id="rId6"/>
    <p:sldId id="261" r:id="rId7"/>
    <p:sldId id="262" r:id="rId8"/>
    <p:sldId id="292" r:id="rId9"/>
    <p:sldId id="304" r:id="rId10"/>
    <p:sldId id="305" r:id="rId11"/>
    <p:sldId id="307" r:id="rId12"/>
    <p:sldId id="308" r:id="rId13"/>
    <p:sldId id="258" r:id="rId14"/>
    <p:sldId id="345" r:id="rId15"/>
    <p:sldId id="344" r:id="rId16"/>
    <p:sldId id="340" r:id="rId17"/>
    <p:sldId id="341" r:id="rId18"/>
    <p:sldId id="342" r:id="rId19"/>
    <p:sldId id="343" r:id="rId20"/>
    <p:sldId id="293" r:id="rId21"/>
    <p:sldId id="309" r:id="rId22"/>
    <p:sldId id="310" r:id="rId23"/>
    <p:sldId id="311" r:id="rId24"/>
    <p:sldId id="314" r:id="rId25"/>
    <p:sldId id="313" r:id="rId26"/>
    <p:sldId id="315" r:id="rId27"/>
    <p:sldId id="316" r:id="rId28"/>
    <p:sldId id="317" r:id="rId29"/>
    <p:sldId id="318" r:id="rId30"/>
    <p:sldId id="320" r:id="rId31"/>
    <p:sldId id="330" r:id="rId32"/>
    <p:sldId id="331" r:id="rId33"/>
    <p:sldId id="323" r:id="rId34"/>
    <p:sldId id="324" r:id="rId35"/>
    <p:sldId id="325" r:id="rId36"/>
    <p:sldId id="326" r:id="rId37"/>
    <p:sldId id="327" r:id="rId38"/>
    <p:sldId id="328" r:id="rId39"/>
    <p:sldId id="329" r:id="rId40"/>
    <p:sldId id="322" r:id="rId41"/>
    <p:sldId id="332" r:id="rId42"/>
    <p:sldId id="334" r:id="rId43"/>
    <p:sldId id="333" r:id="rId44"/>
    <p:sldId id="335" r:id="rId45"/>
    <p:sldId id="339" r:id="rId46"/>
    <p:sldId id="338" r:id="rId47"/>
    <p:sldId id="312" r:id="rId48"/>
    <p:sldId id="336" r:id="rId49"/>
    <p:sldId id="337" r:id="rId50"/>
    <p:sldId id="269" r:id="rId51"/>
    <p:sldId id="346" r:id="rId52"/>
    <p:sldId id="347" r:id="rId53"/>
    <p:sldId id="348" r:id="rId54"/>
    <p:sldId id="273" r:id="rId55"/>
    <p:sldId id="274" r:id="rId56"/>
    <p:sldId id="275" r:id="rId57"/>
    <p:sldId id="276" r:id="rId58"/>
    <p:sldId id="277" r:id="rId59"/>
    <p:sldId id="278" r:id="rId60"/>
    <p:sldId id="279" r:id="rId61"/>
    <p:sldId id="280" r:id="rId62"/>
    <p:sldId id="281" r:id="rId63"/>
    <p:sldId id="282" r:id="rId64"/>
    <p:sldId id="283" r:id="rId65"/>
    <p:sldId id="284" r:id="rId66"/>
    <p:sldId id="285" r:id="rId67"/>
    <p:sldId id="286" r:id="rId68"/>
    <p:sldId id="287" r:id="rId69"/>
    <p:sldId id="288" r:id="rId70"/>
    <p:sldId id="289" r:id="rId71"/>
    <p:sldId id="290" r:id="rId72"/>
    <p:sldId id="349" r:id="rId73"/>
    <p:sldId id="350" r:id="rId74"/>
    <p:sldId id="352" r:id="rId75"/>
    <p:sldId id="351" r:id="rId76"/>
    <p:sldId id="353" r:id="rId77"/>
    <p:sldId id="354" r:id="rId78"/>
    <p:sldId id="355" r:id="rId79"/>
    <p:sldId id="356" r:id="rId80"/>
    <p:sldId id="357" r:id="rId81"/>
    <p:sldId id="358" r:id="rId82"/>
    <p:sldId id="361" r:id="rId83"/>
    <p:sldId id="359" r:id="rId84"/>
    <p:sldId id="360" r:id="rId85"/>
    <p:sldId id="299" r:id="rId86"/>
    <p:sldId id="362" r:id="rId8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160" autoAdjust="0"/>
    <p:restoredTop sz="94587" autoAdjust="0"/>
  </p:normalViewPr>
  <p:slideViewPr>
    <p:cSldViewPr snapToGrid="0">
      <p:cViewPr varScale="1">
        <p:scale>
          <a:sx n="78" d="100"/>
          <a:sy n="78" d="100"/>
        </p:scale>
        <p:origin x="-3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8925A37-EEA3-4013-B609-5B3F6E22BA3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23001-776C-4211-8690-19D2175C97AF}" type="slidenum">
              <a:rPr lang="en-US"/>
              <a:pPr/>
              <a:t>54</a:t>
            </a:fld>
            <a:endParaRPr lang="en-US"/>
          </a:p>
        </p:txBody>
      </p:sp>
      <p:sp>
        <p:nvSpPr>
          <p:cNvPr id="38914" name="Rectangle 2"/>
          <p:cNvSpPr>
            <a:spLocks noGrp="1" noRot="1" noChangeAspec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FE477D-5F75-4BE5-846B-57E6D7FC2D34}" type="slidenum">
              <a:rPr lang="en-US"/>
              <a:pPr/>
              <a:t>63</a:t>
            </a:fld>
            <a:endParaRPr lang="en-US"/>
          </a:p>
        </p:txBody>
      </p:sp>
      <p:sp>
        <p:nvSpPr>
          <p:cNvPr id="57346" name="Rectangle 2"/>
          <p:cNvSpPr>
            <a:spLocks noGrp="1" noRot="1" noChangeAspect="1" noChangeArrowheads="1" noTextEdit="1"/>
          </p:cNvSpPr>
          <p:nvPr>
            <p:ph type="sldImg"/>
          </p:nvPr>
        </p:nvSpPr>
        <p:spPr>
          <a:xfrm>
            <a:off x="1150938" y="692150"/>
            <a:ext cx="4556125" cy="3416300"/>
          </a:xfrm>
          <a:ln/>
        </p:spPr>
      </p:sp>
      <p:sp>
        <p:nvSpPr>
          <p:cNvPr id="5734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17F6D4-E1D4-46F1-8F90-7659D99EEC39}" type="slidenum">
              <a:rPr lang="en-US"/>
              <a:pPr/>
              <a:t>64</a:t>
            </a:fld>
            <a:endParaRPr lang="en-US"/>
          </a:p>
        </p:txBody>
      </p:sp>
      <p:sp>
        <p:nvSpPr>
          <p:cNvPr id="59394" name="Rectangle 2"/>
          <p:cNvSpPr>
            <a:spLocks noGrp="1" noRot="1" noChangeAspect="1"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904BC-4041-49CF-B45A-E97AD6BDA7ED}" type="slidenum">
              <a:rPr lang="en-US"/>
              <a:pPr/>
              <a:t>65</a:t>
            </a:fld>
            <a:endParaRPr lang="en-US"/>
          </a:p>
        </p:txBody>
      </p:sp>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3D1AD4-0302-44A4-AE21-2974C6D66E70}" type="slidenum">
              <a:rPr lang="en-US"/>
              <a:pPr/>
              <a:t>66</a:t>
            </a:fld>
            <a:endParaRPr lang="en-US"/>
          </a:p>
        </p:txBody>
      </p:sp>
      <p:sp>
        <p:nvSpPr>
          <p:cNvPr id="63490" name="Rectangle 2"/>
          <p:cNvSpPr>
            <a:spLocks noGrp="1" noRot="1" noChangeAspect="1" noChangeArrowheads="1" noTextEdit="1"/>
          </p:cNvSpPr>
          <p:nvPr>
            <p:ph type="sldImg"/>
          </p:nvPr>
        </p:nvSpPr>
        <p:spPr>
          <a:xfrm>
            <a:off x="1150938" y="692150"/>
            <a:ext cx="4556125" cy="3416300"/>
          </a:xfrm>
          <a:ln/>
        </p:spPr>
      </p:sp>
      <p:sp>
        <p:nvSpPr>
          <p:cNvPr id="6349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99FFC-DC38-4A96-A30B-57F7B9C4A92C}" type="slidenum">
              <a:rPr lang="en-US"/>
              <a:pPr/>
              <a:t>67</a:t>
            </a:fld>
            <a:endParaRPr lang="en-US"/>
          </a:p>
        </p:txBody>
      </p:sp>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52908A-743D-4EB1-BECE-CB5CEFEDEE40}" type="slidenum">
              <a:rPr lang="en-US"/>
              <a:pPr/>
              <a:t>68</a:t>
            </a:fld>
            <a:endParaRPr lang="en-US"/>
          </a:p>
        </p:txBody>
      </p:sp>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F04937-493B-43A0-BFE3-DADA3CB16C9E}" type="slidenum">
              <a:rPr lang="en-US"/>
              <a:pPr/>
              <a:t>69</a:t>
            </a:fld>
            <a:endParaRPr lang="en-US"/>
          </a:p>
        </p:txBody>
      </p:sp>
      <p:sp>
        <p:nvSpPr>
          <p:cNvPr id="69634" name="Rectangle 2"/>
          <p:cNvSpPr>
            <a:spLocks noGrp="1" noRot="1" noChangeAspect="1" noChangeArrowheads="1" noTextEdit="1"/>
          </p:cNvSpPr>
          <p:nvPr>
            <p:ph type="sldImg"/>
          </p:nvPr>
        </p:nvSpPr>
        <p:spPr>
          <a:xfrm>
            <a:off x="1150938" y="692150"/>
            <a:ext cx="4556125" cy="3416300"/>
          </a:xfrm>
          <a:ln/>
        </p:spPr>
      </p:sp>
      <p:sp>
        <p:nvSpPr>
          <p:cNvPr id="6963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502C8B-B5A6-43E7-83A4-3B8568C76544}" type="slidenum">
              <a:rPr lang="en-US"/>
              <a:pPr/>
              <a:t>70</a:t>
            </a:fld>
            <a:endParaRPr lang="en-US"/>
          </a:p>
        </p:txBody>
      </p:sp>
      <p:sp>
        <p:nvSpPr>
          <p:cNvPr id="71682" name="Rectangle 2"/>
          <p:cNvSpPr>
            <a:spLocks noGrp="1" noRot="1" noChangeAspect="1"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E1A0C-8BE7-47CD-ADD2-3F871492F233}" type="slidenum">
              <a:rPr lang="en-US"/>
              <a:pPr/>
              <a:t>71</a:t>
            </a:fld>
            <a:endParaRPr lang="en-US"/>
          </a:p>
        </p:txBody>
      </p:sp>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88F78-3159-48F3-B76C-5C154C65859D}" type="slidenum">
              <a:rPr lang="en-US"/>
              <a:pPr/>
              <a:t>55</a:t>
            </a:fld>
            <a:endParaRPr lang="en-US"/>
          </a:p>
        </p:txBody>
      </p:sp>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49E80-EA37-4E6C-8ADB-7B49B4D6DA05}" type="slidenum">
              <a:rPr lang="en-US"/>
              <a:pPr/>
              <a:t>56</a:t>
            </a:fld>
            <a:endParaRPr lang="en-US"/>
          </a:p>
        </p:txBody>
      </p:sp>
      <p:sp>
        <p:nvSpPr>
          <p:cNvPr id="43010" name="Rectangle 2"/>
          <p:cNvSpPr>
            <a:spLocks noGrp="1" noRot="1" noChangeAspect="1"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2FCA0C-6BF8-4EF1-AD58-46E952B6A749}" type="slidenum">
              <a:rPr lang="en-US"/>
              <a:pPr/>
              <a:t>57</a:t>
            </a:fld>
            <a:endParaRPr lang="en-US"/>
          </a:p>
        </p:txBody>
      </p:sp>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C79B9E-978E-40A9-BAC8-5233D1290C9B}" type="slidenum">
              <a:rPr lang="en-US"/>
              <a:pPr/>
              <a:t>58</a:t>
            </a:fld>
            <a:endParaRPr lang="en-US"/>
          </a:p>
        </p:txBody>
      </p:sp>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CABA4C-0FC4-446C-B71D-C57FADBD7756}" type="slidenum">
              <a:rPr lang="en-US"/>
              <a:pPr/>
              <a:t>59</a:t>
            </a:fld>
            <a:endParaRPr lang="en-US"/>
          </a:p>
        </p:txBody>
      </p:sp>
      <p:sp>
        <p:nvSpPr>
          <p:cNvPr id="49154" name="Rectangle 2"/>
          <p:cNvSpPr>
            <a:spLocks noGrp="1" noRot="1" noChangeAspect="1" noChangeArrowheads="1" noTextEdit="1"/>
          </p:cNvSpPr>
          <p:nvPr>
            <p:ph type="sldImg"/>
          </p:nvPr>
        </p:nvSpPr>
        <p:spPr>
          <a:xfrm>
            <a:off x="1150938" y="692150"/>
            <a:ext cx="4556125" cy="3416300"/>
          </a:xfrm>
          <a:ln/>
        </p:spPr>
      </p:sp>
      <p:sp>
        <p:nvSpPr>
          <p:cNvPr id="4915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B5BDFB-CB0D-4753-A8BF-A255A57F8B31}" type="slidenum">
              <a:rPr lang="en-US"/>
              <a:pPr/>
              <a:t>60</a:t>
            </a:fld>
            <a:endParaRPr lang="en-US"/>
          </a:p>
        </p:txBody>
      </p:sp>
      <p:sp>
        <p:nvSpPr>
          <p:cNvPr id="51202" name="Rectangle 2"/>
          <p:cNvSpPr>
            <a:spLocks noGrp="1" noRot="1" noChangeAspect="1" noChangeArrowheads="1" noTextEdit="1"/>
          </p:cNvSpPr>
          <p:nvPr>
            <p:ph type="sldImg"/>
          </p:nvPr>
        </p:nvSpPr>
        <p:spPr>
          <a:xfrm>
            <a:off x="1150938" y="692150"/>
            <a:ext cx="4556125" cy="3416300"/>
          </a:xfrm>
          <a:ln/>
        </p:spPr>
      </p:sp>
      <p:sp>
        <p:nvSpPr>
          <p:cNvPr id="5120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FCFF75-76F8-4D71-AFCF-15819203778C}" type="slidenum">
              <a:rPr lang="en-US"/>
              <a:pPr/>
              <a:t>61</a:t>
            </a:fld>
            <a:endParaRPr lang="en-US"/>
          </a:p>
        </p:txBody>
      </p:sp>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4B3929-38E5-4E6A-8F9A-9EB2BFBA9D52}" type="slidenum">
              <a:rPr lang="en-US"/>
              <a:pPr/>
              <a:t>62</a:t>
            </a:fld>
            <a:endParaRPr lang="en-US"/>
          </a:p>
        </p:txBody>
      </p:sp>
      <p:sp>
        <p:nvSpPr>
          <p:cNvPr id="55298" name="Rectangle 2"/>
          <p:cNvSpPr>
            <a:spLocks noGrp="1" noRot="1" noChangeAspect="1" noChangeArrowheads="1" noTextEdit="1"/>
          </p:cNvSpPr>
          <p:nvPr>
            <p:ph type="sldImg"/>
          </p:nvPr>
        </p:nvSpPr>
        <p:spPr>
          <a:xfrm>
            <a:off x="1150938" y="692150"/>
            <a:ext cx="4556125" cy="3416300"/>
          </a:xfrm>
          <a:ln/>
        </p:spPr>
      </p:sp>
      <p:sp>
        <p:nvSpPr>
          <p:cNvPr id="5529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2770" name="Group 2"/>
          <p:cNvGrpSpPr>
            <a:grpSpLocks/>
          </p:cNvGrpSpPr>
          <p:nvPr/>
        </p:nvGrpSpPr>
        <p:grpSpPr bwMode="auto">
          <a:xfrm>
            <a:off x="319088" y="1752600"/>
            <a:ext cx="8824912" cy="5129213"/>
            <a:chOff x="201" y="1104"/>
            <a:chExt cx="5559" cy="3231"/>
          </a:xfrm>
        </p:grpSpPr>
        <p:sp>
          <p:nvSpPr>
            <p:cNvPr id="32771"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en-US"/>
            </a:p>
          </p:txBody>
        </p:sp>
        <p:sp>
          <p:nvSpPr>
            <p:cNvPr id="32772"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32773"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32774"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32775"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32776"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32777"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32778"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32779" name="Rectangle 11"/>
          <p:cNvSpPr>
            <a:spLocks noGrp="1" noChangeArrowheads="1"/>
          </p:cNvSpPr>
          <p:nvPr>
            <p:ph type="dt" sz="quarter" idx="2"/>
          </p:nvPr>
        </p:nvSpPr>
        <p:spPr>
          <a:xfrm>
            <a:off x="990600" y="6245225"/>
            <a:ext cx="1901825" cy="476250"/>
          </a:xfrm>
        </p:spPr>
        <p:txBody>
          <a:bodyPr/>
          <a:lstStyle>
            <a:lvl1pPr>
              <a:defRPr/>
            </a:lvl1pPr>
          </a:lstStyle>
          <a:p>
            <a:endParaRPr lang="en-US"/>
          </a:p>
        </p:txBody>
      </p:sp>
      <p:sp>
        <p:nvSpPr>
          <p:cNvPr id="32780" name="Rectangle 12"/>
          <p:cNvSpPr>
            <a:spLocks noGrp="1" noChangeArrowheads="1"/>
          </p:cNvSpPr>
          <p:nvPr>
            <p:ph type="ftr" sz="quarter" idx="3"/>
          </p:nvPr>
        </p:nvSpPr>
        <p:spPr>
          <a:xfrm>
            <a:off x="3468688" y="6245225"/>
            <a:ext cx="2895600" cy="476250"/>
          </a:xfrm>
        </p:spPr>
        <p:txBody>
          <a:bodyPr/>
          <a:lstStyle>
            <a:lvl1pPr>
              <a:defRPr/>
            </a:lvl1pPr>
          </a:lstStyle>
          <a:p>
            <a:endParaRPr lang="en-US"/>
          </a:p>
        </p:txBody>
      </p:sp>
      <p:sp>
        <p:nvSpPr>
          <p:cNvPr id="32781" name="Rectangle 13"/>
          <p:cNvSpPr>
            <a:spLocks noGrp="1" noChangeArrowheads="1"/>
          </p:cNvSpPr>
          <p:nvPr>
            <p:ph type="sldNum" sz="quarter" idx="4"/>
          </p:nvPr>
        </p:nvSpPr>
        <p:spPr/>
        <p:txBody>
          <a:bodyPr/>
          <a:lstStyle>
            <a:lvl1pPr>
              <a:defRPr/>
            </a:lvl1pPr>
          </a:lstStyle>
          <a:p>
            <a:fld id="{F14E8558-420B-410A-B3E8-265BB61CBEF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2A225B-5086-4F89-9854-D3B3F842D0E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E3801B-F0E1-4228-81EB-58CCE59F730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245225"/>
            <a:ext cx="1901825" cy="476250"/>
          </a:xfrm>
        </p:spPr>
        <p:txBody>
          <a:bodyPr/>
          <a:lstStyle>
            <a:lvl1pPr>
              <a:defRPr/>
            </a:lvl1pPr>
          </a:lstStyle>
          <a:p>
            <a:endParaRPr lang="en-US"/>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fld id="{2054463E-FFE9-4A86-9B0E-4416F6FB274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8075" y="19050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18075" y="40767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838200" y="6245225"/>
            <a:ext cx="1901825" cy="476250"/>
          </a:xfrm>
        </p:spPr>
        <p:txBody>
          <a:bodyPr/>
          <a:lstStyle>
            <a:lvl1pPr>
              <a:defRPr/>
            </a:lvl1pPr>
          </a:lstStyle>
          <a:p>
            <a:endParaRPr lang="en-US"/>
          </a:p>
        </p:txBody>
      </p:sp>
      <p:sp>
        <p:nvSpPr>
          <p:cNvPr id="7" name="Footer Placeholder 6"/>
          <p:cNvSpPr>
            <a:spLocks noGrp="1"/>
          </p:cNvSpPr>
          <p:nvPr>
            <p:ph type="ftr" sz="quarter" idx="11"/>
          </p:nvPr>
        </p:nvSpPr>
        <p:spPr>
          <a:xfrm>
            <a:off x="34290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937375" y="6245225"/>
            <a:ext cx="1901825" cy="476250"/>
          </a:xfrm>
        </p:spPr>
        <p:txBody>
          <a:bodyPr/>
          <a:lstStyle>
            <a:lvl1pPr>
              <a:defRPr/>
            </a:lvl1pPr>
          </a:lstStyle>
          <a:p>
            <a:fld id="{9456D470-CC00-4737-A14E-1ACDF2C42DB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E85199-FB2B-45E1-8AAD-18887C8D8BC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C6FA9C-DBF1-4764-8DE5-F9F3AE4325F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4BE77A-7B0A-4808-9312-9F1DADBD936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02A8DE-2F2E-43E2-A71C-979CCEFC540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3D2889D-932A-4EE3-955D-4A4EB29C2B0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846C677-45B7-41D1-9405-4F76155EE72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097972-0916-4BB1-BD70-BF845A09F1B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E5A7A4-FF6A-4DC1-BB29-D2EF431E5ED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319088" y="1828800"/>
            <a:ext cx="8824912" cy="5029200"/>
            <a:chOff x="201" y="1152"/>
            <a:chExt cx="5559" cy="3168"/>
          </a:xfrm>
        </p:grpSpPr>
        <p:sp>
          <p:nvSpPr>
            <p:cNvPr id="31747"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31748"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en-US"/>
            </a:p>
          </p:txBody>
        </p:sp>
        <p:sp>
          <p:nvSpPr>
            <p:cNvPr id="31749"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en-US"/>
            </a:p>
          </p:txBody>
        </p:sp>
        <p:sp>
          <p:nvSpPr>
            <p:cNvPr id="31750"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31751"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31752"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31753"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31754"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31755"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n-US"/>
          </a:p>
        </p:txBody>
      </p:sp>
      <p:sp>
        <p:nvSpPr>
          <p:cNvPr id="31756"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
        <p:nvSpPr>
          <p:cNvPr id="31757"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8C8D997C-6334-4C21-87FC-3B76E417432D}" type="slidenum">
              <a:rPr lang="en-US"/>
              <a:pPr/>
              <a:t>‹#›</a:t>
            </a:fld>
            <a:endParaRPr lang="en-US"/>
          </a:p>
        </p:txBody>
      </p:sp>
      <p:sp>
        <p:nvSpPr>
          <p:cNvPr id="31758"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59"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10.bin"/></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Hypothesis Testing</a:t>
            </a:r>
          </a:p>
        </p:txBody>
      </p:sp>
      <p:sp>
        <p:nvSpPr>
          <p:cNvPr id="2051" name="Rectangle 3"/>
          <p:cNvSpPr>
            <a:spLocks noGrp="1" noChangeArrowheads="1"/>
          </p:cNvSpPr>
          <p:nvPr>
            <p:ph type="subTitle" idx="1"/>
          </p:nvPr>
        </p:nvSpPr>
        <p:spPr>
          <a:xfrm>
            <a:off x="990600" y="4495800"/>
            <a:ext cx="6781800" cy="1752600"/>
          </a:xfrm>
        </p:spPr>
        <p:txBody>
          <a:bodyPr/>
          <a:lstStyle/>
          <a:p>
            <a:r>
              <a:rPr lang="en-US"/>
              <a:t>Testing Statistical Significance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p:txBody>
          <a:bodyPr/>
          <a:lstStyle/>
          <a:p>
            <a:r>
              <a:rPr lang="en-US"/>
              <a:t>Hypotheses Example 2</a:t>
            </a:r>
          </a:p>
        </p:txBody>
      </p:sp>
      <p:sp>
        <p:nvSpPr>
          <p:cNvPr id="91139" name="Rectangle 3"/>
          <p:cNvSpPr>
            <a:spLocks noGrp="1" noRot="1" noChangeArrowheads="1"/>
          </p:cNvSpPr>
          <p:nvPr>
            <p:ph type="body" idx="1"/>
          </p:nvPr>
        </p:nvSpPr>
        <p:spPr/>
        <p:txBody>
          <a:bodyPr/>
          <a:lstStyle/>
          <a:p>
            <a:pPr>
              <a:lnSpc>
                <a:spcPct val="90000"/>
              </a:lnSpc>
            </a:pPr>
            <a:r>
              <a:rPr lang="en-US" sz="2400"/>
              <a:t>The head of the Alton, New York, Public Works Department has installed security cameras in the public yard in hopes of lowering the large number of illegal after hours dumping incidents. After 90 days, officials want to assess the impact this measure has had on the number of illegal dumping incidents.</a:t>
            </a:r>
          </a:p>
          <a:p>
            <a:pPr>
              <a:lnSpc>
                <a:spcPct val="90000"/>
              </a:lnSpc>
            </a:pPr>
            <a:r>
              <a:rPr lang="en-US" sz="2400"/>
              <a:t>H1</a:t>
            </a:r>
          </a:p>
          <a:p>
            <a:pPr lvl="1">
              <a:lnSpc>
                <a:spcPct val="90000"/>
              </a:lnSpc>
            </a:pPr>
            <a:r>
              <a:rPr lang="en-US" sz="2000"/>
              <a:t>The Installation of security cameras has led to a decrease in the number of illegal dumping incidents</a:t>
            </a:r>
          </a:p>
          <a:p>
            <a:pPr>
              <a:lnSpc>
                <a:spcPct val="90000"/>
              </a:lnSpc>
            </a:pPr>
            <a:r>
              <a:rPr lang="en-US" sz="2400"/>
              <a:t>H0</a:t>
            </a:r>
          </a:p>
          <a:p>
            <a:pPr lvl="1">
              <a:lnSpc>
                <a:spcPct val="90000"/>
              </a:lnSpc>
            </a:pPr>
            <a:r>
              <a:rPr lang="en-US" sz="2000"/>
              <a:t>The installation of security cameras has not led to a decrease in the number of illegal dumping incidents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1139">
                                            <p:txEl>
                                              <p:pRg st="2" end="2"/>
                                            </p:txEl>
                                          </p:spTgt>
                                        </p:tgtEl>
                                        <p:attrNameLst>
                                          <p:attrName>style.visibility</p:attrName>
                                        </p:attrNameLst>
                                      </p:cBhvr>
                                      <p:to>
                                        <p:strVal val="visible"/>
                                      </p:to>
                                    </p:set>
                                    <p:animEffect transition="in" filter="blinds(horizontal)">
                                      <p:cBhvr>
                                        <p:cTn id="7" dur="500"/>
                                        <p:tgtEl>
                                          <p:spTgt spid="9113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1139">
                                            <p:txEl>
                                              <p:pRg st="4" end="4"/>
                                            </p:txEl>
                                          </p:spTgt>
                                        </p:tgtEl>
                                        <p:attrNameLst>
                                          <p:attrName>style.visibility</p:attrName>
                                        </p:attrNameLst>
                                      </p:cBhvr>
                                      <p:to>
                                        <p:strVal val="visible"/>
                                      </p:to>
                                    </p:set>
                                    <p:animEffect transition="in" filter="blinds(horizontal)">
                                      <p:cBhvr>
                                        <p:cTn id="12" dur="500"/>
                                        <p:tgtEl>
                                          <p:spTgt spid="911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p:txBody>
          <a:bodyPr/>
          <a:lstStyle/>
          <a:p>
            <a:r>
              <a:rPr lang="en-US"/>
              <a:t>Hypotheses Example 3</a:t>
            </a:r>
          </a:p>
        </p:txBody>
      </p:sp>
      <p:sp>
        <p:nvSpPr>
          <p:cNvPr id="93187" name="Rectangle 3"/>
          <p:cNvSpPr>
            <a:spLocks noGrp="1" noRot="1" noChangeArrowheads="1"/>
          </p:cNvSpPr>
          <p:nvPr>
            <p:ph type="body" idx="1"/>
          </p:nvPr>
        </p:nvSpPr>
        <p:spPr/>
        <p:txBody>
          <a:bodyPr/>
          <a:lstStyle/>
          <a:p>
            <a:pPr>
              <a:lnSpc>
                <a:spcPct val="90000"/>
              </a:lnSpc>
            </a:pPr>
            <a:r>
              <a:rPr lang="en-US" sz="2400"/>
              <a:t>The principal of the Oaklawn Charter School claims that the “Oaklawn method” of mathematics instruction produces higher scores on standardized math skills tests compared to those of students in the district who are taught “the old math.”</a:t>
            </a:r>
          </a:p>
          <a:p>
            <a:pPr>
              <a:lnSpc>
                <a:spcPct val="90000"/>
              </a:lnSpc>
            </a:pPr>
            <a:r>
              <a:rPr lang="en-US" sz="2400"/>
              <a:t>H1</a:t>
            </a:r>
          </a:p>
          <a:p>
            <a:pPr lvl="1">
              <a:lnSpc>
                <a:spcPct val="90000"/>
              </a:lnSpc>
            </a:pPr>
            <a:r>
              <a:rPr lang="en-US" sz="2000"/>
              <a:t>Math scores at Oaklawn are higher than those at other schools in the district.</a:t>
            </a:r>
          </a:p>
          <a:p>
            <a:pPr>
              <a:lnSpc>
                <a:spcPct val="90000"/>
              </a:lnSpc>
            </a:pPr>
            <a:r>
              <a:rPr lang="en-US" sz="2400"/>
              <a:t>H0</a:t>
            </a:r>
          </a:p>
          <a:p>
            <a:pPr lvl="1">
              <a:lnSpc>
                <a:spcPct val="90000"/>
              </a:lnSpc>
            </a:pPr>
            <a:r>
              <a:rPr lang="en-US" sz="2000"/>
              <a:t>Math scores at Oaklawn are not higher than those at other schools in the district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3187">
                                            <p:txEl>
                                              <p:pRg st="2" end="2"/>
                                            </p:txEl>
                                          </p:spTgt>
                                        </p:tgtEl>
                                        <p:attrNameLst>
                                          <p:attrName>style.visibility</p:attrName>
                                        </p:attrNameLst>
                                      </p:cBhvr>
                                      <p:to>
                                        <p:strVal val="visible"/>
                                      </p:to>
                                    </p:set>
                                    <p:animEffect transition="in" filter="blinds(horizontal)">
                                      <p:cBhvr>
                                        <p:cTn id="7" dur="500"/>
                                        <p:tgtEl>
                                          <p:spTgt spid="9318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3187">
                                            <p:txEl>
                                              <p:pRg st="4" end="4"/>
                                            </p:txEl>
                                          </p:spTgt>
                                        </p:tgtEl>
                                        <p:attrNameLst>
                                          <p:attrName>style.visibility</p:attrName>
                                        </p:attrNameLst>
                                      </p:cBhvr>
                                      <p:to>
                                        <p:strVal val="visible"/>
                                      </p:to>
                                    </p:set>
                                    <p:animEffect transition="in" filter="blinds(horizontal)">
                                      <p:cBhvr>
                                        <p:cTn id="12" dur="500"/>
                                        <p:tgtEl>
                                          <p:spTgt spid="93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r>
              <a:rPr lang="en-US"/>
              <a:t>Testing Hypotheses</a:t>
            </a:r>
          </a:p>
        </p:txBody>
      </p:sp>
      <p:sp>
        <p:nvSpPr>
          <p:cNvPr id="94211" name="Rectangle 3"/>
          <p:cNvSpPr>
            <a:spLocks noGrp="1" noRot="1" noChangeArrowheads="1"/>
          </p:cNvSpPr>
          <p:nvPr>
            <p:ph type="body" idx="1"/>
          </p:nvPr>
        </p:nvSpPr>
        <p:spPr/>
        <p:txBody>
          <a:bodyPr/>
          <a:lstStyle/>
          <a:p>
            <a:pPr marL="533400" indent="-533400"/>
            <a:r>
              <a:rPr lang="en-US" sz="2800"/>
              <a:t>Now that we have the idea about how to state research and null hypotheses, we can start looking at the statistical techniques used to test them</a:t>
            </a:r>
          </a:p>
          <a:p>
            <a:pPr marL="533400" indent="-533400"/>
            <a:r>
              <a:rPr lang="en-US" sz="2800">
                <a:solidFill>
                  <a:schemeClr val="folHlink"/>
                </a:solidFill>
              </a:rPr>
              <a:t>Three</a:t>
            </a:r>
            <a:r>
              <a:rPr lang="en-US" sz="2800"/>
              <a:t> situations you will be in when needing to test your hypotheses</a:t>
            </a:r>
          </a:p>
          <a:p>
            <a:pPr marL="914400" lvl="1" indent="-457200">
              <a:buFont typeface="Wingdings" pitchFamily="2" charset="2"/>
              <a:buAutoNum type="arabicPeriod"/>
            </a:pPr>
            <a:r>
              <a:rPr lang="en-US" sz="2400">
                <a:solidFill>
                  <a:schemeClr val="folHlink"/>
                </a:solidFill>
              </a:rPr>
              <a:t>Population Parameter vs. Population Parameter</a:t>
            </a:r>
          </a:p>
          <a:p>
            <a:pPr marL="914400" lvl="1" indent="-457200">
              <a:buFont typeface="Wingdings" pitchFamily="2" charset="2"/>
              <a:buAutoNum type="arabicPeriod"/>
            </a:pPr>
            <a:r>
              <a:rPr lang="en-US" sz="2400">
                <a:solidFill>
                  <a:schemeClr val="folHlink"/>
                </a:solidFill>
              </a:rPr>
              <a:t>Sample Statistic vs. Population Parameter</a:t>
            </a:r>
          </a:p>
          <a:p>
            <a:pPr marL="914400" lvl="1" indent="-457200">
              <a:buFont typeface="Wingdings" pitchFamily="2" charset="2"/>
              <a:buAutoNum type="arabicPeriod"/>
            </a:pPr>
            <a:r>
              <a:rPr lang="en-US" sz="2400">
                <a:solidFill>
                  <a:schemeClr val="folHlink"/>
                </a:solidFill>
              </a:rPr>
              <a:t>Sample Statistic vs. Sample Statistic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4211">
                                            <p:txEl>
                                              <p:pRg st="2" end="2"/>
                                            </p:txEl>
                                          </p:spTgt>
                                        </p:tgtEl>
                                        <p:attrNameLst>
                                          <p:attrName>style.visibility</p:attrName>
                                        </p:attrNameLst>
                                      </p:cBhvr>
                                      <p:to>
                                        <p:strVal val="visible"/>
                                      </p:to>
                                    </p:set>
                                    <p:animEffect transition="in" filter="blinds(horizontal)">
                                      <p:cBhvr>
                                        <p:cTn id="7" dur="500"/>
                                        <p:tgtEl>
                                          <p:spTgt spid="942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4211">
                                            <p:txEl>
                                              <p:pRg st="3" end="3"/>
                                            </p:txEl>
                                          </p:spTgt>
                                        </p:tgtEl>
                                        <p:attrNameLst>
                                          <p:attrName>style.visibility</p:attrName>
                                        </p:attrNameLst>
                                      </p:cBhvr>
                                      <p:to>
                                        <p:strVal val="visible"/>
                                      </p:to>
                                    </p:set>
                                    <p:animEffect transition="in" filter="blinds(horizontal)">
                                      <p:cBhvr>
                                        <p:cTn id="12" dur="500"/>
                                        <p:tgtEl>
                                          <p:spTgt spid="942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4211">
                                            <p:txEl>
                                              <p:pRg st="4" end="4"/>
                                            </p:txEl>
                                          </p:spTgt>
                                        </p:tgtEl>
                                        <p:attrNameLst>
                                          <p:attrName>style.visibility</p:attrName>
                                        </p:attrNameLst>
                                      </p:cBhvr>
                                      <p:to>
                                        <p:strVal val="visible"/>
                                      </p:to>
                                    </p:set>
                                    <p:animEffect transition="in" filter="blinds(horizontal)">
                                      <p:cBhvr>
                                        <p:cTn id="17" dur="500"/>
                                        <p:tgtEl>
                                          <p:spTgt spid="942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sz="3600"/>
              <a:t>The Hypothesis Testing System</a:t>
            </a:r>
          </a:p>
        </p:txBody>
      </p:sp>
      <p:sp>
        <p:nvSpPr>
          <p:cNvPr id="9219" name="Rectangle 3"/>
          <p:cNvSpPr>
            <a:spLocks noGrp="1" noRot="1" noChangeArrowheads="1"/>
          </p:cNvSpPr>
          <p:nvPr>
            <p:ph type="body" idx="1"/>
          </p:nvPr>
        </p:nvSpPr>
        <p:spPr>
          <a:xfrm>
            <a:off x="838200" y="1524000"/>
            <a:ext cx="8007350" cy="4191000"/>
          </a:xfrm>
        </p:spPr>
        <p:txBody>
          <a:bodyPr/>
          <a:lstStyle/>
          <a:p>
            <a:pPr marL="609600" indent="-609600">
              <a:buFont typeface="Wingdings" pitchFamily="2" charset="2"/>
              <a:buAutoNum type="arabicPeriod"/>
            </a:pPr>
            <a:r>
              <a:rPr lang="en-US" sz="2800"/>
              <a:t>State the research and null hypotheses</a:t>
            </a:r>
          </a:p>
          <a:p>
            <a:pPr marL="990600" lvl="1" indent="-533400">
              <a:buFont typeface="Wingdings" pitchFamily="2" charset="2"/>
              <a:buChar char="l"/>
            </a:pPr>
            <a:r>
              <a:rPr lang="en-US" sz="2400"/>
              <a:t>H</a:t>
            </a:r>
            <a:r>
              <a:rPr lang="en-US" sz="1600"/>
              <a:t>1 – Research Hypothesis</a:t>
            </a:r>
          </a:p>
          <a:p>
            <a:pPr marL="990600" lvl="1" indent="-533400">
              <a:buFont typeface="Wingdings" pitchFamily="2" charset="2"/>
              <a:buChar char="l"/>
            </a:pPr>
            <a:r>
              <a:rPr lang="en-US" sz="2400"/>
              <a:t>H</a:t>
            </a:r>
            <a:r>
              <a:rPr lang="en-US" sz="1600"/>
              <a:t>0 – Null Hypothesis</a:t>
            </a:r>
          </a:p>
          <a:p>
            <a:pPr marL="609600" indent="-609600">
              <a:buFont typeface="Wingdings" pitchFamily="2" charset="2"/>
              <a:buAutoNum type="arabicPeriod"/>
            </a:pPr>
            <a:r>
              <a:rPr lang="en-US" sz="2800">
                <a:solidFill>
                  <a:schemeClr val="folHlink"/>
                </a:solidFill>
              </a:rPr>
              <a:t>Select an alpha level - </a:t>
            </a:r>
            <a:r>
              <a:rPr lang="en-US" sz="2800">
                <a:solidFill>
                  <a:schemeClr val="folHlink"/>
                </a:solidFill>
                <a:sym typeface="Symbol" pitchFamily="18" charset="2"/>
              </a:rPr>
              <a:t></a:t>
            </a:r>
          </a:p>
          <a:p>
            <a:pPr marL="990600" lvl="1" indent="-533400">
              <a:buFont typeface="Wingdings" pitchFamily="2" charset="2"/>
              <a:buChar char="l"/>
            </a:pPr>
            <a:r>
              <a:rPr lang="en-US" sz="2400">
                <a:solidFill>
                  <a:schemeClr val="folHlink"/>
                </a:solidFill>
                <a:sym typeface="Symbol" pitchFamily="18" charset="2"/>
              </a:rPr>
              <a:t>% willing to incorrectly reject the null hypothesis</a:t>
            </a:r>
          </a:p>
          <a:p>
            <a:pPr marL="609600" indent="-609600">
              <a:buFont typeface="Wingdings" pitchFamily="2" charset="2"/>
              <a:buAutoNum type="arabicPeriod"/>
            </a:pPr>
            <a:r>
              <a:rPr lang="en-US" sz="2800"/>
              <a:t>Select and compute a test statistic</a:t>
            </a:r>
          </a:p>
          <a:p>
            <a:pPr marL="990600" lvl="1" indent="-533400">
              <a:buFont typeface="Wingdings" pitchFamily="2" charset="2"/>
              <a:buChar char="l"/>
            </a:pPr>
            <a:r>
              <a:rPr lang="en-US" sz="2400"/>
              <a:t>Chi-Squared</a:t>
            </a:r>
          </a:p>
          <a:p>
            <a:pPr marL="990600" lvl="1" indent="-533400">
              <a:buFont typeface="Wingdings" pitchFamily="2" charset="2"/>
              <a:buChar char="l"/>
            </a:pPr>
            <a:r>
              <a:rPr lang="en-US" sz="2400"/>
              <a:t>T-test</a:t>
            </a:r>
          </a:p>
          <a:p>
            <a:pPr marL="609600" indent="-609600">
              <a:buFont typeface="Wingdings" pitchFamily="2" charset="2"/>
              <a:buAutoNum type="arabicPeriod"/>
            </a:pPr>
            <a:r>
              <a:rPr lang="en-US" sz="2800">
                <a:solidFill>
                  <a:schemeClr val="folHlink"/>
                </a:solidFill>
              </a:rPr>
              <a:t>Accept or reject the null hypothesis</a:t>
            </a:r>
          </a:p>
          <a:p>
            <a:pPr marL="609600" indent="-609600">
              <a:buFont typeface="Wingdings" pitchFamily="2" charset="2"/>
              <a:buAutoNum type="arabicPeriod"/>
            </a:pPr>
            <a:r>
              <a:rPr lang="en-US" sz="2800"/>
              <a:t>Make a decision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0" dur="500"/>
                                        <p:tgtEl>
                                          <p:spTgt spid="9219">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3" dur="500"/>
                                        <p:tgtEl>
                                          <p:spTgt spid="921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8" dur="500"/>
                                        <p:tgtEl>
                                          <p:spTgt spid="9219">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1" dur="500"/>
                                        <p:tgtEl>
                                          <p:spTgt spid="921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9219">
                                            <p:txEl>
                                              <p:pRg st="5" end="5"/>
                                            </p:txEl>
                                          </p:spTgt>
                                        </p:tgtEl>
                                        <p:attrNameLst>
                                          <p:attrName>style.visibility</p:attrName>
                                        </p:attrNameLst>
                                      </p:cBhvr>
                                      <p:to>
                                        <p:strVal val="visible"/>
                                      </p:to>
                                    </p:set>
                                    <p:animEffect transition="in" filter="blinds(horizontal)">
                                      <p:cBhvr>
                                        <p:cTn id="26" dur="500"/>
                                        <p:tgtEl>
                                          <p:spTgt spid="9219">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9219">
                                            <p:txEl>
                                              <p:pRg st="6" end="6"/>
                                            </p:txEl>
                                          </p:spTgt>
                                        </p:tgtEl>
                                        <p:attrNameLst>
                                          <p:attrName>style.visibility</p:attrName>
                                        </p:attrNameLst>
                                      </p:cBhvr>
                                      <p:to>
                                        <p:strVal val="visible"/>
                                      </p:to>
                                    </p:set>
                                    <p:animEffect transition="in" filter="blinds(horizontal)">
                                      <p:cBhvr>
                                        <p:cTn id="29" dur="500"/>
                                        <p:tgtEl>
                                          <p:spTgt spid="9219">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9219">
                                            <p:txEl>
                                              <p:pRg st="7" end="7"/>
                                            </p:txEl>
                                          </p:spTgt>
                                        </p:tgtEl>
                                        <p:attrNameLst>
                                          <p:attrName>style.visibility</p:attrName>
                                        </p:attrNameLst>
                                      </p:cBhvr>
                                      <p:to>
                                        <p:strVal val="visible"/>
                                      </p:to>
                                    </p:set>
                                    <p:animEffect transition="in" filter="blinds(horizontal)">
                                      <p:cBhvr>
                                        <p:cTn id="32" dur="500"/>
                                        <p:tgtEl>
                                          <p:spTgt spid="921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219">
                                            <p:txEl>
                                              <p:pRg st="8" end="8"/>
                                            </p:txEl>
                                          </p:spTgt>
                                        </p:tgtEl>
                                        <p:attrNameLst>
                                          <p:attrName>style.visibility</p:attrName>
                                        </p:attrNameLst>
                                      </p:cBhvr>
                                      <p:to>
                                        <p:strVal val="visible"/>
                                      </p:to>
                                    </p:set>
                                    <p:animEffect transition="in" filter="blinds(horizontal)">
                                      <p:cBhvr>
                                        <p:cTn id="37" dur="500"/>
                                        <p:tgtEl>
                                          <p:spTgt spid="921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219">
                                            <p:txEl>
                                              <p:pRg st="9" end="9"/>
                                            </p:txEl>
                                          </p:spTgt>
                                        </p:tgtEl>
                                        <p:attrNameLst>
                                          <p:attrName>style.visibility</p:attrName>
                                        </p:attrNameLst>
                                      </p:cBhvr>
                                      <p:to>
                                        <p:strVal val="visible"/>
                                      </p:to>
                                    </p:set>
                                    <p:animEffect transition="in" filter="blinds(horizontal)">
                                      <p:cBhvr>
                                        <p:cTn id="42"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r>
              <a:rPr lang="en-US"/>
              <a:t>Type I vs. Type II errors</a:t>
            </a:r>
          </a:p>
        </p:txBody>
      </p:sp>
      <p:sp>
        <p:nvSpPr>
          <p:cNvPr id="142339" name="Rectangle 3"/>
          <p:cNvSpPr>
            <a:spLocks noGrp="1" noRot="1" noChangeArrowheads="1"/>
          </p:cNvSpPr>
          <p:nvPr>
            <p:ph type="body" idx="1"/>
          </p:nvPr>
        </p:nvSpPr>
        <p:spPr/>
        <p:txBody>
          <a:bodyPr/>
          <a:lstStyle/>
          <a:p>
            <a:pPr>
              <a:lnSpc>
                <a:spcPct val="80000"/>
              </a:lnSpc>
            </a:pPr>
            <a:r>
              <a:rPr lang="en-US" sz="2000"/>
              <a:t>These are the mirror of each other – one goes up, the other goes down</a:t>
            </a:r>
          </a:p>
          <a:p>
            <a:pPr lvl="1">
              <a:lnSpc>
                <a:spcPct val="80000"/>
              </a:lnSpc>
            </a:pPr>
            <a:r>
              <a:rPr lang="en-US" sz="1800"/>
              <a:t>If you increase your sample size, both go down, but the relationship between them remains the same</a:t>
            </a:r>
          </a:p>
          <a:p>
            <a:pPr>
              <a:lnSpc>
                <a:spcPct val="80000"/>
              </a:lnSpc>
            </a:pPr>
            <a:r>
              <a:rPr lang="en-US" sz="2000" b="1"/>
              <a:t>Type I error: rejecting a true Null Hypothesis</a:t>
            </a:r>
          </a:p>
          <a:p>
            <a:pPr lvl="1">
              <a:lnSpc>
                <a:spcPct val="80000"/>
              </a:lnSpc>
            </a:pPr>
            <a:r>
              <a:rPr lang="en-US" sz="1800"/>
              <a:t>Finding that Dr. Schroeder IS more intelligent (when in fact he is not)!</a:t>
            </a:r>
          </a:p>
          <a:p>
            <a:pPr>
              <a:lnSpc>
                <a:spcPct val="80000"/>
              </a:lnSpc>
            </a:pPr>
            <a:r>
              <a:rPr lang="en-US" sz="2000" b="1"/>
              <a:t>Type II error: not rejecting a false Null Hypothesis</a:t>
            </a:r>
          </a:p>
          <a:p>
            <a:pPr lvl="1">
              <a:lnSpc>
                <a:spcPct val="80000"/>
              </a:lnSpc>
            </a:pPr>
            <a:r>
              <a:rPr lang="en-US" sz="1800"/>
              <a:t>Finding that Dr. Schroeder’s intelligence is no different than the average (when in fact he is MUCH smarter)!</a:t>
            </a:r>
          </a:p>
          <a:p>
            <a:pPr>
              <a:lnSpc>
                <a:spcPct val="80000"/>
              </a:lnSpc>
            </a:pPr>
            <a:r>
              <a:rPr lang="en-US" sz="2000"/>
              <a:t>Why do we call it “not rejecting” or “failing to reject” the null hypothesis? Why don’t we just “accept” the null hypothesis or find the null hypothesis to be “true”?</a:t>
            </a:r>
          </a:p>
          <a:p>
            <a:pPr>
              <a:lnSpc>
                <a:spcPct val="80000"/>
              </a:lnSpc>
            </a:pPr>
            <a:r>
              <a:rPr lang="en-US" sz="2000"/>
              <a:t>Which type of error is it generally worse to make?</a:t>
            </a:r>
          </a:p>
          <a:p>
            <a:pPr lvl="1">
              <a:lnSpc>
                <a:spcPct val="80000"/>
              </a:lnSpc>
            </a:pPr>
            <a:r>
              <a:rPr lang="en-US" sz="1800"/>
              <a:t>Type I (finding false evidence that your hypothesis may be true, as opposed to failing to find more evidence – can always try again: more subjects, different alpha level,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2339">
                                            <p:txEl>
                                              <p:pRg st="2" end="2"/>
                                            </p:txEl>
                                          </p:spTgt>
                                        </p:tgtEl>
                                        <p:attrNameLst>
                                          <p:attrName>style.visibility</p:attrName>
                                        </p:attrNameLst>
                                      </p:cBhvr>
                                      <p:to>
                                        <p:strVal val="visible"/>
                                      </p:to>
                                    </p:set>
                                    <p:animEffect transition="in" filter="blinds(horizontal)">
                                      <p:cBhvr>
                                        <p:cTn id="7" dur="500"/>
                                        <p:tgtEl>
                                          <p:spTgt spid="14233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2339">
                                            <p:txEl>
                                              <p:pRg st="3" end="3"/>
                                            </p:txEl>
                                          </p:spTgt>
                                        </p:tgtEl>
                                        <p:attrNameLst>
                                          <p:attrName>style.visibility</p:attrName>
                                        </p:attrNameLst>
                                      </p:cBhvr>
                                      <p:to>
                                        <p:strVal val="visible"/>
                                      </p:to>
                                    </p:set>
                                    <p:animEffect transition="in" filter="blinds(horizontal)">
                                      <p:cBhvr>
                                        <p:cTn id="10" dur="500"/>
                                        <p:tgtEl>
                                          <p:spTgt spid="14233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42339">
                                            <p:txEl>
                                              <p:pRg st="4" end="4"/>
                                            </p:txEl>
                                          </p:spTgt>
                                        </p:tgtEl>
                                        <p:attrNameLst>
                                          <p:attrName>style.visibility</p:attrName>
                                        </p:attrNameLst>
                                      </p:cBhvr>
                                      <p:to>
                                        <p:strVal val="visible"/>
                                      </p:to>
                                    </p:set>
                                    <p:animEffect transition="in" filter="blinds(horizontal)">
                                      <p:cBhvr>
                                        <p:cTn id="15" dur="500"/>
                                        <p:tgtEl>
                                          <p:spTgt spid="142339">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42339">
                                            <p:txEl>
                                              <p:pRg st="5" end="5"/>
                                            </p:txEl>
                                          </p:spTgt>
                                        </p:tgtEl>
                                        <p:attrNameLst>
                                          <p:attrName>style.visibility</p:attrName>
                                        </p:attrNameLst>
                                      </p:cBhvr>
                                      <p:to>
                                        <p:strVal val="visible"/>
                                      </p:to>
                                    </p:set>
                                    <p:animEffect transition="in" filter="blinds(horizontal)">
                                      <p:cBhvr>
                                        <p:cTn id="18" dur="500"/>
                                        <p:tgtEl>
                                          <p:spTgt spid="142339">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42339">
                                            <p:txEl>
                                              <p:pRg st="6" end="6"/>
                                            </p:txEl>
                                          </p:spTgt>
                                        </p:tgtEl>
                                        <p:attrNameLst>
                                          <p:attrName>style.visibility</p:attrName>
                                        </p:attrNameLst>
                                      </p:cBhvr>
                                      <p:to>
                                        <p:strVal val="visible"/>
                                      </p:to>
                                    </p:set>
                                    <p:animEffect transition="in" filter="blinds(horizontal)">
                                      <p:cBhvr>
                                        <p:cTn id="23" dur="500"/>
                                        <p:tgtEl>
                                          <p:spTgt spid="142339">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42339">
                                            <p:txEl>
                                              <p:pRg st="7" end="7"/>
                                            </p:txEl>
                                          </p:spTgt>
                                        </p:tgtEl>
                                        <p:attrNameLst>
                                          <p:attrName>style.visibility</p:attrName>
                                        </p:attrNameLst>
                                      </p:cBhvr>
                                      <p:to>
                                        <p:strVal val="visible"/>
                                      </p:to>
                                    </p:set>
                                    <p:animEffect transition="in" filter="blinds(horizontal)">
                                      <p:cBhvr>
                                        <p:cTn id="28" dur="500"/>
                                        <p:tgtEl>
                                          <p:spTgt spid="142339">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42339">
                                            <p:txEl>
                                              <p:pRg st="8" end="8"/>
                                            </p:txEl>
                                          </p:spTgt>
                                        </p:tgtEl>
                                        <p:attrNameLst>
                                          <p:attrName>style.visibility</p:attrName>
                                        </p:attrNameLst>
                                      </p:cBhvr>
                                      <p:to>
                                        <p:strVal val="visible"/>
                                      </p:to>
                                    </p:set>
                                    <p:animEffect transition="in" filter="blinds(horizontal)">
                                      <p:cBhvr>
                                        <p:cTn id="31" dur="500"/>
                                        <p:tgtEl>
                                          <p:spTgt spid="142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rrowheads="1"/>
          </p:cNvSpPr>
          <p:nvPr>
            <p:ph type="title"/>
          </p:nvPr>
        </p:nvSpPr>
        <p:spPr/>
        <p:txBody>
          <a:bodyPr/>
          <a:lstStyle/>
          <a:p>
            <a:r>
              <a:rPr lang="en-US"/>
              <a:t>Selecting an alpha level (</a:t>
            </a:r>
            <a:r>
              <a:rPr lang="en-US">
                <a:sym typeface="Symbol" pitchFamily="18" charset="2"/>
              </a:rPr>
              <a:t>)</a:t>
            </a:r>
          </a:p>
        </p:txBody>
      </p:sp>
      <p:sp>
        <p:nvSpPr>
          <p:cNvPr id="141315" name="Rectangle 3"/>
          <p:cNvSpPr>
            <a:spLocks noGrp="1" noRot="1" noChangeArrowheads="1"/>
          </p:cNvSpPr>
          <p:nvPr>
            <p:ph type="body" idx="1"/>
          </p:nvPr>
        </p:nvSpPr>
        <p:spPr/>
        <p:txBody>
          <a:bodyPr/>
          <a:lstStyle/>
          <a:p>
            <a:pPr>
              <a:lnSpc>
                <a:spcPct val="80000"/>
              </a:lnSpc>
            </a:pPr>
            <a:r>
              <a:rPr lang="en-US" sz="2800"/>
              <a:t>alpha, what is it? - the probability that you will make a Type I error</a:t>
            </a:r>
          </a:p>
          <a:p>
            <a:pPr lvl="1">
              <a:lnSpc>
                <a:spcPct val="80000"/>
              </a:lnSpc>
            </a:pPr>
            <a:r>
              <a:rPr lang="en-US" sz="2400"/>
              <a:t>.05 means 5% chance of committing error</a:t>
            </a:r>
          </a:p>
          <a:p>
            <a:pPr lvl="1">
              <a:lnSpc>
                <a:spcPct val="80000"/>
              </a:lnSpc>
            </a:pPr>
            <a:r>
              <a:rPr lang="en-US" sz="2400"/>
              <a:t>.01 means 1%, etc.</a:t>
            </a:r>
          </a:p>
          <a:p>
            <a:pPr>
              <a:lnSpc>
                <a:spcPct val="80000"/>
              </a:lnSpc>
            </a:pPr>
            <a:r>
              <a:rPr lang="en-US" sz="2800"/>
              <a:t>Alpha, what’s it for? – used with test statistic to determine “threshold” a score must be above in order to be accepted as “non-random”</a:t>
            </a:r>
          </a:p>
          <a:p>
            <a:pPr>
              <a:lnSpc>
                <a:spcPct val="80000"/>
              </a:lnSpc>
            </a:pPr>
            <a:r>
              <a:rPr lang="en-US" sz="2800"/>
              <a:t>Chosen prior to begging analysis, why?</a:t>
            </a:r>
          </a:p>
          <a:p>
            <a:pPr lvl="1">
              <a:lnSpc>
                <a:spcPct val="80000"/>
              </a:lnSpc>
            </a:pPr>
            <a:r>
              <a:rPr lang="en-US" sz="2400"/>
              <a:t>Because, depends on practical consequences of committing Type I or II error, NOT on what the data collected shows – need to think this through 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Effect transition="in" filter="blinds(horizontal)">
                                      <p:cBhvr>
                                        <p:cTn id="7" dur="500"/>
                                        <p:tgtEl>
                                          <p:spTgt spid="14131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1315">
                                            <p:txEl>
                                              <p:pRg st="1" end="1"/>
                                            </p:txEl>
                                          </p:spTgt>
                                        </p:tgtEl>
                                        <p:attrNameLst>
                                          <p:attrName>style.visibility</p:attrName>
                                        </p:attrNameLst>
                                      </p:cBhvr>
                                      <p:to>
                                        <p:strVal val="visible"/>
                                      </p:to>
                                    </p:set>
                                    <p:animEffect transition="in" filter="blinds(horizontal)">
                                      <p:cBhvr>
                                        <p:cTn id="10" dur="500"/>
                                        <p:tgtEl>
                                          <p:spTgt spid="14131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41315">
                                            <p:txEl>
                                              <p:pRg st="2" end="2"/>
                                            </p:txEl>
                                          </p:spTgt>
                                        </p:tgtEl>
                                        <p:attrNameLst>
                                          <p:attrName>style.visibility</p:attrName>
                                        </p:attrNameLst>
                                      </p:cBhvr>
                                      <p:to>
                                        <p:strVal val="visible"/>
                                      </p:to>
                                    </p:set>
                                    <p:animEffect transition="in" filter="blinds(horizontal)">
                                      <p:cBhvr>
                                        <p:cTn id="13" dur="500"/>
                                        <p:tgtEl>
                                          <p:spTgt spid="14131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41315">
                                            <p:txEl>
                                              <p:pRg st="3" end="3"/>
                                            </p:txEl>
                                          </p:spTgt>
                                        </p:tgtEl>
                                        <p:attrNameLst>
                                          <p:attrName>style.visibility</p:attrName>
                                        </p:attrNameLst>
                                      </p:cBhvr>
                                      <p:to>
                                        <p:strVal val="visible"/>
                                      </p:to>
                                    </p:set>
                                    <p:animEffect transition="in" filter="blinds(horizontal)">
                                      <p:cBhvr>
                                        <p:cTn id="18" dur="500"/>
                                        <p:tgtEl>
                                          <p:spTgt spid="14131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41315">
                                            <p:txEl>
                                              <p:pRg st="4" end="4"/>
                                            </p:txEl>
                                          </p:spTgt>
                                        </p:tgtEl>
                                        <p:attrNameLst>
                                          <p:attrName>style.visibility</p:attrName>
                                        </p:attrNameLst>
                                      </p:cBhvr>
                                      <p:to>
                                        <p:strVal val="visible"/>
                                      </p:to>
                                    </p:set>
                                    <p:animEffect transition="in" filter="blinds(horizontal)">
                                      <p:cBhvr>
                                        <p:cTn id="23" dur="500"/>
                                        <p:tgtEl>
                                          <p:spTgt spid="14131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41315">
                                            <p:txEl>
                                              <p:pRg st="5" end="5"/>
                                            </p:txEl>
                                          </p:spTgt>
                                        </p:tgtEl>
                                        <p:attrNameLst>
                                          <p:attrName>style.visibility</p:attrName>
                                        </p:attrNameLst>
                                      </p:cBhvr>
                                      <p:to>
                                        <p:strVal val="visible"/>
                                      </p:to>
                                    </p:set>
                                    <p:animEffect transition="in" filter="blinds(horizontal)">
                                      <p:cBhvr>
                                        <p:cTn id="28" dur="500"/>
                                        <p:tgtEl>
                                          <p:spTgt spid="141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rrowheads="1"/>
          </p:cNvSpPr>
          <p:nvPr>
            <p:ph type="title"/>
          </p:nvPr>
        </p:nvSpPr>
        <p:spPr/>
        <p:txBody>
          <a:bodyPr/>
          <a:lstStyle/>
          <a:p>
            <a:r>
              <a:rPr lang="en-US"/>
              <a:t>How SURE do you need to be?</a:t>
            </a:r>
          </a:p>
        </p:txBody>
      </p:sp>
      <p:sp>
        <p:nvSpPr>
          <p:cNvPr id="137219" name="Rectangle 3"/>
          <p:cNvSpPr>
            <a:spLocks noGrp="1" noRot="1" noChangeArrowheads="1"/>
          </p:cNvSpPr>
          <p:nvPr>
            <p:ph type="body" idx="1"/>
          </p:nvPr>
        </p:nvSpPr>
        <p:spPr/>
        <p:txBody>
          <a:bodyPr/>
          <a:lstStyle/>
          <a:p>
            <a:r>
              <a:rPr lang="en-US"/>
              <a:t>Social scientists routinely use .05 for alpha</a:t>
            </a:r>
          </a:p>
          <a:p>
            <a:r>
              <a:rPr lang="en-US"/>
              <a:t>In managerial situations, however, that may be two big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rrowheads="1"/>
          </p:cNvSpPr>
          <p:nvPr>
            <p:ph type="title"/>
          </p:nvPr>
        </p:nvSpPr>
        <p:spPr/>
        <p:txBody>
          <a:bodyPr/>
          <a:lstStyle/>
          <a:p>
            <a:r>
              <a:rPr lang="en-US"/>
              <a:t>How SURE do you need to be?</a:t>
            </a:r>
          </a:p>
        </p:txBody>
      </p:sp>
      <p:sp>
        <p:nvSpPr>
          <p:cNvPr id="138243" name="Rectangle 3"/>
          <p:cNvSpPr>
            <a:spLocks noGrp="1" noRot="1" noChangeArrowheads="1"/>
          </p:cNvSpPr>
          <p:nvPr>
            <p:ph type="body" idx="1"/>
          </p:nvPr>
        </p:nvSpPr>
        <p:spPr/>
        <p:txBody>
          <a:bodyPr/>
          <a:lstStyle/>
          <a:p>
            <a:pPr>
              <a:lnSpc>
                <a:spcPct val="90000"/>
              </a:lnSpc>
            </a:pPr>
            <a:r>
              <a:rPr lang="en-US" sz="2800"/>
              <a:t>A rape crisis center may decide that the probability that one staff member cannot handle all the possible rape calls in a single day is .05</a:t>
            </a:r>
          </a:p>
          <a:p>
            <a:pPr>
              <a:lnSpc>
                <a:spcPct val="90000"/>
              </a:lnSpc>
            </a:pPr>
            <a:r>
              <a:rPr lang="en-US" sz="2800"/>
              <a:t>This means, however, that 1 day in 20, or once every three weeks, the rape crisis center will fail to meet a crisis</a:t>
            </a:r>
          </a:p>
          <a:p>
            <a:pPr>
              <a:lnSpc>
                <a:spcPct val="90000"/>
              </a:lnSpc>
            </a:pPr>
            <a:r>
              <a:rPr lang="en-US" sz="2800"/>
              <a:t>In this situation, you might instead pick .001 (which comes out to about one failure every three years) </a:t>
            </a:r>
          </a:p>
          <a:p>
            <a:pPr>
              <a:lnSpc>
                <a:spcPct val="90000"/>
              </a:lnSpc>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8243">
                                            <p:txEl>
                                              <p:pRg st="1" end="1"/>
                                            </p:txEl>
                                          </p:spTgt>
                                        </p:tgtEl>
                                        <p:attrNameLst>
                                          <p:attrName>style.visibility</p:attrName>
                                        </p:attrNameLst>
                                      </p:cBhvr>
                                      <p:to>
                                        <p:strVal val="visible"/>
                                      </p:to>
                                    </p:set>
                                    <p:animEffect transition="in" filter="blinds(horizontal)">
                                      <p:cBhvr>
                                        <p:cTn id="7" dur="500"/>
                                        <p:tgtEl>
                                          <p:spTgt spid="138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8243">
                                            <p:txEl>
                                              <p:pRg st="2" end="2"/>
                                            </p:txEl>
                                          </p:spTgt>
                                        </p:tgtEl>
                                        <p:attrNameLst>
                                          <p:attrName>style.visibility</p:attrName>
                                        </p:attrNameLst>
                                      </p:cBhvr>
                                      <p:to>
                                        <p:strVal val="visible"/>
                                      </p:to>
                                    </p:set>
                                    <p:animEffect transition="in" filter="blinds(horizontal)">
                                      <p:cBhvr>
                                        <p:cTn id="12" dur="500"/>
                                        <p:tgtEl>
                                          <p:spTgt spid="138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rrowheads="1"/>
          </p:cNvSpPr>
          <p:nvPr>
            <p:ph type="title"/>
          </p:nvPr>
        </p:nvSpPr>
        <p:spPr/>
        <p:txBody>
          <a:bodyPr/>
          <a:lstStyle/>
          <a:p>
            <a:r>
              <a:rPr lang="en-US"/>
              <a:t>How SURE do you need to be?</a:t>
            </a:r>
          </a:p>
        </p:txBody>
      </p:sp>
      <p:sp>
        <p:nvSpPr>
          <p:cNvPr id="139267" name="Rectangle 3"/>
          <p:cNvSpPr>
            <a:spLocks noGrp="1" noRot="1" noChangeArrowheads="1"/>
          </p:cNvSpPr>
          <p:nvPr>
            <p:ph type="body" idx="1"/>
          </p:nvPr>
        </p:nvSpPr>
        <p:spPr/>
        <p:txBody>
          <a:bodyPr/>
          <a:lstStyle/>
          <a:p>
            <a:r>
              <a:rPr lang="en-US"/>
              <a:t>A police department. On the other hand, may be able to accept a .05 probability that one of its cars may be out of service</a:t>
            </a:r>
          </a:p>
          <a:p>
            <a:r>
              <a:rPr lang="en-US"/>
              <a:t>But the fire department may require a probability of .0001 that a fire hose will fail to operate (1 in 10,000 chance)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p:txBody>
          <a:bodyPr/>
          <a:lstStyle/>
          <a:p>
            <a:r>
              <a:rPr lang="en-US"/>
              <a:t>Selecting a Test Statistic</a:t>
            </a:r>
          </a:p>
        </p:txBody>
      </p:sp>
      <p:sp>
        <p:nvSpPr>
          <p:cNvPr id="140291" name="Rectangle 3"/>
          <p:cNvSpPr>
            <a:spLocks noGrp="1" noRot="1" noChangeArrowheads="1"/>
          </p:cNvSpPr>
          <p:nvPr>
            <p:ph type="body" idx="1"/>
          </p:nvPr>
        </p:nvSpPr>
        <p:spPr/>
        <p:txBody>
          <a:bodyPr/>
          <a:lstStyle/>
          <a:p>
            <a:pPr>
              <a:lnSpc>
                <a:spcPct val="80000"/>
              </a:lnSpc>
            </a:pPr>
            <a:r>
              <a:rPr lang="en-US" sz="2800"/>
              <a:t>Most commonly used in social sciences: chi-square and t-test</a:t>
            </a:r>
          </a:p>
          <a:p>
            <a:pPr>
              <a:lnSpc>
                <a:spcPct val="80000"/>
              </a:lnSpc>
            </a:pPr>
            <a:r>
              <a:rPr lang="en-US" sz="2800"/>
              <a:t>Which one to use? Depends on “level” of data being investigated.	</a:t>
            </a:r>
          </a:p>
          <a:p>
            <a:pPr lvl="1">
              <a:lnSpc>
                <a:spcPct val="80000"/>
              </a:lnSpc>
            </a:pPr>
            <a:r>
              <a:rPr lang="en-US" sz="2400"/>
              <a:t>chi-square: for nominal level data predicting nominal level data (usually in contingency tables)</a:t>
            </a:r>
          </a:p>
          <a:p>
            <a:pPr lvl="2">
              <a:lnSpc>
                <a:spcPct val="80000"/>
              </a:lnSpc>
            </a:pPr>
            <a:r>
              <a:rPr lang="en-US" sz="2000"/>
              <a:t>e.g. type of training program [a nominal category] vs. working status [another nominal category] – see Table 12.3</a:t>
            </a:r>
          </a:p>
          <a:p>
            <a:pPr lvl="1">
              <a:lnSpc>
                <a:spcPct val="80000"/>
              </a:lnSpc>
            </a:pPr>
            <a:r>
              <a:rPr lang="en-US" sz="2400"/>
              <a:t>t-test: for nominal level data predicting interval level data</a:t>
            </a:r>
          </a:p>
          <a:p>
            <a:pPr lvl="2">
              <a:lnSpc>
                <a:spcPct val="80000"/>
              </a:lnSpc>
            </a:pPr>
            <a:r>
              <a:rPr lang="en-US" sz="2000"/>
              <a:t>e.g. gender [a nominal level category] determining salary [an interval level category]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0291">
                                            <p:txEl>
                                              <p:pRg st="2" end="2"/>
                                            </p:txEl>
                                          </p:spTgt>
                                        </p:tgtEl>
                                        <p:attrNameLst>
                                          <p:attrName>style.visibility</p:attrName>
                                        </p:attrNameLst>
                                      </p:cBhvr>
                                      <p:to>
                                        <p:strVal val="visible"/>
                                      </p:to>
                                    </p:set>
                                    <p:animEffect transition="in" filter="blinds(horizontal)">
                                      <p:cBhvr>
                                        <p:cTn id="7" dur="500"/>
                                        <p:tgtEl>
                                          <p:spTgt spid="140291">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0291">
                                            <p:txEl>
                                              <p:pRg st="3" end="3"/>
                                            </p:txEl>
                                          </p:spTgt>
                                        </p:tgtEl>
                                        <p:attrNameLst>
                                          <p:attrName>style.visibility</p:attrName>
                                        </p:attrNameLst>
                                      </p:cBhvr>
                                      <p:to>
                                        <p:strVal val="visible"/>
                                      </p:to>
                                    </p:set>
                                    <p:animEffect transition="in" filter="blinds(horizontal)">
                                      <p:cBhvr>
                                        <p:cTn id="10" dur="500"/>
                                        <p:tgtEl>
                                          <p:spTgt spid="140291">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40291">
                                            <p:txEl>
                                              <p:pRg st="4" end="4"/>
                                            </p:txEl>
                                          </p:spTgt>
                                        </p:tgtEl>
                                        <p:attrNameLst>
                                          <p:attrName>style.visibility</p:attrName>
                                        </p:attrNameLst>
                                      </p:cBhvr>
                                      <p:to>
                                        <p:strVal val="visible"/>
                                      </p:to>
                                    </p:set>
                                    <p:animEffect transition="in" filter="blinds(horizontal)">
                                      <p:cBhvr>
                                        <p:cTn id="15" dur="500"/>
                                        <p:tgtEl>
                                          <p:spTgt spid="140291">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40291">
                                            <p:txEl>
                                              <p:pRg st="5" end="5"/>
                                            </p:txEl>
                                          </p:spTgt>
                                        </p:tgtEl>
                                        <p:attrNameLst>
                                          <p:attrName>style.visibility</p:attrName>
                                        </p:attrNameLst>
                                      </p:cBhvr>
                                      <p:to>
                                        <p:strVal val="visible"/>
                                      </p:to>
                                    </p:set>
                                    <p:animEffect transition="in" filter="blinds(horizontal)">
                                      <p:cBhvr>
                                        <p:cTn id="18" dur="500"/>
                                        <p:tgtEl>
                                          <p:spTgt spid="140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r>
              <a:rPr lang="en-US"/>
              <a:t>Statistical Decision Making</a:t>
            </a:r>
          </a:p>
        </p:txBody>
      </p:sp>
      <p:sp>
        <p:nvSpPr>
          <p:cNvPr id="87043" name="Rectangle 3"/>
          <p:cNvSpPr>
            <a:spLocks noGrp="1" noRot="1" noChangeArrowheads="1"/>
          </p:cNvSpPr>
          <p:nvPr>
            <p:ph type="body" idx="1"/>
          </p:nvPr>
        </p:nvSpPr>
        <p:spPr/>
        <p:txBody>
          <a:bodyPr/>
          <a:lstStyle/>
          <a:p>
            <a:pPr>
              <a:lnSpc>
                <a:spcPct val="90000"/>
              </a:lnSpc>
            </a:pPr>
            <a:r>
              <a:rPr lang="en-US" sz="2400"/>
              <a:t>Public managers are often faced with decisions about program effectiveness, personnel productivity, and procedural changes</a:t>
            </a:r>
          </a:p>
          <a:p>
            <a:pPr lvl="1">
              <a:lnSpc>
                <a:spcPct val="90000"/>
              </a:lnSpc>
            </a:pPr>
            <a:r>
              <a:rPr lang="en-US" sz="2000"/>
              <a:t>Is Patty Roberts an effective supervisor?</a:t>
            </a:r>
          </a:p>
          <a:p>
            <a:pPr lvl="1">
              <a:lnSpc>
                <a:spcPct val="90000"/>
              </a:lnSpc>
            </a:pPr>
            <a:r>
              <a:rPr lang="en-US" sz="2000"/>
              <a:t>If we redesign form 54b, will it result in faster processing times?</a:t>
            </a:r>
          </a:p>
          <a:p>
            <a:pPr lvl="1">
              <a:lnSpc>
                <a:spcPct val="90000"/>
              </a:lnSpc>
            </a:pPr>
            <a:r>
              <a:rPr lang="en-US" sz="2000"/>
              <a:t>Is the Head Start program resulting in better reading scores for it’s participants?</a:t>
            </a:r>
          </a:p>
          <a:p>
            <a:pPr>
              <a:lnSpc>
                <a:spcPct val="90000"/>
              </a:lnSpc>
            </a:pPr>
            <a:r>
              <a:rPr lang="en-US" sz="2400"/>
              <a:t>When we change these questions into statements, we have made </a:t>
            </a:r>
            <a:r>
              <a:rPr lang="en-US" sz="2400" i="1">
                <a:solidFill>
                  <a:schemeClr val="folHlink"/>
                </a:solidFill>
              </a:rPr>
              <a:t>hypotheses</a:t>
            </a:r>
          </a:p>
          <a:p>
            <a:pPr lvl="1">
              <a:lnSpc>
                <a:spcPct val="90000"/>
              </a:lnSpc>
            </a:pPr>
            <a:r>
              <a:rPr lang="en-US" sz="2000" i="1">
                <a:solidFill>
                  <a:schemeClr val="folHlink"/>
                </a:solidFill>
              </a:rPr>
              <a:t>The head start program has resulted in higher reading scores for it’s participants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7043">
                                            <p:txEl>
                                              <p:pRg st="4" end="4"/>
                                            </p:txEl>
                                          </p:spTgt>
                                        </p:tgtEl>
                                        <p:attrNameLst>
                                          <p:attrName>style.visibility</p:attrName>
                                        </p:attrNameLst>
                                      </p:cBhvr>
                                      <p:to>
                                        <p:strVal val="visible"/>
                                      </p:to>
                                    </p:set>
                                    <p:animEffect transition="in" filter="blinds(horizontal)">
                                      <p:cBhvr>
                                        <p:cTn id="7" dur="500"/>
                                        <p:tgtEl>
                                          <p:spTgt spid="8704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7043">
                                            <p:txEl>
                                              <p:pRg st="5" end="5"/>
                                            </p:txEl>
                                          </p:spTgt>
                                        </p:tgtEl>
                                        <p:attrNameLst>
                                          <p:attrName>style.visibility</p:attrName>
                                        </p:attrNameLst>
                                      </p:cBhvr>
                                      <p:to>
                                        <p:strVal val="visible"/>
                                      </p:to>
                                    </p:set>
                                    <p:animEffect transition="in" filter="blinds(horizontal)">
                                      <p:cBhvr>
                                        <p:cTn id="10" dur="500"/>
                                        <p:tgtEl>
                                          <p:spTgt spid="870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r>
              <a:rPr lang="en-US" sz="4000"/>
              <a:t>Testing Hypotheses with Population Parameters</a:t>
            </a:r>
            <a:br>
              <a:rPr lang="en-US" sz="4000"/>
            </a:br>
            <a:r>
              <a:rPr lang="en-US" sz="2400">
                <a:solidFill>
                  <a:schemeClr val="folHlink"/>
                </a:solidFill>
              </a:rPr>
              <a:t>Parameter vs. Parameter</a:t>
            </a:r>
          </a:p>
        </p:txBody>
      </p:sp>
      <p:sp>
        <p:nvSpPr>
          <p:cNvPr id="77827" name="Rectangle 3"/>
          <p:cNvSpPr>
            <a:spLocks noGrp="1" noRot="1" noChangeArrowheads="1"/>
          </p:cNvSpPr>
          <p:nvPr>
            <p:ph type="body" idx="1"/>
          </p:nvPr>
        </p:nvSpPr>
        <p:spPr/>
        <p:txBody>
          <a:bodyPr/>
          <a:lstStyle/>
          <a:p>
            <a:r>
              <a:rPr lang="en-US"/>
              <a:t>If you have access to the population parameters, then hypothesis testing is pretty easy</a:t>
            </a:r>
          </a:p>
          <a:p>
            <a:r>
              <a:rPr lang="en-US"/>
              <a:t>It’s like deciding whom should start at center if Shaquille O’Neal plays for your team</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7827">
                                            <p:txEl>
                                              <p:pRg st="1" end="1"/>
                                            </p:txEl>
                                          </p:spTgt>
                                        </p:tgtEl>
                                        <p:attrNameLst>
                                          <p:attrName>style.visibility</p:attrName>
                                        </p:attrNameLst>
                                      </p:cBhvr>
                                      <p:to>
                                        <p:strVal val="visible"/>
                                      </p:to>
                                    </p:set>
                                    <p:animEffect transition="in" filter="blinds(horizontal)">
                                      <p:cBhvr>
                                        <p:cTn id="7" dur="500"/>
                                        <p:tgtEl>
                                          <p:spTgt spid="778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a:lstStyle/>
          <a:p>
            <a:r>
              <a:rPr lang="en-US" sz="4000"/>
              <a:t>Testing Hypotheses with Population Parameters</a:t>
            </a:r>
            <a:br>
              <a:rPr lang="en-US" sz="4000"/>
            </a:br>
            <a:r>
              <a:rPr lang="en-US" sz="2400">
                <a:solidFill>
                  <a:schemeClr val="folHlink"/>
                </a:solidFill>
              </a:rPr>
              <a:t>Parameter vs. Parameter</a:t>
            </a:r>
          </a:p>
        </p:txBody>
      </p:sp>
      <p:sp>
        <p:nvSpPr>
          <p:cNvPr id="96259" name="Rectangle 3"/>
          <p:cNvSpPr>
            <a:spLocks noGrp="1" noRot="1" noChangeArrowheads="1"/>
          </p:cNvSpPr>
          <p:nvPr>
            <p:ph type="body" idx="1"/>
          </p:nvPr>
        </p:nvSpPr>
        <p:spPr/>
        <p:txBody>
          <a:bodyPr/>
          <a:lstStyle/>
          <a:p>
            <a:pPr>
              <a:lnSpc>
                <a:spcPct val="80000"/>
              </a:lnSpc>
            </a:pPr>
            <a:r>
              <a:rPr lang="en-US" sz="2800"/>
              <a:t>Suppose Jerry Green, the governor of a large eastern state, wants to know whether a former governor’s executive reorganization has had any impact on the state’s expenditures</a:t>
            </a:r>
          </a:p>
          <a:p>
            <a:pPr>
              <a:lnSpc>
                <a:spcPct val="80000"/>
              </a:lnSpc>
            </a:pPr>
            <a:r>
              <a:rPr lang="en-US" sz="2800"/>
              <a:t>After some thought, he postulates the following</a:t>
            </a:r>
          </a:p>
          <a:p>
            <a:pPr lvl="1">
              <a:lnSpc>
                <a:spcPct val="80000"/>
              </a:lnSpc>
            </a:pPr>
            <a:r>
              <a:rPr lang="en-US" sz="2400"/>
              <a:t>H1: State expenditures decreased after the executive reorganization, compared with the state budget’s long-run growth rate</a:t>
            </a:r>
          </a:p>
          <a:p>
            <a:pPr lvl="1">
              <a:lnSpc>
                <a:spcPct val="80000"/>
              </a:lnSpc>
            </a:pPr>
            <a:r>
              <a:rPr lang="en-US" sz="2400"/>
              <a:t>H0: State expenditures did not decrease after the executive reorganization, compared with the state budget’s long-run growth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6259">
                                            <p:txEl>
                                              <p:pRg st="2" end="2"/>
                                            </p:txEl>
                                          </p:spTgt>
                                        </p:tgtEl>
                                        <p:attrNameLst>
                                          <p:attrName>style.visibility</p:attrName>
                                        </p:attrNameLst>
                                      </p:cBhvr>
                                      <p:to>
                                        <p:strVal val="visible"/>
                                      </p:to>
                                    </p:set>
                                    <p:animEffect transition="in" filter="blinds(horizontal)">
                                      <p:cBhvr>
                                        <p:cTn id="7" dur="500"/>
                                        <p:tgtEl>
                                          <p:spTgt spid="962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6259">
                                            <p:txEl>
                                              <p:pRg st="3" end="3"/>
                                            </p:txEl>
                                          </p:spTgt>
                                        </p:tgtEl>
                                        <p:attrNameLst>
                                          <p:attrName>style.visibility</p:attrName>
                                        </p:attrNameLst>
                                      </p:cBhvr>
                                      <p:to>
                                        <p:strVal val="visible"/>
                                      </p:to>
                                    </p:set>
                                    <p:animEffect transition="in" filter="blinds(horizontal)">
                                      <p:cBhvr>
                                        <p:cTn id="12" dur="500"/>
                                        <p:tgtEl>
                                          <p:spTgt spid="962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p:txBody>
          <a:bodyPr/>
          <a:lstStyle/>
          <a:p>
            <a:r>
              <a:rPr lang="en-US" sz="4000"/>
              <a:t>Testing Hypotheses with Population Parameters</a:t>
            </a:r>
            <a:br>
              <a:rPr lang="en-US" sz="4000"/>
            </a:br>
            <a:r>
              <a:rPr lang="en-US" sz="2400">
                <a:solidFill>
                  <a:schemeClr val="folHlink"/>
                </a:solidFill>
              </a:rPr>
              <a:t>Parameter vs. Parameter</a:t>
            </a:r>
          </a:p>
        </p:txBody>
      </p:sp>
      <p:sp>
        <p:nvSpPr>
          <p:cNvPr id="97283" name="Rectangle 3"/>
          <p:cNvSpPr>
            <a:spLocks noGrp="1" noRot="1" noChangeArrowheads="1"/>
          </p:cNvSpPr>
          <p:nvPr>
            <p:ph type="body" idx="1"/>
          </p:nvPr>
        </p:nvSpPr>
        <p:spPr/>
        <p:txBody>
          <a:bodyPr/>
          <a:lstStyle/>
          <a:p>
            <a:pPr>
              <a:lnSpc>
                <a:spcPct val="90000"/>
              </a:lnSpc>
            </a:pPr>
            <a:r>
              <a:rPr lang="en-US" sz="2800"/>
              <a:t>A management review shows that the state’s expenditure grew at a rate of 10.7% per year before the reorganization and 10.4% after the reorganization</a:t>
            </a:r>
          </a:p>
          <a:p>
            <a:pPr>
              <a:lnSpc>
                <a:spcPct val="90000"/>
              </a:lnSpc>
            </a:pPr>
            <a:r>
              <a:rPr lang="en-US" sz="2800"/>
              <a:t>What do these figures say about the null hypothesis?</a:t>
            </a:r>
          </a:p>
          <a:p>
            <a:pPr>
              <a:lnSpc>
                <a:spcPct val="90000"/>
              </a:lnSpc>
            </a:pPr>
            <a:r>
              <a:rPr lang="en-US" sz="2800"/>
              <a:t>Because 10.4% is less than 10.7%, we </a:t>
            </a:r>
            <a:r>
              <a:rPr lang="en-US" sz="2800">
                <a:solidFill>
                  <a:schemeClr val="folHlink"/>
                </a:solidFill>
              </a:rPr>
              <a:t>REJECT</a:t>
            </a:r>
            <a:r>
              <a:rPr lang="en-US" sz="2800"/>
              <a:t> the </a:t>
            </a:r>
            <a:r>
              <a:rPr lang="en-US" sz="2800">
                <a:solidFill>
                  <a:schemeClr val="folHlink"/>
                </a:solidFill>
              </a:rPr>
              <a:t>NULL</a:t>
            </a:r>
            <a:r>
              <a:rPr lang="en-US" sz="2800"/>
              <a:t> hypothesis</a:t>
            </a:r>
          </a:p>
          <a:p>
            <a:pPr>
              <a:lnSpc>
                <a:spcPct val="90000"/>
              </a:lnSpc>
            </a:pPr>
            <a:r>
              <a:rPr lang="en-US" sz="2800"/>
              <a:t>We conclude that the growth rate in state expenditures declined after the reorganization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7283">
                                            <p:txEl>
                                              <p:pRg st="1" end="1"/>
                                            </p:txEl>
                                          </p:spTgt>
                                        </p:tgtEl>
                                        <p:attrNameLst>
                                          <p:attrName>style.visibility</p:attrName>
                                        </p:attrNameLst>
                                      </p:cBhvr>
                                      <p:to>
                                        <p:strVal val="visible"/>
                                      </p:to>
                                    </p:set>
                                    <p:animEffect transition="in" filter="blinds(horizontal)">
                                      <p:cBhvr>
                                        <p:cTn id="7" dur="500"/>
                                        <p:tgtEl>
                                          <p:spTgt spid="972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7283">
                                            <p:txEl>
                                              <p:pRg st="2" end="2"/>
                                            </p:txEl>
                                          </p:spTgt>
                                        </p:tgtEl>
                                        <p:attrNameLst>
                                          <p:attrName>style.visibility</p:attrName>
                                        </p:attrNameLst>
                                      </p:cBhvr>
                                      <p:to>
                                        <p:strVal val="visible"/>
                                      </p:to>
                                    </p:set>
                                    <p:animEffect transition="in" filter="blinds(horizontal)">
                                      <p:cBhvr>
                                        <p:cTn id="12" dur="500"/>
                                        <p:tgtEl>
                                          <p:spTgt spid="972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7283">
                                            <p:txEl>
                                              <p:pRg st="3" end="3"/>
                                            </p:txEl>
                                          </p:spTgt>
                                        </p:tgtEl>
                                        <p:attrNameLst>
                                          <p:attrName>style.visibility</p:attrName>
                                        </p:attrNameLst>
                                      </p:cBhvr>
                                      <p:to>
                                        <p:strVal val="visible"/>
                                      </p:to>
                                    </p:set>
                                    <p:animEffect transition="in" filter="blinds(horizontal)">
                                      <p:cBhvr>
                                        <p:cTn id="17" dur="500"/>
                                        <p:tgtEl>
                                          <p:spTgt spid="972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p:txBody>
          <a:bodyPr/>
          <a:lstStyle/>
          <a:p>
            <a:r>
              <a:rPr lang="en-US" sz="4000"/>
              <a:t>Testing Hypotheses with Population Parameters</a:t>
            </a:r>
            <a:br>
              <a:rPr lang="en-US" sz="4000"/>
            </a:br>
            <a:r>
              <a:rPr lang="en-US" sz="2400">
                <a:solidFill>
                  <a:schemeClr val="folHlink"/>
                </a:solidFill>
              </a:rPr>
              <a:t>Parameter vs. Parameter</a:t>
            </a:r>
          </a:p>
        </p:txBody>
      </p:sp>
      <p:sp>
        <p:nvSpPr>
          <p:cNvPr id="98307" name="Rectangle 3"/>
          <p:cNvSpPr>
            <a:spLocks noGrp="1" noRot="1" noChangeArrowheads="1"/>
          </p:cNvSpPr>
          <p:nvPr>
            <p:ph type="body" idx="1"/>
          </p:nvPr>
        </p:nvSpPr>
        <p:spPr/>
        <p:txBody>
          <a:bodyPr/>
          <a:lstStyle/>
          <a:p>
            <a:pPr>
              <a:lnSpc>
                <a:spcPct val="80000"/>
              </a:lnSpc>
            </a:pPr>
            <a:r>
              <a:rPr lang="en-US" sz="2800"/>
              <a:t>Is a 0.3% decrease in the growth rate of expenditures significant?</a:t>
            </a:r>
          </a:p>
          <a:p>
            <a:pPr>
              <a:lnSpc>
                <a:spcPct val="80000"/>
              </a:lnSpc>
            </a:pPr>
            <a:r>
              <a:rPr lang="en-US" sz="2800"/>
              <a:t>Of course! These are population parameters which means the “probability” that the difference between the two conditions is real is 100%!</a:t>
            </a:r>
          </a:p>
          <a:p>
            <a:pPr>
              <a:lnSpc>
                <a:spcPct val="80000"/>
              </a:lnSpc>
            </a:pPr>
            <a:r>
              <a:rPr lang="en-US" sz="2800"/>
              <a:t>Is this statistically significant difference trivial?</a:t>
            </a:r>
          </a:p>
          <a:p>
            <a:pPr lvl="1">
              <a:lnSpc>
                <a:spcPct val="80000"/>
              </a:lnSpc>
            </a:pPr>
            <a:r>
              <a:rPr lang="en-US" sz="2400"/>
              <a:t>Probably</a:t>
            </a:r>
          </a:p>
          <a:p>
            <a:pPr>
              <a:lnSpc>
                <a:spcPct val="80000"/>
              </a:lnSpc>
            </a:pPr>
            <a:r>
              <a:rPr lang="en-US" sz="2800"/>
              <a:t>We could have made the hypothesis more specific – “…expenditures decreased by more than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8307">
                                            <p:txEl>
                                              <p:pRg st="1" end="1"/>
                                            </p:txEl>
                                          </p:spTgt>
                                        </p:tgtEl>
                                        <p:attrNameLst>
                                          <p:attrName>style.visibility</p:attrName>
                                        </p:attrNameLst>
                                      </p:cBhvr>
                                      <p:to>
                                        <p:strVal val="visible"/>
                                      </p:to>
                                    </p:set>
                                    <p:animEffect transition="in" filter="blinds(horizontal)">
                                      <p:cBhvr>
                                        <p:cTn id="7" dur="500"/>
                                        <p:tgtEl>
                                          <p:spTgt spid="983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8307">
                                            <p:txEl>
                                              <p:pRg st="2" end="2"/>
                                            </p:txEl>
                                          </p:spTgt>
                                        </p:tgtEl>
                                        <p:attrNameLst>
                                          <p:attrName>style.visibility</p:attrName>
                                        </p:attrNameLst>
                                      </p:cBhvr>
                                      <p:to>
                                        <p:strVal val="visible"/>
                                      </p:to>
                                    </p:set>
                                    <p:animEffect transition="in" filter="blinds(horizontal)">
                                      <p:cBhvr>
                                        <p:cTn id="12" dur="500"/>
                                        <p:tgtEl>
                                          <p:spTgt spid="98307">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98307">
                                            <p:txEl>
                                              <p:pRg st="3" end="3"/>
                                            </p:txEl>
                                          </p:spTgt>
                                        </p:tgtEl>
                                        <p:attrNameLst>
                                          <p:attrName>style.visibility</p:attrName>
                                        </p:attrNameLst>
                                      </p:cBhvr>
                                      <p:to>
                                        <p:strVal val="visible"/>
                                      </p:to>
                                    </p:set>
                                    <p:animEffect transition="in" filter="blinds(horizontal)">
                                      <p:cBhvr>
                                        <p:cTn id="15" dur="500"/>
                                        <p:tgtEl>
                                          <p:spTgt spid="9830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98307">
                                            <p:txEl>
                                              <p:pRg st="4" end="4"/>
                                            </p:txEl>
                                          </p:spTgt>
                                        </p:tgtEl>
                                        <p:attrNameLst>
                                          <p:attrName>style.visibility</p:attrName>
                                        </p:attrNameLst>
                                      </p:cBhvr>
                                      <p:to>
                                        <p:strVal val="visible"/>
                                      </p:to>
                                    </p:set>
                                    <p:animEffect transition="in" filter="blinds(horizontal)">
                                      <p:cBhvr>
                                        <p:cTn id="20" dur="500"/>
                                        <p:tgtEl>
                                          <p:spTgt spid="983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p:txBody>
          <a:bodyPr/>
          <a:lstStyle/>
          <a:p>
            <a:r>
              <a:rPr lang="en-US" sz="4000"/>
              <a:t>Testing Hypotheses with Population Parameters</a:t>
            </a:r>
            <a:br>
              <a:rPr lang="en-US" sz="4000"/>
            </a:br>
            <a:r>
              <a:rPr lang="en-US" sz="2400">
                <a:solidFill>
                  <a:schemeClr val="folHlink"/>
                </a:solidFill>
              </a:rPr>
              <a:t>Parameter vs. Parameter</a:t>
            </a:r>
          </a:p>
        </p:txBody>
      </p:sp>
      <p:sp>
        <p:nvSpPr>
          <p:cNvPr id="101379" name="Rectangle 3"/>
          <p:cNvSpPr>
            <a:spLocks noGrp="1" noRot="1" noChangeArrowheads="1"/>
          </p:cNvSpPr>
          <p:nvPr>
            <p:ph type="body" idx="1"/>
          </p:nvPr>
        </p:nvSpPr>
        <p:spPr/>
        <p:txBody>
          <a:bodyPr/>
          <a:lstStyle/>
          <a:p>
            <a:pPr>
              <a:lnSpc>
                <a:spcPct val="90000"/>
              </a:lnSpc>
            </a:pPr>
            <a:r>
              <a:rPr lang="en-US" sz="2800"/>
              <a:t>Don’t really have to use the hypothesis testing system in this scenario</a:t>
            </a:r>
          </a:p>
          <a:p>
            <a:pPr>
              <a:lnSpc>
                <a:spcPct val="90000"/>
              </a:lnSpc>
            </a:pPr>
            <a:r>
              <a:rPr lang="en-US" sz="2800"/>
              <a:t>No need for an alpha or statistical test (we are not dealing with statistics, we are dealing only with parameters)</a:t>
            </a:r>
          </a:p>
          <a:p>
            <a:pPr>
              <a:lnSpc>
                <a:spcPct val="90000"/>
              </a:lnSpc>
            </a:pPr>
            <a:r>
              <a:rPr lang="en-US" sz="2800">
                <a:solidFill>
                  <a:schemeClr val="folHlink"/>
                </a:solidFill>
              </a:rPr>
              <a:t>Only when we add unknowns into the mix via sampling do we need to resort to statistical tests</a:t>
            </a:r>
          </a:p>
          <a:p>
            <a:pPr>
              <a:lnSpc>
                <a:spcPct val="90000"/>
              </a:lnSpc>
            </a:pPr>
            <a:r>
              <a:rPr lang="en-US" sz="2800"/>
              <a:t>You DO, however, need to take care to state logical hypotheses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a:t>
            </a:r>
          </a:p>
        </p:txBody>
      </p:sp>
      <p:sp>
        <p:nvSpPr>
          <p:cNvPr id="100355" name="Rectangle 3"/>
          <p:cNvSpPr>
            <a:spLocks noGrp="1" noRot="1" noChangeArrowheads="1"/>
          </p:cNvSpPr>
          <p:nvPr>
            <p:ph type="body" idx="1"/>
          </p:nvPr>
        </p:nvSpPr>
        <p:spPr/>
        <p:txBody>
          <a:bodyPr/>
          <a:lstStyle/>
          <a:p>
            <a:pPr>
              <a:lnSpc>
                <a:spcPct val="90000"/>
              </a:lnSpc>
            </a:pPr>
            <a:r>
              <a:rPr lang="en-US" sz="2800"/>
              <a:t>Referred to as “One-Sample” tests</a:t>
            </a:r>
          </a:p>
          <a:p>
            <a:pPr>
              <a:lnSpc>
                <a:spcPct val="90000"/>
              </a:lnSpc>
            </a:pPr>
            <a:r>
              <a:rPr lang="en-US" sz="2800"/>
              <a:t>Comparing one sample to a known population</a:t>
            </a:r>
          </a:p>
          <a:p>
            <a:pPr>
              <a:lnSpc>
                <a:spcPct val="90000"/>
              </a:lnSpc>
            </a:pPr>
            <a:r>
              <a:rPr lang="en-US" sz="2800"/>
              <a:t>“What’s the likelihood that the mean I just obtained from my sample is representative of the population as a whole?”</a:t>
            </a:r>
          </a:p>
          <a:p>
            <a:pPr>
              <a:lnSpc>
                <a:spcPct val="90000"/>
              </a:lnSpc>
            </a:pPr>
            <a:r>
              <a:rPr lang="en-US" sz="2800"/>
              <a:t>I already know the population of M&amp;M handfuls for the class, so, how well does the mean of a specific sample of four handfuls represent the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0355">
                                            <p:txEl>
                                              <p:pRg st="1" end="1"/>
                                            </p:txEl>
                                          </p:spTgt>
                                        </p:tgtEl>
                                        <p:attrNameLst>
                                          <p:attrName>style.visibility</p:attrName>
                                        </p:attrNameLst>
                                      </p:cBhvr>
                                      <p:to>
                                        <p:strVal val="visible"/>
                                      </p:to>
                                    </p:set>
                                    <p:animEffect transition="in" filter="blinds(horizontal)">
                                      <p:cBhvr>
                                        <p:cTn id="7" dur="500"/>
                                        <p:tgtEl>
                                          <p:spTgt spid="1003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0355">
                                            <p:txEl>
                                              <p:pRg st="2" end="2"/>
                                            </p:txEl>
                                          </p:spTgt>
                                        </p:tgtEl>
                                        <p:attrNameLst>
                                          <p:attrName>style.visibility</p:attrName>
                                        </p:attrNameLst>
                                      </p:cBhvr>
                                      <p:to>
                                        <p:strVal val="visible"/>
                                      </p:to>
                                    </p:set>
                                    <p:animEffect transition="in" filter="blinds(horizontal)">
                                      <p:cBhvr>
                                        <p:cTn id="12" dur="500"/>
                                        <p:tgtEl>
                                          <p:spTgt spid="1003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0355">
                                            <p:txEl>
                                              <p:pRg st="3" end="3"/>
                                            </p:txEl>
                                          </p:spTgt>
                                        </p:tgtEl>
                                        <p:attrNameLst>
                                          <p:attrName>style.visibility</p:attrName>
                                        </p:attrNameLst>
                                      </p:cBhvr>
                                      <p:to>
                                        <p:strVal val="visible"/>
                                      </p:to>
                                    </p:set>
                                    <p:animEffect transition="in" filter="blinds(horizontal)">
                                      <p:cBhvr>
                                        <p:cTn id="17" dur="500"/>
                                        <p:tgtEl>
                                          <p:spTgt spid="100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Chi Square</a:t>
            </a:r>
          </a:p>
        </p:txBody>
      </p:sp>
      <p:sp>
        <p:nvSpPr>
          <p:cNvPr id="102403" name="Rectangle 3"/>
          <p:cNvSpPr>
            <a:spLocks noGrp="1" noRot="1" noChangeArrowheads="1"/>
          </p:cNvSpPr>
          <p:nvPr>
            <p:ph type="body" idx="1"/>
          </p:nvPr>
        </p:nvSpPr>
        <p:spPr/>
        <p:txBody>
          <a:bodyPr/>
          <a:lstStyle/>
          <a:p>
            <a:r>
              <a:rPr lang="en-US" sz="2800" b="1">
                <a:solidFill>
                  <a:schemeClr val="folHlink"/>
                </a:solidFill>
              </a:rPr>
              <a:t>The One Sample Chi-Square</a:t>
            </a:r>
          </a:p>
          <a:p>
            <a:r>
              <a:rPr lang="en-US" sz="2800"/>
              <a:t>The Chi-square test used with one sample is described as a </a:t>
            </a:r>
            <a:r>
              <a:rPr lang="en-US" sz="2800" b="1">
                <a:solidFill>
                  <a:schemeClr val="folHlink"/>
                </a:solidFill>
              </a:rPr>
              <a:t>"goodness of fit"</a:t>
            </a:r>
            <a:r>
              <a:rPr lang="en-US" sz="2800" b="1"/>
              <a:t> </a:t>
            </a:r>
            <a:r>
              <a:rPr lang="en-US" sz="2800"/>
              <a:t>test. It can help you decide whether a distribution of frequencies for a variable in a sample is representative of, or "fits", a specified population distribution. For example, you can use this test to decide whether your data are approximately normal or not.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Chi Square</a:t>
            </a:r>
          </a:p>
        </p:txBody>
      </p:sp>
      <p:sp>
        <p:nvSpPr>
          <p:cNvPr id="103427" name="Rectangle 3"/>
          <p:cNvSpPr>
            <a:spLocks noGrp="1" noRot="1" noChangeArrowheads="1"/>
          </p:cNvSpPr>
          <p:nvPr>
            <p:ph type="body" sz="half" idx="1"/>
          </p:nvPr>
        </p:nvSpPr>
        <p:spPr/>
        <p:txBody>
          <a:bodyPr/>
          <a:lstStyle/>
          <a:p>
            <a:r>
              <a:rPr lang="en-US" sz="2800"/>
              <a:t>Suppose the relative frequencies of marital status for the population of adult American females under 40 years of age are as follows:</a:t>
            </a:r>
          </a:p>
        </p:txBody>
      </p:sp>
      <p:graphicFrame>
        <p:nvGraphicFramePr>
          <p:cNvPr id="103475" name="Group 51"/>
          <p:cNvGraphicFramePr>
            <a:graphicFrameLocks noGrp="1"/>
          </p:cNvGraphicFramePr>
          <p:nvPr>
            <p:ph sz="half" idx="2"/>
          </p:nvPr>
        </p:nvGraphicFramePr>
        <p:xfrm>
          <a:off x="4918075" y="1905000"/>
          <a:ext cx="3927475" cy="4293555"/>
        </p:xfrm>
        <a:graphic>
          <a:graphicData uri="http://schemas.openxmlformats.org/drawingml/2006/table">
            <a:tbl>
              <a:tblPr/>
              <a:tblGrid>
                <a:gridCol w="1309688"/>
                <a:gridCol w="1308100"/>
                <a:gridCol w="1309687"/>
              </a:tblGrid>
              <a:tr h="59848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General 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Sample </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(n=200</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Marital 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Relative Frequency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Observed Frequencies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Married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Single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Separated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Divorced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Widowed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Chi Square</a:t>
            </a:r>
          </a:p>
        </p:txBody>
      </p:sp>
      <p:sp>
        <p:nvSpPr>
          <p:cNvPr id="105475" name="Rectangle 3"/>
          <p:cNvSpPr>
            <a:spLocks noGrp="1" noRot="1" noChangeArrowheads="1"/>
          </p:cNvSpPr>
          <p:nvPr>
            <p:ph type="body" sz="half" idx="1"/>
          </p:nvPr>
        </p:nvSpPr>
        <p:spPr>
          <a:xfrm>
            <a:off x="314325" y="1905000"/>
            <a:ext cx="4451350" cy="4191000"/>
          </a:xfrm>
        </p:spPr>
        <p:txBody>
          <a:bodyPr/>
          <a:lstStyle/>
          <a:p>
            <a:pPr>
              <a:lnSpc>
                <a:spcPct val="80000"/>
              </a:lnSpc>
            </a:pPr>
            <a:r>
              <a:rPr lang="en-US" sz="2000" dirty="0"/>
              <a:t>Then suppose an investigator wanted to know whether a particular sample of 200 adult females under age 40 was drawn from a population that is representative of the general population</a:t>
            </a:r>
          </a:p>
          <a:p>
            <a:pPr>
              <a:lnSpc>
                <a:spcPct val="80000"/>
              </a:lnSpc>
            </a:pPr>
            <a:endParaRPr lang="en-US" sz="2000" dirty="0"/>
          </a:p>
          <a:p>
            <a:pPr>
              <a:lnSpc>
                <a:spcPct val="80000"/>
              </a:lnSpc>
            </a:pPr>
            <a:r>
              <a:rPr lang="en-US" sz="2000" dirty="0"/>
              <a:t>By applying the procedures of Chi Square and the steps of hypothesis testing, we can decide </a:t>
            </a:r>
            <a:r>
              <a:rPr lang="en-US" sz="2000" dirty="0">
                <a:solidFill>
                  <a:schemeClr val="folHlink"/>
                </a:solidFill>
              </a:rPr>
              <a:t>whether the sample distribution is close enough to the population distribution to be considered representative</a:t>
            </a:r>
            <a:r>
              <a:rPr lang="en-US" sz="2000" dirty="0"/>
              <a:t> of it. </a:t>
            </a:r>
          </a:p>
        </p:txBody>
      </p:sp>
      <p:graphicFrame>
        <p:nvGraphicFramePr>
          <p:cNvPr id="105476" name="Group 4"/>
          <p:cNvGraphicFramePr>
            <a:graphicFrameLocks noGrp="1"/>
          </p:cNvGraphicFramePr>
          <p:nvPr>
            <p:ph sz="half" idx="2"/>
          </p:nvPr>
        </p:nvGraphicFramePr>
        <p:xfrm>
          <a:off x="4918075" y="1905000"/>
          <a:ext cx="3927475" cy="4293555"/>
        </p:xfrm>
        <a:graphic>
          <a:graphicData uri="http://schemas.openxmlformats.org/drawingml/2006/table">
            <a:tbl>
              <a:tblPr/>
              <a:tblGrid>
                <a:gridCol w="1309688"/>
                <a:gridCol w="1308100"/>
                <a:gridCol w="1309687"/>
              </a:tblGrid>
              <a:tr h="59848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General 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Sample </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(n=200</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Marital 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Relative Frequency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Observed Frequencies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Married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Single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Separated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Divorced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Widowed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Chi Square</a:t>
            </a:r>
          </a:p>
        </p:txBody>
      </p:sp>
      <p:sp>
        <p:nvSpPr>
          <p:cNvPr id="106499" name="Rectangle 3"/>
          <p:cNvSpPr>
            <a:spLocks noGrp="1" noRot="1" noChangeArrowheads="1"/>
          </p:cNvSpPr>
          <p:nvPr>
            <p:ph type="body" sz="half" idx="1"/>
          </p:nvPr>
        </p:nvSpPr>
        <p:spPr/>
        <p:txBody>
          <a:bodyPr/>
          <a:lstStyle/>
          <a:p>
            <a:pPr>
              <a:lnSpc>
                <a:spcPct val="80000"/>
              </a:lnSpc>
            </a:pPr>
            <a:r>
              <a:rPr lang="en-US" sz="2400" b="1"/>
              <a:t>State the Research and Null Hypotheses</a:t>
            </a:r>
          </a:p>
          <a:p>
            <a:pPr>
              <a:lnSpc>
                <a:spcPct val="80000"/>
              </a:lnSpc>
            </a:pPr>
            <a:r>
              <a:rPr lang="en-US" sz="2400"/>
              <a:t>H1: </a:t>
            </a:r>
            <a:r>
              <a:rPr lang="en-US" sz="2400">
                <a:solidFill>
                  <a:schemeClr val="folHlink"/>
                </a:solidFill>
              </a:rPr>
              <a:t>The sample </a:t>
            </a:r>
            <a:r>
              <a:rPr lang="en-US" sz="2400" b="1">
                <a:solidFill>
                  <a:schemeClr val="folHlink"/>
                </a:solidFill>
              </a:rPr>
              <a:t>does not</a:t>
            </a:r>
            <a:r>
              <a:rPr lang="en-US" sz="2400">
                <a:solidFill>
                  <a:schemeClr val="folHlink"/>
                </a:solidFill>
              </a:rPr>
              <a:t> represent the population distribution</a:t>
            </a:r>
            <a:r>
              <a:rPr lang="en-US" sz="2400"/>
              <a:t> </a:t>
            </a:r>
          </a:p>
          <a:p>
            <a:pPr>
              <a:lnSpc>
                <a:spcPct val="80000"/>
              </a:lnSpc>
            </a:pPr>
            <a:r>
              <a:rPr lang="en-US" sz="2400"/>
              <a:t>H0: </a:t>
            </a:r>
            <a:r>
              <a:rPr lang="en-US" sz="2400">
                <a:solidFill>
                  <a:schemeClr val="folHlink"/>
                </a:solidFill>
              </a:rPr>
              <a:t>The sample </a:t>
            </a:r>
            <a:r>
              <a:rPr lang="en-US" sz="2400" b="1">
                <a:solidFill>
                  <a:schemeClr val="folHlink"/>
                </a:solidFill>
              </a:rPr>
              <a:t>does</a:t>
            </a:r>
            <a:r>
              <a:rPr lang="en-US" sz="2400">
                <a:solidFill>
                  <a:schemeClr val="folHlink"/>
                </a:solidFill>
              </a:rPr>
              <a:t> represent the population distribution</a:t>
            </a:r>
          </a:p>
          <a:p>
            <a:pPr>
              <a:lnSpc>
                <a:spcPct val="80000"/>
              </a:lnSpc>
            </a:pPr>
            <a:r>
              <a:rPr lang="en-US" sz="2400"/>
              <a:t>Why is H1 stated “negatively”? </a:t>
            </a:r>
          </a:p>
          <a:p>
            <a:pPr lvl="1">
              <a:lnSpc>
                <a:spcPct val="80000"/>
              </a:lnSpc>
            </a:pPr>
            <a:r>
              <a:rPr lang="en-US" sz="2000"/>
              <a:t>What does Chi-Square show us?</a:t>
            </a:r>
          </a:p>
          <a:p>
            <a:pPr>
              <a:lnSpc>
                <a:spcPct val="80000"/>
              </a:lnSpc>
            </a:pPr>
            <a:endParaRPr lang="en-US" sz="2400"/>
          </a:p>
        </p:txBody>
      </p:sp>
      <p:graphicFrame>
        <p:nvGraphicFramePr>
          <p:cNvPr id="106500" name="Group 4"/>
          <p:cNvGraphicFramePr>
            <a:graphicFrameLocks noGrp="1"/>
          </p:cNvGraphicFramePr>
          <p:nvPr>
            <p:ph sz="half" idx="2"/>
          </p:nvPr>
        </p:nvGraphicFramePr>
        <p:xfrm>
          <a:off x="4918075" y="1905000"/>
          <a:ext cx="3927475" cy="4293555"/>
        </p:xfrm>
        <a:graphic>
          <a:graphicData uri="http://schemas.openxmlformats.org/drawingml/2006/table">
            <a:tbl>
              <a:tblPr/>
              <a:tblGrid>
                <a:gridCol w="1309688"/>
                <a:gridCol w="1308100"/>
                <a:gridCol w="1309687"/>
              </a:tblGrid>
              <a:tr h="59848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General 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Sample </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(n=200</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Marital 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Relative Frequency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Observed Frequencies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Married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Single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Separated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Divorced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Widowed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6499">
                                            <p:txEl>
                                              <p:pRg st="1" end="1"/>
                                            </p:txEl>
                                          </p:spTgt>
                                        </p:tgtEl>
                                        <p:attrNameLst>
                                          <p:attrName>style.visibility</p:attrName>
                                        </p:attrNameLst>
                                      </p:cBhvr>
                                      <p:to>
                                        <p:strVal val="visible"/>
                                      </p:to>
                                    </p:set>
                                    <p:animEffect transition="in" filter="blinds(horizontal)">
                                      <p:cBhvr>
                                        <p:cTn id="7" dur="500"/>
                                        <p:tgtEl>
                                          <p:spTgt spid="1064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6499">
                                            <p:txEl>
                                              <p:pRg st="2" end="2"/>
                                            </p:txEl>
                                          </p:spTgt>
                                        </p:tgtEl>
                                        <p:attrNameLst>
                                          <p:attrName>style.visibility</p:attrName>
                                        </p:attrNameLst>
                                      </p:cBhvr>
                                      <p:to>
                                        <p:strVal val="visible"/>
                                      </p:to>
                                    </p:set>
                                    <p:animEffect transition="in" filter="blinds(horizontal)">
                                      <p:cBhvr>
                                        <p:cTn id="12" dur="500"/>
                                        <p:tgtEl>
                                          <p:spTgt spid="106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6499">
                                            <p:txEl>
                                              <p:pRg st="3" end="3"/>
                                            </p:txEl>
                                          </p:spTgt>
                                        </p:tgtEl>
                                        <p:attrNameLst>
                                          <p:attrName>style.visibility</p:attrName>
                                        </p:attrNameLst>
                                      </p:cBhvr>
                                      <p:to>
                                        <p:strVal val="visible"/>
                                      </p:to>
                                    </p:set>
                                    <p:animEffect transition="in" filter="blinds(horizontal)">
                                      <p:cBhvr>
                                        <p:cTn id="17" dur="500"/>
                                        <p:tgtEl>
                                          <p:spTgt spid="106499">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06499">
                                            <p:txEl>
                                              <p:pRg st="4" end="4"/>
                                            </p:txEl>
                                          </p:spTgt>
                                        </p:tgtEl>
                                        <p:attrNameLst>
                                          <p:attrName>style.visibility</p:attrName>
                                        </p:attrNameLst>
                                      </p:cBhvr>
                                      <p:to>
                                        <p:strVal val="visible"/>
                                      </p:to>
                                    </p:set>
                                    <p:animEffect transition="in" filter="blinds(horizontal)">
                                      <p:cBhvr>
                                        <p:cTn id="20" dur="500"/>
                                        <p:tgtEl>
                                          <p:spTgt spid="1064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r>
              <a:rPr lang="en-US"/>
              <a:t>Statistical Decision Making</a:t>
            </a:r>
          </a:p>
        </p:txBody>
      </p:sp>
      <p:sp>
        <p:nvSpPr>
          <p:cNvPr id="89091" name="Rectangle 3"/>
          <p:cNvSpPr>
            <a:spLocks noGrp="1" noRot="1" noChangeArrowheads="1"/>
          </p:cNvSpPr>
          <p:nvPr>
            <p:ph type="body" idx="1"/>
          </p:nvPr>
        </p:nvSpPr>
        <p:spPr/>
        <p:txBody>
          <a:bodyPr/>
          <a:lstStyle/>
          <a:p>
            <a:pPr>
              <a:lnSpc>
                <a:spcPct val="90000"/>
              </a:lnSpc>
            </a:pPr>
            <a:r>
              <a:rPr lang="en-US" sz="2400"/>
              <a:t>However, in research we don’t directly test our hypotheses</a:t>
            </a:r>
          </a:p>
          <a:p>
            <a:pPr>
              <a:lnSpc>
                <a:spcPct val="90000"/>
              </a:lnSpc>
            </a:pPr>
            <a:r>
              <a:rPr lang="en-US" sz="2400"/>
              <a:t>Instead we test the “negative” of the hypothesis</a:t>
            </a:r>
          </a:p>
          <a:p>
            <a:pPr>
              <a:lnSpc>
                <a:spcPct val="90000"/>
              </a:lnSpc>
            </a:pPr>
            <a:r>
              <a:rPr lang="en-US" sz="2400"/>
              <a:t>Our </a:t>
            </a:r>
            <a:r>
              <a:rPr lang="en-US" sz="2400">
                <a:solidFill>
                  <a:schemeClr val="folHlink"/>
                </a:solidFill>
              </a:rPr>
              <a:t>research hypothesis</a:t>
            </a:r>
            <a:r>
              <a:rPr lang="en-US" sz="2400"/>
              <a:t> may be that the new speeding fines in Virginia are resulting in fewer highway fatalities</a:t>
            </a:r>
          </a:p>
          <a:p>
            <a:pPr>
              <a:lnSpc>
                <a:spcPct val="90000"/>
              </a:lnSpc>
            </a:pPr>
            <a:r>
              <a:rPr lang="en-US" sz="2400"/>
              <a:t>However, what we test is the statement “the new speeding fines in Virginia have NOT reduced highway fatalities”</a:t>
            </a:r>
          </a:p>
          <a:p>
            <a:pPr>
              <a:lnSpc>
                <a:spcPct val="90000"/>
              </a:lnSpc>
            </a:pPr>
            <a:r>
              <a:rPr lang="en-US" sz="2400"/>
              <a:t>This is called the </a:t>
            </a:r>
            <a:r>
              <a:rPr lang="en-US" sz="2400">
                <a:solidFill>
                  <a:schemeClr val="folHlink"/>
                </a:solidFill>
              </a:rPr>
              <a:t>Null Hypothesis</a:t>
            </a:r>
          </a:p>
          <a:p>
            <a:pPr>
              <a:lnSpc>
                <a:spcPct val="90000"/>
              </a:lnSpc>
            </a:pPr>
            <a:r>
              <a:rPr lang="en-US" sz="2400"/>
              <a:t>Why?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Effect transition="in" filter="blinds(horizontal)">
                                      <p:cBhvr>
                                        <p:cTn id="7" dur="500"/>
                                        <p:tgtEl>
                                          <p:spTgt spid="890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9091">
                                            <p:txEl>
                                              <p:pRg st="2" end="2"/>
                                            </p:txEl>
                                          </p:spTgt>
                                        </p:tgtEl>
                                        <p:attrNameLst>
                                          <p:attrName>style.visibility</p:attrName>
                                        </p:attrNameLst>
                                      </p:cBhvr>
                                      <p:to>
                                        <p:strVal val="visible"/>
                                      </p:to>
                                    </p:set>
                                    <p:animEffect transition="in" filter="blinds(horizontal)">
                                      <p:cBhvr>
                                        <p:cTn id="12" dur="500"/>
                                        <p:tgtEl>
                                          <p:spTgt spid="890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9091">
                                            <p:txEl>
                                              <p:pRg st="3" end="3"/>
                                            </p:txEl>
                                          </p:spTgt>
                                        </p:tgtEl>
                                        <p:attrNameLst>
                                          <p:attrName>style.visibility</p:attrName>
                                        </p:attrNameLst>
                                      </p:cBhvr>
                                      <p:to>
                                        <p:strVal val="visible"/>
                                      </p:to>
                                    </p:set>
                                    <p:animEffect transition="in" filter="blinds(horizontal)">
                                      <p:cBhvr>
                                        <p:cTn id="17" dur="500"/>
                                        <p:tgtEl>
                                          <p:spTgt spid="890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9091">
                                            <p:txEl>
                                              <p:pRg st="5" end="5"/>
                                            </p:txEl>
                                          </p:spTgt>
                                        </p:tgtEl>
                                        <p:attrNameLst>
                                          <p:attrName>style.visibility</p:attrName>
                                        </p:attrNameLst>
                                      </p:cBhvr>
                                      <p:to>
                                        <p:strVal val="visible"/>
                                      </p:to>
                                    </p:set>
                                    <p:animEffect transition="in" filter="blinds(horizontal)">
                                      <p:cBhvr>
                                        <p:cTn id="22" dur="500"/>
                                        <p:tgtEl>
                                          <p:spTgt spid="8909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9091">
                                            <p:txEl>
                                              <p:pRg st="4" end="4"/>
                                            </p:txEl>
                                          </p:spTgt>
                                        </p:tgtEl>
                                        <p:attrNameLst>
                                          <p:attrName>style.visibility</p:attrName>
                                        </p:attrNameLst>
                                      </p:cBhvr>
                                      <p:to>
                                        <p:strVal val="visible"/>
                                      </p:to>
                                    </p:set>
                                    <p:animEffect transition="in" filter="blinds(horizontal)">
                                      <p:cBhvr>
                                        <p:cTn id="27" dur="500"/>
                                        <p:tgtEl>
                                          <p:spTgt spid="89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Chi Square</a:t>
            </a:r>
          </a:p>
        </p:txBody>
      </p:sp>
      <p:sp>
        <p:nvSpPr>
          <p:cNvPr id="109571" name="Rectangle 3"/>
          <p:cNvSpPr>
            <a:spLocks noGrp="1" noRot="1" noChangeArrowheads="1"/>
          </p:cNvSpPr>
          <p:nvPr>
            <p:ph type="body" sz="half" idx="1"/>
          </p:nvPr>
        </p:nvSpPr>
        <p:spPr/>
        <p:txBody>
          <a:bodyPr/>
          <a:lstStyle/>
          <a:p>
            <a:pPr>
              <a:lnSpc>
                <a:spcPct val="80000"/>
              </a:lnSpc>
            </a:pPr>
            <a:r>
              <a:rPr lang="en-US" sz="2200" b="1"/>
              <a:t>Select an “alpha” level</a:t>
            </a:r>
          </a:p>
          <a:p>
            <a:pPr>
              <a:lnSpc>
                <a:spcPct val="80000"/>
              </a:lnSpc>
            </a:pPr>
            <a:r>
              <a:rPr lang="en-US" sz="2200"/>
              <a:t>How willing are we to make a mistake and say that the sample IS representative of the population when it actually isn’t?</a:t>
            </a:r>
          </a:p>
          <a:p>
            <a:pPr>
              <a:lnSpc>
                <a:spcPct val="80000"/>
              </a:lnSpc>
            </a:pPr>
            <a:r>
              <a:rPr lang="en-US" sz="2200"/>
              <a:t>Really depends on why you are getting the sample in the first place, but let’s assume 5% for now</a:t>
            </a:r>
          </a:p>
          <a:p>
            <a:pPr>
              <a:lnSpc>
                <a:spcPct val="80000"/>
              </a:lnSpc>
            </a:pPr>
            <a:r>
              <a:rPr lang="en-US" sz="2200"/>
              <a:t>Stated another way we’d say there is a probability of .05 that we will mistakenly accept the research hypothesis</a:t>
            </a:r>
          </a:p>
          <a:p>
            <a:pPr>
              <a:lnSpc>
                <a:spcPct val="80000"/>
              </a:lnSpc>
            </a:pPr>
            <a:endParaRPr lang="en-US" sz="2200"/>
          </a:p>
        </p:txBody>
      </p:sp>
      <p:graphicFrame>
        <p:nvGraphicFramePr>
          <p:cNvPr id="109572" name="Group 4"/>
          <p:cNvGraphicFramePr>
            <a:graphicFrameLocks noGrp="1"/>
          </p:cNvGraphicFramePr>
          <p:nvPr>
            <p:ph sz="half" idx="2"/>
          </p:nvPr>
        </p:nvGraphicFramePr>
        <p:xfrm>
          <a:off x="4918075" y="1905000"/>
          <a:ext cx="3927475" cy="4293555"/>
        </p:xfrm>
        <a:graphic>
          <a:graphicData uri="http://schemas.openxmlformats.org/drawingml/2006/table">
            <a:tbl>
              <a:tblPr/>
              <a:tblGrid>
                <a:gridCol w="1309688"/>
                <a:gridCol w="1308100"/>
                <a:gridCol w="1309687"/>
              </a:tblGrid>
              <a:tr h="59848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General 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Sample </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(n=200</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Marital 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Relative Frequency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Observed Frequencies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Married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Single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Separated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Divorced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Widowed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9571">
                                            <p:txEl>
                                              <p:pRg st="2" end="2"/>
                                            </p:txEl>
                                          </p:spTgt>
                                        </p:tgtEl>
                                        <p:attrNameLst>
                                          <p:attrName>style.visibility</p:attrName>
                                        </p:attrNameLst>
                                      </p:cBhvr>
                                      <p:to>
                                        <p:strVal val="visible"/>
                                      </p:to>
                                    </p:set>
                                    <p:animEffect transition="in" filter="blinds(horizontal)">
                                      <p:cBhvr>
                                        <p:cTn id="7" dur="500"/>
                                        <p:tgtEl>
                                          <p:spTgt spid="10957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9571">
                                            <p:txEl>
                                              <p:pRg st="3" end="3"/>
                                            </p:txEl>
                                          </p:spTgt>
                                        </p:tgtEl>
                                        <p:attrNameLst>
                                          <p:attrName>style.visibility</p:attrName>
                                        </p:attrNameLst>
                                      </p:cBhvr>
                                      <p:to>
                                        <p:strVal val="visible"/>
                                      </p:to>
                                    </p:set>
                                    <p:animEffect transition="in" filter="blinds(horizontal)">
                                      <p:cBhvr>
                                        <p:cTn id="12" dur="500"/>
                                        <p:tgtEl>
                                          <p:spTgt spid="1095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Chi Square</a:t>
            </a:r>
          </a:p>
        </p:txBody>
      </p:sp>
      <p:sp>
        <p:nvSpPr>
          <p:cNvPr id="126979" name="Rectangle 3"/>
          <p:cNvSpPr>
            <a:spLocks noGrp="1" noRot="1" noChangeArrowheads="1"/>
          </p:cNvSpPr>
          <p:nvPr>
            <p:ph type="body" sz="half" idx="1"/>
          </p:nvPr>
        </p:nvSpPr>
        <p:spPr/>
        <p:txBody>
          <a:bodyPr/>
          <a:lstStyle/>
          <a:p>
            <a:pPr>
              <a:lnSpc>
                <a:spcPct val="80000"/>
              </a:lnSpc>
            </a:pPr>
            <a:r>
              <a:rPr lang="en-US" sz="2600" b="1"/>
              <a:t>Select and Compute a Test Statistic</a:t>
            </a:r>
          </a:p>
          <a:p>
            <a:pPr>
              <a:lnSpc>
                <a:spcPct val="80000"/>
              </a:lnSpc>
            </a:pPr>
            <a:r>
              <a:rPr lang="en-US" sz="2600"/>
              <a:t>In this case we are dealing with what “level” of data?</a:t>
            </a:r>
          </a:p>
          <a:p>
            <a:pPr>
              <a:lnSpc>
                <a:spcPct val="80000"/>
              </a:lnSpc>
            </a:pPr>
            <a:r>
              <a:rPr lang="en-US" sz="2600">
                <a:solidFill>
                  <a:schemeClr val="folHlink"/>
                </a:solidFill>
              </a:rPr>
              <a:t>Nominal</a:t>
            </a:r>
          </a:p>
          <a:p>
            <a:pPr>
              <a:lnSpc>
                <a:spcPct val="80000"/>
              </a:lnSpc>
            </a:pPr>
            <a:r>
              <a:rPr lang="en-US" sz="2600"/>
              <a:t>Chi Square is selected</a:t>
            </a:r>
          </a:p>
          <a:p>
            <a:pPr>
              <a:lnSpc>
                <a:spcPct val="80000"/>
              </a:lnSpc>
            </a:pPr>
            <a:endParaRPr lang="en-US" sz="2600"/>
          </a:p>
        </p:txBody>
      </p:sp>
      <p:graphicFrame>
        <p:nvGraphicFramePr>
          <p:cNvPr id="126980" name="Group 4"/>
          <p:cNvGraphicFramePr>
            <a:graphicFrameLocks noGrp="1"/>
          </p:cNvGraphicFramePr>
          <p:nvPr>
            <p:ph sz="half" idx="2"/>
          </p:nvPr>
        </p:nvGraphicFramePr>
        <p:xfrm>
          <a:off x="4918075" y="1905000"/>
          <a:ext cx="3927475" cy="4293555"/>
        </p:xfrm>
        <a:graphic>
          <a:graphicData uri="http://schemas.openxmlformats.org/drawingml/2006/table">
            <a:tbl>
              <a:tblPr/>
              <a:tblGrid>
                <a:gridCol w="1309688"/>
                <a:gridCol w="1308100"/>
                <a:gridCol w="1309687"/>
              </a:tblGrid>
              <a:tr h="59848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General 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Sample </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(n=200</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Marital 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Relative Frequency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Observed Frequencies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Married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Single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Separated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Divorced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Widowed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6979">
                                            <p:txEl>
                                              <p:pRg st="1" end="1"/>
                                            </p:txEl>
                                          </p:spTgt>
                                        </p:tgtEl>
                                        <p:attrNameLst>
                                          <p:attrName>style.visibility</p:attrName>
                                        </p:attrNameLst>
                                      </p:cBhvr>
                                      <p:to>
                                        <p:strVal val="visible"/>
                                      </p:to>
                                    </p:set>
                                    <p:animEffect transition="in" filter="blinds(horizontal)">
                                      <p:cBhvr>
                                        <p:cTn id="7" dur="500"/>
                                        <p:tgtEl>
                                          <p:spTgt spid="1269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6979">
                                            <p:txEl>
                                              <p:pRg st="2" end="2"/>
                                            </p:txEl>
                                          </p:spTgt>
                                        </p:tgtEl>
                                        <p:attrNameLst>
                                          <p:attrName>style.visibility</p:attrName>
                                        </p:attrNameLst>
                                      </p:cBhvr>
                                      <p:to>
                                        <p:strVal val="visible"/>
                                      </p:to>
                                    </p:set>
                                    <p:animEffect transition="in" filter="blinds(horizontal)">
                                      <p:cBhvr>
                                        <p:cTn id="12" dur="500"/>
                                        <p:tgtEl>
                                          <p:spTgt spid="1269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6979">
                                            <p:txEl>
                                              <p:pRg st="3" end="3"/>
                                            </p:txEl>
                                          </p:spTgt>
                                        </p:tgtEl>
                                        <p:attrNameLst>
                                          <p:attrName>style.visibility</p:attrName>
                                        </p:attrNameLst>
                                      </p:cBhvr>
                                      <p:to>
                                        <p:strVal val="visible"/>
                                      </p:to>
                                    </p:set>
                                    <p:animEffect transition="in" filter="blinds(horizontal)">
                                      <p:cBhvr>
                                        <p:cTn id="17" dur="500"/>
                                        <p:tgtEl>
                                          <p:spTgt spid="1269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Chi Square</a:t>
            </a:r>
          </a:p>
        </p:txBody>
      </p:sp>
      <p:sp>
        <p:nvSpPr>
          <p:cNvPr id="128003" name="Rectangle 3"/>
          <p:cNvSpPr>
            <a:spLocks noGrp="1" noRot="1" noChangeArrowheads="1"/>
          </p:cNvSpPr>
          <p:nvPr>
            <p:ph type="body" sz="half" idx="1"/>
          </p:nvPr>
        </p:nvSpPr>
        <p:spPr/>
        <p:txBody>
          <a:bodyPr/>
          <a:lstStyle/>
          <a:p>
            <a:pPr>
              <a:lnSpc>
                <a:spcPct val="80000"/>
              </a:lnSpc>
            </a:pPr>
            <a:r>
              <a:rPr lang="en-US" sz="1800">
                <a:solidFill>
                  <a:schemeClr val="folHlink"/>
                </a:solidFill>
              </a:rPr>
              <a:t>We calculate </a:t>
            </a:r>
            <a:r>
              <a:rPr lang="en-US" sz="1800" b="1">
                <a:solidFill>
                  <a:schemeClr val="folHlink"/>
                </a:solidFill>
              </a:rPr>
              <a:t>Expected </a:t>
            </a:r>
            <a:r>
              <a:rPr lang="en-US" sz="1800">
                <a:solidFill>
                  <a:schemeClr val="folHlink"/>
                </a:solidFill>
              </a:rPr>
              <a:t>frequencies for each of the cells in our sample distribution</a:t>
            </a:r>
          </a:p>
          <a:p>
            <a:pPr>
              <a:lnSpc>
                <a:spcPct val="80000"/>
              </a:lnSpc>
            </a:pPr>
            <a:r>
              <a:rPr lang="en-US" sz="1800"/>
              <a:t>If in our general population, 55% of such women are married then we would expect 55% of 200  = 110 in our sample to be married</a:t>
            </a:r>
          </a:p>
          <a:p>
            <a:pPr>
              <a:lnSpc>
                <a:spcPct val="80000"/>
              </a:lnSpc>
            </a:pPr>
            <a:r>
              <a:rPr lang="en-US" sz="1800"/>
              <a:t>Single women would be 21% of 200 = 42</a:t>
            </a:r>
          </a:p>
          <a:p>
            <a:pPr>
              <a:lnSpc>
                <a:spcPct val="80000"/>
              </a:lnSpc>
            </a:pPr>
            <a:r>
              <a:rPr lang="en-US" sz="1800"/>
              <a:t>Separated 9% of 200 = 18</a:t>
            </a:r>
          </a:p>
          <a:p>
            <a:pPr>
              <a:lnSpc>
                <a:spcPct val="80000"/>
              </a:lnSpc>
            </a:pPr>
            <a:r>
              <a:rPr lang="en-US" sz="1800"/>
              <a:t>Divorced = 12% of 200 = 24</a:t>
            </a:r>
          </a:p>
          <a:p>
            <a:pPr>
              <a:lnSpc>
                <a:spcPct val="80000"/>
              </a:lnSpc>
            </a:pPr>
            <a:r>
              <a:rPr lang="en-US" sz="1800"/>
              <a:t>Widowed 3% of 200 = 6</a:t>
            </a:r>
          </a:p>
          <a:p>
            <a:pPr>
              <a:lnSpc>
                <a:spcPct val="80000"/>
              </a:lnSpc>
            </a:pPr>
            <a:r>
              <a:rPr lang="en-US" sz="1800">
                <a:solidFill>
                  <a:schemeClr val="folHlink"/>
                </a:solidFill>
              </a:rPr>
              <a:t>We then get the difference between each Expected and each Observed, square this, and then divide this result by the Expected. </a:t>
            </a:r>
          </a:p>
        </p:txBody>
      </p:sp>
      <p:graphicFrame>
        <p:nvGraphicFramePr>
          <p:cNvPr id="128004" name="Group 4"/>
          <p:cNvGraphicFramePr>
            <a:graphicFrameLocks noGrp="1"/>
          </p:cNvGraphicFramePr>
          <p:nvPr>
            <p:ph sz="half" idx="2"/>
          </p:nvPr>
        </p:nvGraphicFramePr>
        <p:xfrm>
          <a:off x="4918075" y="1905000"/>
          <a:ext cx="3927475" cy="4293555"/>
        </p:xfrm>
        <a:graphic>
          <a:graphicData uri="http://schemas.openxmlformats.org/drawingml/2006/table">
            <a:tbl>
              <a:tblPr/>
              <a:tblGrid>
                <a:gridCol w="1309688"/>
                <a:gridCol w="1308100"/>
                <a:gridCol w="1309687"/>
              </a:tblGrid>
              <a:tr h="59848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General 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Sample </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(n=200</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Marital 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Relative Frequency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Observed Frequencies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Married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Single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Separated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Divorced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Widowed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8003">
                                            <p:txEl>
                                              <p:pRg st="1" end="1"/>
                                            </p:txEl>
                                          </p:spTgt>
                                        </p:tgtEl>
                                        <p:attrNameLst>
                                          <p:attrName>style.visibility</p:attrName>
                                        </p:attrNameLst>
                                      </p:cBhvr>
                                      <p:to>
                                        <p:strVal val="visible"/>
                                      </p:to>
                                    </p:set>
                                    <p:animEffect transition="in" filter="blinds(horizontal)">
                                      <p:cBhvr>
                                        <p:cTn id="7" dur="500"/>
                                        <p:tgtEl>
                                          <p:spTgt spid="1280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8003">
                                            <p:txEl>
                                              <p:pRg st="2" end="2"/>
                                            </p:txEl>
                                          </p:spTgt>
                                        </p:tgtEl>
                                        <p:attrNameLst>
                                          <p:attrName>style.visibility</p:attrName>
                                        </p:attrNameLst>
                                      </p:cBhvr>
                                      <p:to>
                                        <p:strVal val="visible"/>
                                      </p:to>
                                    </p:set>
                                    <p:animEffect transition="in" filter="blinds(horizontal)">
                                      <p:cBhvr>
                                        <p:cTn id="12" dur="500"/>
                                        <p:tgtEl>
                                          <p:spTgt spid="1280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8003">
                                            <p:txEl>
                                              <p:pRg st="3" end="3"/>
                                            </p:txEl>
                                          </p:spTgt>
                                        </p:tgtEl>
                                        <p:attrNameLst>
                                          <p:attrName>style.visibility</p:attrName>
                                        </p:attrNameLst>
                                      </p:cBhvr>
                                      <p:to>
                                        <p:strVal val="visible"/>
                                      </p:to>
                                    </p:set>
                                    <p:animEffect transition="in" filter="blinds(horizontal)">
                                      <p:cBhvr>
                                        <p:cTn id="17" dur="500"/>
                                        <p:tgtEl>
                                          <p:spTgt spid="1280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8003">
                                            <p:txEl>
                                              <p:pRg st="4" end="4"/>
                                            </p:txEl>
                                          </p:spTgt>
                                        </p:tgtEl>
                                        <p:attrNameLst>
                                          <p:attrName>style.visibility</p:attrName>
                                        </p:attrNameLst>
                                      </p:cBhvr>
                                      <p:to>
                                        <p:strVal val="visible"/>
                                      </p:to>
                                    </p:set>
                                    <p:animEffect transition="in" filter="blinds(horizontal)">
                                      <p:cBhvr>
                                        <p:cTn id="22" dur="500"/>
                                        <p:tgtEl>
                                          <p:spTgt spid="1280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8003">
                                            <p:txEl>
                                              <p:pRg st="5" end="5"/>
                                            </p:txEl>
                                          </p:spTgt>
                                        </p:tgtEl>
                                        <p:attrNameLst>
                                          <p:attrName>style.visibility</p:attrName>
                                        </p:attrNameLst>
                                      </p:cBhvr>
                                      <p:to>
                                        <p:strVal val="visible"/>
                                      </p:to>
                                    </p:set>
                                    <p:animEffect transition="in" filter="blinds(horizontal)">
                                      <p:cBhvr>
                                        <p:cTn id="27" dur="500"/>
                                        <p:tgtEl>
                                          <p:spTgt spid="12800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8003">
                                            <p:txEl>
                                              <p:pRg st="6" end="6"/>
                                            </p:txEl>
                                          </p:spTgt>
                                        </p:tgtEl>
                                        <p:attrNameLst>
                                          <p:attrName>style.visibility</p:attrName>
                                        </p:attrNameLst>
                                      </p:cBhvr>
                                      <p:to>
                                        <p:strVal val="visible"/>
                                      </p:to>
                                    </p:set>
                                    <p:animEffect transition="in" filter="blinds(horizontal)">
                                      <p:cBhvr>
                                        <p:cTn id="32" dur="500"/>
                                        <p:tgtEl>
                                          <p:spTgt spid="1280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Chi Square</a:t>
            </a:r>
          </a:p>
        </p:txBody>
      </p:sp>
      <p:sp>
        <p:nvSpPr>
          <p:cNvPr id="113667" name="Rectangle 3"/>
          <p:cNvSpPr>
            <a:spLocks noGrp="1" noRot="1" noChangeArrowheads="1"/>
          </p:cNvSpPr>
          <p:nvPr>
            <p:ph type="body" sz="half" idx="1"/>
          </p:nvPr>
        </p:nvSpPr>
        <p:spPr/>
        <p:txBody>
          <a:bodyPr/>
          <a:lstStyle/>
          <a:p>
            <a:pPr>
              <a:lnSpc>
                <a:spcPct val="80000"/>
              </a:lnSpc>
            </a:pPr>
            <a:endParaRPr lang="en-US" sz="2200"/>
          </a:p>
          <a:p>
            <a:pPr>
              <a:lnSpc>
                <a:spcPct val="80000"/>
              </a:lnSpc>
            </a:pPr>
            <a:endParaRPr lang="en-US" sz="2200"/>
          </a:p>
        </p:txBody>
      </p:sp>
      <p:graphicFrame>
        <p:nvGraphicFramePr>
          <p:cNvPr id="113668" name="Group 4"/>
          <p:cNvGraphicFramePr>
            <a:graphicFrameLocks noGrp="1"/>
          </p:cNvGraphicFramePr>
          <p:nvPr>
            <p:ph sz="half" idx="2"/>
          </p:nvPr>
        </p:nvGraphicFramePr>
        <p:xfrm>
          <a:off x="4918075" y="1905000"/>
          <a:ext cx="3927475" cy="4293555"/>
        </p:xfrm>
        <a:graphic>
          <a:graphicData uri="http://schemas.openxmlformats.org/drawingml/2006/table">
            <a:tbl>
              <a:tblPr/>
              <a:tblGrid>
                <a:gridCol w="1309688"/>
                <a:gridCol w="1308100"/>
                <a:gridCol w="1309687"/>
              </a:tblGrid>
              <a:tr h="59848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General 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Sample </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(n=200</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Marital 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Relative Frequency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Observed Frequencies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Married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Single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Separated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Divorced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Widowed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13701" name="Picture 37" descr="chi_square_ex_1_formula"/>
          <p:cNvPicPr>
            <a:picLocks noChangeAspect="1" noChangeArrowheads="1"/>
          </p:cNvPicPr>
          <p:nvPr/>
        </p:nvPicPr>
        <p:blipFill>
          <a:blip r:embed="rId2"/>
          <a:srcRect/>
          <a:stretch>
            <a:fillRect/>
          </a:stretch>
        </p:blipFill>
        <p:spPr bwMode="auto">
          <a:xfrm>
            <a:off x="304800" y="2057400"/>
            <a:ext cx="4343400" cy="517525"/>
          </a:xfrm>
          <a:prstGeom prst="rect">
            <a:avLst/>
          </a:prstGeom>
          <a:noFill/>
        </p:spPr>
      </p:pic>
      <p:sp>
        <p:nvSpPr>
          <p:cNvPr id="113702" name="Rectangle 38"/>
          <p:cNvSpPr>
            <a:spLocks noChangeArrowheads="1"/>
          </p:cNvSpPr>
          <p:nvPr/>
        </p:nvSpPr>
        <p:spPr bwMode="auto">
          <a:xfrm>
            <a:off x="469900" y="3200400"/>
            <a:ext cx="3949700" cy="1006475"/>
          </a:xfrm>
          <a:prstGeom prst="rect">
            <a:avLst/>
          </a:prstGeom>
          <a:noFill/>
          <a:ln w="9525">
            <a:noFill/>
            <a:miter lim="800000"/>
            <a:headEnd/>
            <a:tailEnd/>
          </a:ln>
          <a:effectLst/>
        </p:spPr>
        <p:txBody>
          <a:bodyPr wrap="none" anchor="ctr">
            <a:spAutoFit/>
          </a:bodyPr>
          <a:lstStyle/>
          <a:p>
            <a:pPr algn="ctr"/>
            <a:r>
              <a:rPr lang="en-US" sz="2000" b="1"/>
              <a:t>=0.91 + 0.10 + 0.22 + 6.00 + 0.67</a:t>
            </a:r>
          </a:p>
          <a:p>
            <a:pPr algn="ctr"/>
            <a:endParaRPr lang="en-US" sz="2000" b="1"/>
          </a:p>
          <a:p>
            <a:pPr algn="ctr"/>
            <a:r>
              <a:rPr lang="en-US" sz="2000" b="1"/>
              <a:t>=7.90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Chi Square</a:t>
            </a:r>
          </a:p>
        </p:txBody>
      </p:sp>
      <p:sp>
        <p:nvSpPr>
          <p:cNvPr id="114691" name="Rectangle 3"/>
          <p:cNvSpPr>
            <a:spLocks noGrp="1" noRot="1" noChangeArrowheads="1"/>
          </p:cNvSpPr>
          <p:nvPr>
            <p:ph type="body" sz="half" idx="1"/>
          </p:nvPr>
        </p:nvSpPr>
        <p:spPr/>
        <p:txBody>
          <a:bodyPr/>
          <a:lstStyle/>
          <a:p>
            <a:pPr>
              <a:lnSpc>
                <a:spcPct val="80000"/>
              </a:lnSpc>
            </a:pPr>
            <a:endParaRPr lang="en-US" sz="2200"/>
          </a:p>
          <a:p>
            <a:pPr>
              <a:lnSpc>
                <a:spcPct val="80000"/>
              </a:lnSpc>
            </a:pPr>
            <a:endParaRPr lang="en-US" sz="2200"/>
          </a:p>
        </p:txBody>
      </p:sp>
      <p:graphicFrame>
        <p:nvGraphicFramePr>
          <p:cNvPr id="114692" name="Group 4"/>
          <p:cNvGraphicFramePr>
            <a:graphicFrameLocks noGrp="1"/>
          </p:cNvGraphicFramePr>
          <p:nvPr>
            <p:ph sz="half" idx="2"/>
          </p:nvPr>
        </p:nvGraphicFramePr>
        <p:xfrm>
          <a:off x="4918075" y="1905000"/>
          <a:ext cx="3927475" cy="4293555"/>
        </p:xfrm>
        <a:graphic>
          <a:graphicData uri="http://schemas.openxmlformats.org/drawingml/2006/table">
            <a:tbl>
              <a:tblPr/>
              <a:tblGrid>
                <a:gridCol w="1309688"/>
                <a:gridCol w="1308100"/>
                <a:gridCol w="1309687"/>
              </a:tblGrid>
              <a:tr h="59848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General 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Sample </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(n=200</a:t>
                      </a:r>
                      <a:r>
                        <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Marital 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Relative Frequency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Observed Frequencies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Married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Single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Separated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Divorced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Widowed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4727" name="Rectangle 39"/>
          <p:cNvSpPr>
            <a:spLocks noChangeArrowheads="1"/>
          </p:cNvSpPr>
          <p:nvPr/>
        </p:nvSpPr>
        <p:spPr bwMode="auto">
          <a:xfrm>
            <a:off x="685800" y="2057400"/>
            <a:ext cx="3962400" cy="4051300"/>
          </a:xfrm>
          <a:prstGeom prst="rect">
            <a:avLst/>
          </a:prstGeom>
          <a:noFill/>
          <a:ln w="9525">
            <a:noFill/>
            <a:miter lim="800000"/>
            <a:headEnd/>
            <a:tailEnd/>
          </a:ln>
          <a:effectLst/>
        </p:spPr>
        <p:txBody>
          <a:bodyPr>
            <a:spAutoFit/>
          </a:bodyPr>
          <a:lstStyle/>
          <a:p>
            <a:pPr>
              <a:spcBef>
                <a:spcPct val="20000"/>
              </a:spcBef>
              <a:buClr>
                <a:schemeClr val="hlink"/>
              </a:buClr>
              <a:buFont typeface="Wingdings" pitchFamily="2" charset="2"/>
              <a:buChar char="§"/>
            </a:pPr>
            <a:r>
              <a:rPr lang="en-US" sz="2000" b="1">
                <a:effectLst>
                  <a:outerShdw blurRad="38100" dist="38100" dir="2700000" algn="tl">
                    <a:srgbClr val="000000"/>
                  </a:outerShdw>
                </a:effectLst>
              </a:rPr>
              <a:t>Reject or Accept the Null Hypothesis</a:t>
            </a:r>
          </a:p>
          <a:p>
            <a:pPr>
              <a:spcBef>
                <a:spcPct val="20000"/>
              </a:spcBef>
              <a:buClr>
                <a:schemeClr val="hlink"/>
              </a:buClr>
              <a:buFont typeface="Wingdings" pitchFamily="2" charset="2"/>
              <a:buChar char="§"/>
            </a:pPr>
            <a:r>
              <a:rPr lang="en-US" sz="2000">
                <a:effectLst>
                  <a:outerShdw blurRad="38100" dist="38100" dir="2700000" algn="tl">
                    <a:srgbClr val="000000"/>
                  </a:outerShdw>
                </a:effectLst>
              </a:rPr>
              <a:t>You then refer to your  X</a:t>
            </a:r>
            <a:r>
              <a:rPr lang="en-US" sz="2000" baseline="30000">
                <a:effectLst>
                  <a:outerShdw blurRad="38100" dist="38100" dir="2700000" algn="tl">
                    <a:srgbClr val="000000"/>
                  </a:outerShdw>
                </a:effectLst>
              </a:rPr>
              <a:t>2</a:t>
            </a:r>
            <a:r>
              <a:rPr lang="en-US" sz="2000">
                <a:effectLst>
                  <a:outerShdw blurRad="38100" dist="38100" dir="2700000" algn="tl">
                    <a:srgbClr val="000000"/>
                  </a:outerShdw>
                </a:effectLst>
              </a:rPr>
              <a:t> table under the 0.05 heading with df = C-1 = 4</a:t>
            </a:r>
          </a:p>
          <a:p>
            <a:pPr>
              <a:spcBef>
                <a:spcPct val="20000"/>
              </a:spcBef>
              <a:buClr>
                <a:schemeClr val="hlink"/>
              </a:buClr>
              <a:buFont typeface="Wingdings" pitchFamily="2" charset="2"/>
              <a:buChar char="§"/>
            </a:pPr>
            <a:r>
              <a:rPr lang="en-US" sz="2000">
                <a:effectLst>
                  <a:outerShdw blurRad="38100" dist="38100" dir="2700000" algn="tl">
                    <a:srgbClr val="000000"/>
                  </a:outerShdw>
                </a:effectLst>
              </a:rPr>
              <a:t>You find a critical value of 9.49</a:t>
            </a:r>
          </a:p>
          <a:p>
            <a:pPr>
              <a:spcBef>
                <a:spcPct val="20000"/>
              </a:spcBef>
              <a:buClr>
                <a:schemeClr val="hlink"/>
              </a:buClr>
              <a:buFont typeface="Wingdings" pitchFamily="2" charset="2"/>
              <a:buChar char="§"/>
            </a:pPr>
            <a:r>
              <a:rPr lang="en-US" sz="2000">
                <a:effectLst>
                  <a:outerShdw blurRad="38100" dist="38100" dir="2700000" algn="tl">
                    <a:srgbClr val="000000"/>
                  </a:outerShdw>
                </a:effectLst>
              </a:rPr>
              <a:t>Is our calculated value of 7.9 significant?</a:t>
            </a:r>
          </a:p>
          <a:p>
            <a:pPr>
              <a:spcBef>
                <a:spcPct val="20000"/>
              </a:spcBef>
              <a:buClr>
                <a:schemeClr val="hlink"/>
              </a:buClr>
              <a:buFont typeface="Wingdings" pitchFamily="2" charset="2"/>
              <a:buChar char="§"/>
            </a:pPr>
            <a:r>
              <a:rPr lang="en-US" sz="2000">
                <a:effectLst>
                  <a:outerShdw blurRad="38100" dist="38100" dir="2700000" algn="tl">
                    <a:srgbClr val="000000"/>
                  </a:outerShdw>
                </a:effectLst>
              </a:rPr>
              <a:t>No, so do we accept or reject the null hypothesis?</a:t>
            </a:r>
          </a:p>
          <a:p>
            <a:pPr>
              <a:spcBef>
                <a:spcPct val="20000"/>
              </a:spcBef>
              <a:buClr>
                <a:schemeClr val="hlink"/>
              </a:buClr>
              <a:buFont typeface="Wingdings" pitchFamily="2" charset="2"/>
              <a:buChar char="§"/>
            </a:pPr>
            <a:r>
              <a:rPr lang="en-US" sz="2000">
                <a:effectLst>
                  <a:outerShdw blurRad="38100" dist="38100" dir="2700000" algn="tl">
                    <a:srgbClr val="000000"/>
                  </a:outerShdw>
                </a:effectLst>
              </a:rPr>
              <a:t>Accept H0 – what does that mean?</a:t>
            </a:r>
            <a:r>
              <a:rPr lang="en-US"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4727">
                                            <p:txEl>
                                              <p:pRg st="1" end="1"/>
                                            </p:txEl>
                                          </p:spTgt>
                                        </p:tgtEl>
                                        <p:attrNameLst>
                                          <p:attrName>style.visibility</p:attrName>
                                        </p:attrNameLst>
                                      </p:cBhvr>
                                      <p:to>
                                        <p:strVal val="visible"/>
                                      </p:to>
                                    </p:set>
                                    <p:animEffect transition="in" filter="blinds(horizontal)">
                                      <p:cBhvr>
                                        <p:cTn id="7" dur="500"/>
                                        <p:tgtEl>
                                          <p:spTgt spid="1147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4727">
                                            <p:txEl>
                                              <p:pRg st="2" end="2"/>
                                            </p:txEl>
                                          </p:spTgt>
                                        </p:tgtEl>
                                        <p:attrNameLst>
                                          <p:attrName>style.visibility</p:attrName>
                                        </p:attrNameLst>
                                      </p:cBhvr>
                                      <p:to>
                                        <p:strVal val="visible"/>
                                      </p:to>
                                    </p:set>
                                    <p:animEffect transition="in" filter="blinds(horizontal)">
                                      <p:cBhvr>
                                        <p:cTn id="12" dur="500"/>
                                        <p:tgtEl>
                                          <p:spTgt spid="1147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4727">
                                            <p:txEl>
                                              <p:pRg st="3" end="3"/>
                                            </p:txEl>
                                          </p:spTgt>
                                        </p:tgtEl>
                                        <p:attrNameLst>
                                          <p:attrName>style.visibility</p:attrName>
                                        </p:attrNameLst>
                                      </p:cBhvr>
                                      <p:to>
                                        <p:strVal val="visible"/>
                                      </p:to>
                                    </p:set>
                                    <p:animEffect transition="in" filter="blinds(horizontal)">
                                      <p:cBhvr>
                                        <p:cTn id="17" dur="500"/>
                                        <p:tgtEl>
                                          <p:spTgt spid="1147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4727">
                                            <p:txEl>
                                              <p:pRg st="4" end="4"/>
                                            </p:txEl>
                                          </p:spTgt>
                                        </p:tgtEl>
                                        <p:attrNameLst>
                                          <p:attrName>style.visibility</p:attrName>
                                        </p:attrNameLst>
                                      </p:cBhvr>
                                      <p:to>
                                        <p:strVal val="visible"/>
                                      </p:to>
                                    </p:set>
                                    <p:animEffect transition="in" filter="blinds(horizontal)">
                                      <p:cBhvr>
                                        <p:cTn id="22" dur="500"/>
                                        <p:tgtEl>
                                          <p:spTgt spid="1147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4727">
                                            <p:txEl>
                                              <p:pRg st="5" end="5"/>
                                            </p:txEl>
                                          </p:spTgt>
                                        </p:tgtEl>
                                        <p:attrNameLst>
                                          <p:attrName>style.visibility</p:attrName>
                                        </p:attrNameLst>
                                      </p:cBhvr>
                                      <p:to>
                                        <p:strVal val="visible"/>
                                      </p:to>
                                    </p:set>
                                    <p:animEffect transition="in" filter="blinds(horizontal)">
                                      <p:cBhvr>
                                        <p:cTn id="27" dur="500"/>
                                        <p:tgtEl>
                                          <p:spTgt spid="1147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15715" name="Rectangle 3"/>
          <p:cNvSpPr>
            <a:spLocks noGrp="1" noRot="1" noChangeArrowheads="1"/>
          </p:cNvSpPr>
          <p:nvPr>
            <p:ph type="body" sz="half" idx="1"/>
          </p:nvPr>
        </p:nvSpPr>
        <p:spPr>
          <a:xfrm>
            <a:off x="838200" y="1905000"/>
            <a:ext cx="4495800" cy="4191000"/>
          </a:xfrm>
        </p:spPr>
        <p:txBody>
          <a:bodyPr/>
          <a:lstStyle/>
          <a:p>
            <a:pPr>
              <a:lnSpc>
                <a:spcPct val="80000"/>
              </a:lnSpc>
            </a:pPr>
            <a:r>
              <a:rPr lang="en-US" sz="2000" b="1"/>
              <a:t>The One-Sample t Test</a:t>
            </a:r>
          </a:p>
          <a:p>
            <a:pPr>
              <a:lnSpc>
                <a:spcPct val="80000"/>
              </a:lnSpc>
            </a:pPr>
            <a:r>
              <a:rPr lang="en-US" sz="2000"/>
              <a:t>A professor wants to know if her introductory statistics class has a good grasp of basic math</a:t>
            </a:r>
          </a:p>
          <a:p>
            <a:pPr>
              <a:lnSpc>
                <a:spcPct val="80000"/>
              </a:lnSpc>
            </a:pPr>
            <a:r>
              <a:rPr lang="en-US" sz="2000"/>
              <a:t>Six students are chosen at random from the class and given a math proficiency test</a:t>
            </a:r>
          </a:p>
          <a:p>
            <a:pPr>
              <a:lnSpc>
                <a:spcPct val="80000"/>
              </a:lnSpc>
            </a:pPr>
            <a:r>
              <a:rPr lang="en-US" sz="2000"/>
              <a:t>The professor wants the class to be able to score at least 70 on the test</a:t>
            </a:r>
          </a:p>
          <a:p>
            <a:pPr>
              <a:lnSpc>
                <a:spcPct val="80000"/>
              </a:lnSpc>
            </a:pPr>
            <a:r>
              <a:rPr lang="en-US" sz="2000"/>
              <a:t>The six students get scores of 62, 92, 75, 68, 83, and 95</a:t>
            </a:r>
          </a:p>
          <a:p>
            <a:pPr>
              <a:lnSpc>
                <a:spcPct val="80000"/>
              </a:lnSpc>
            </a:pPr>
            <a:r>
              <a:rPr lang="en-US" sz="2000"/>
              <a:t>Can the professor be at least 90 percent certain that the mean score for the class on the test would be at least 70? </a:t>
            </a:r>
          </a:p>
        </p:txBody>
      </p:sp>
      <p:graphicFrame>
        <p:nvGraphicFramePr>
          <p:cNvPr id="115742" name="Group 30"/>
          <p:cNvGraphicFramePr>
            <a:graphicFrameLocks noGrp="1"/>
          </p:cNvGraphicFramePr>
          <p:nvPr>
            <p:ph sz="half" idx="2"/>
          </p:nvPr>
        </p:nvGraphicFramePr>
        <p:xfrm>
          <a:off x="6172200" y="1905000"/>
          <a:ext cx="1600200" cy="4361500"/>
        </p:xfrm>
        <a:graphic>
          <a:graphicData uri="http://schemas.openxmlformats.org/drawingml/2006/table">
            <a:tbl>
              <a:tblPr/>
              <a:tblGrid>
                <a:gridCol w="1600200"/>
              </a:tblGrid>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 79.17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sd: 13.17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5715">
                                            <p:txEl>
                                              <p:pRg st="1" end="1"/>
                                            </p:txEl>
                                          </p:spTgt>
                                        </p:tgtEl>
                                        <p:attrNameLst>
                                          <p:attrName>style.visibility</p:attrName>
                                        </p:attrNameLst>
                                      </p:cBhvr>
                                      <p:to>
                                        <p:strVal val="visible"/>
                                      </p:to>
                                    </p:set>
                                    <p:animEffect transition="in" filter="blinds(horizontal)">
                                      <p:cBhvr>
                                        <p:cTn id="7" dur="500"/>
                                        <p:tgtEl>
                                          <p:spTgt spid="1157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5715">
                                            <p:txEl>
                                              <p:pRg st="2" end="2"/>
                                            </p:txEl>
                                          </p:spTgt>
                                        </p:tgtEl>
                                        <p:attrNameLst>
                                          <p:attrName>style.visibility</p:attrName>
                                        </p:attrNameLst>
                                      </p:cBhvr>
                                      <p:to>
                                        <p:strVal val="visible"/>
                                      </p:to>
                                    </p:set>
                                    <p:animEffect transition="in" filter="blinds(horizontal)">
                                      <p:cBhvr>
                                        <p:cTn id="12" dur="500"/>
                                        <p:tgtEl>
                                          <p:spTgt spid="1157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5715">
                                            <p:txEl>
                                              <p:pRg st="3" end="3"/>
                                            </p:txEl>
                                          </p:spTgt>
                                        </p:tgtEl>
                                        <p:attrNameLst>
                                          <p:attrName>style.visibility</p:attrName>
                                        </p:attrNameLst>
                                      </p:cBhvr>
                                      <p:to>
                                        <p:strVal val="visible"/>
                                      </p:to>
                                    </p:set>
                                    <p:animEffect transition="in" filter="blinds(horizontal)">
                                      <p:cBhvr>
                                        <p:cTn id="17" dur="500"/>
                                        <p:tgtEl>
                                          <p:spTgt spid="1157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5715">
                                            <p:txEl>
                                              <p:pRg st="4" end="4"/>
                                            </p:txEl>
                                          </p:spTgt>
                                        </p:tgtEl>
                                        <p:attrNameLst>
                                          <p:attrName>style.visibility</p:attrName>
                                        </p:attrNameLst>
                                      </p:cBhvr>
                                      <p:to>
                                        <p:strVal val="visible"/>
                                      </p:to>
                                    </p:set>
                                    <p:animEffect transition="in" filter="blinds(horizontal)">
                                      <p:cBhvr>
                                        <p:cTn id="22" dur="500"/>
                                        <p:tgtEl>
                                          <p:spTgt spid="1157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animEffect transition="in" filter="blinds(horizontal)">
                                      <p:cBhvr>
                                        <p:cTn id="27" dur="500"/>
                                        <p:tgtEl>
                                          <p:spTgt spid="1157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20835" name="Rectangle 3"/>
          <p:cNvSpPr>
            <a:spLocks noGrp="1" noRot="1" noChangeArrowheads="1"/>
          </p:cNvSpPr>
          <p:nvPr>
            <p:ph type="body" sz="half" idx="1"/>
          </p:nvPr>
        </p:nvSpPr>
        <p:spPr>
          <a:xfrm>
            <a:off x="838200" y="1905000"/>
            <a:ext cx="4495800" cy="4191000"/>
          </a:xfrm>
        </p:spPr>
        <p:txBody>
          <a:bodyPr/>
          <a:lstStyle/>
          <a:p>
            <a:r>
              <a:rPr lang="en-US" sz="2800" b="1"/>
              <a:t>State your research and null hypotheses</a:t>
            </a:r>
          </a:p>
          <a:p>
            <a:r>
              <a:rPr lang="en-US" sz="2800" b="1"/>
              <a:t>H1: μ ≥ 70</a:t>
            </a:r>
            <a:r>
              <a:rPr lang="en-US" sz="2800"/>
              <a:t> </a:t>
            </a:r>
            <a:endParaRPr lang="en-US" sz="2800" b="1"/>
          </a:p>
          <a:p>
            <a:r>
              <a:rPr lang="en-US" sz="2800" b="1"/>
              <a:t>H0: μ &lt; 70</a:t>
            </a:r>
            <a:r>
              <a:rPr lang="en-US" sz="2800"/>
              <a:t>  </a:t>
            </a:r>
          </a:p>
        </p:txBody>
      </p:sp>
      <p:graphicFrame>
        <p:nvGraphicFramePr>
          <p:cNvPr id="120836" name="Group 4"/>
          <p:cNvGraphicFramePr>
            <a:graphicFrameLocks noGrp="1"/>
          </p:cNvGraphicFramePr>
          <p:nvPr>
            <p:ph sz="half" idx="2"/>
          </p:nvPr>
        </p:nvGraphicFramePr>
        <p:xfrm>
          <a:off x="6172200" y="1905000"/>
          <a:ext cx="1600200" cy="4361500"/>
        </p:xfrm>
        <a:graphic>
          <a:graphicData uri="http://schemas.openxmlformats.org/drawingml/2006/table">
            <a:tbl>
              <a:tblPr/>
              <a:tblGrid>
                <a:gridCol w="1600200"/>
              </a:tblGrid>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 79.17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sd: 13.17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0835">
                                            <p:txEl>
                                              <p:pRg st="1" end="1"/>
                                            </p:txEl>
                                          </p:spTgt>
                                        </p:tgtEl>
                                        <p:attrNameLst>
                                          <p:attrName>style.visibility</p:attrName>
                                        </p:attrNameLst>
                                      </p:cBhvr>
                                      <p:to>
                                        <p:strVal val="visible"/>
                                      </p:to>
                                    </p:set>
                                    <p:animEffect transition="in" filter="blinds(horizontal)">
                                      <p:cBhvr>
                                        <p:cTn id="7" dur="500"/>
                                        <p:tgtEl>
                                          <p:spTgt spid="1208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0835">
                                            <p:txEl>
                                              <p:pRg st="2" end="2"/>
                                            </p:txEl>
                                          </p:spTgt>
                                        </p:tgtEl>
                                        <p:attrNameLst>
                                          <p:attrName>style.visibility</p:attrName>
                                        </p:attrNameLst>
                                      </p:cBhvr>
                                      <p:to>
                                        <p:strVal val="visible"/>
                                      </p:to>
                                    </p:set>
                                    <p:animEffect transition="in" filter="blinds(horizontal)">
                                      <p:cBhvr>
                                        <p:cTn id="12" dur="500"/>
                                        <p:tgtEl>
                                          <p:spTgt spid="120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23907" name="Rectangle 3"/>
          <p:cNvSpPr>
            <a:spLocks noGrp="1" noRot="1" noChangeArrowheads="1"/>
          </p:cNvSpPr>
          <p:nvPr>
            <p:ph type="body" sz="half" idx="1"/>
          </p:nvPr>
        </p:nvSpPr>
        <p:spPr>
          <a:xfrm>
            <a:off x="838200" y="1905000"/>
            <a:ext cx="4495800" cy="4191000"/>
          </a:xfrm>
        </p:spPr>
        <p:txBody>
          <a:bodyPr/>
          <a:lstStyle/>
          <a:p>
            <a:r>
              <a:rPr lang="en-US" sz="2800" b="1" dirty="0"/>
              <a:t>Select and Compute Statistic</a:t>
            </a:r>
          </a:p>
          <a:p>
            <a:r>
              <a:rPr lang="en-US" sz="2800" b="1" dirty="0"/>
              <a:t>Dealing with Interval/Ratio level data</a:t>
            </a:r>
          </a:p>
          <a:p>
            <a:r>
              <a:rPr lang="en-US" sz="2800" b="1" dirty="0"/>
              <a:t>Select t-test</a:t>
            </a:r>
            <a:r>
              <a:rPr lang="en-US" sz="2800" dirty="0"/>
              <a:t>  </a:t>
            </a:r>
          </a:p>
        </p:txBody>
      </p:sp>
      <p:graphicFrame>
        <p:nvGraphicFramePr>
          <p:cNvPr id="123908" name="Group 4"/>
          <p:cNvGraphicFramePr>
            <a:graphicFrameLocks noGrp="1"/>
          </p:cNvGraphicFramePr>
          <p:nvPr>
            <p:ph sz="half" idx="2"/>
          </p:nvPr>
        </p:nvGraphicFramePr>
        <p:xfrm>
          <a:off x="6172200" y="1905000"/>
          <a:ext cx="1600200" cy="4361500"/>
        </p:xfrm>
        <a:graphic>
          <a:graphicData uri="http://schemas.openxmlformats.org/drawingml/2006/table">
            <a:tbl>
              <a:tblPr/>
              <a:tblGrid>
                <a:gridCol w="1600200"/>
              </a:tblGrid>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68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 79.17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sd: 13.17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p:oleObj spid="_x0000_s211969" name="Equation" r:id="rId3" imgW="114120" imgH="215640" progId="Equation.3">
              <p:embed/>
            </p:oleObj>
          </a:graphicData>
        </a:graphic>
      </p:graphicFrame>
      <p:graphicFrame>
        <p:nvGraphicFramePr>
          <p:cNvPr id="7" name="Object 6"/>
          <p:cNvGraphicFramePr>
            <a:graphicFrameLocks noChangeAspect="1"/>
          </p:cNvGraphicFramePr>
          <p:nvPr/>
        </p:nvGraphicFramePr>
        <p:xfrm>
          <a:off x="2369565" y="4873498"/>
          <a:ext cx="1536415" cy="1368806"/>
        </p:xfrm>
        <a:graphic>
          <a:graphicData uri="http://schemas.openxmlformats.org/presentationml/2006/ole">
            <p:oleObj spid="_x0000_s211970" name="Equation" r:id="rId4" imgW="698400" imgH="622080" progId="Equation.3">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24931" name="Rectangle 3"/>
          <p:cNvSpPr>
            <a:spLocks noGrp="1" noRot="1" noChangeArrowheads="1"/>
          </p:cNvSpPr>
          <p:nvPr>
            <p:ph type="body" sz="half" idx="1"/>
          </p:nvPr>
        </p:nvSpPr>
        <p:spPr>
          <a:xfrm>
            <a:off x="838200" y="1905000"/>
            <a:ext cx="4648200" cy="1752600"/>
          </a:xfrm>
        </p:spPr>
        <p:txBody>
          <a:bodyPr/>
          <a:lstStyle/>
          <a:p>
            <a:r>
              <a:rPr lang="en-US" sz="2400"/>
              <a:t>To test the hypothesis, the computed </a:t>
            </a:r>
            <a:r>
              <a:rPr lang="en-US" sz="2400" b="1" i="1"/>
              <a:t>t</a:t>
            </a:r>
            <a:r>
              <a:rPr lang="en-US" sz="2400"/>
              <a:t>-value of 1.71 will be compared to the critical value in the </a:t>
            </a:r>
            <a:r>
              <a:rPr lang="en-US" sz="2400" b="1" i="1"/>
              <a:t>t</a:t>
            </a:r>
            <a:r>
              <a:rPr lang="en-US" sz="2400"/>
              <a:t>-table. </a:t>
            </a:r>
          </a:p>
        </p:txBody>
      </p:sp>
      <p:graphicFrame>
        <p:nvGraphicFramePr>
          <p:cNvPr id="124932" name="Group 4"/>
          <p:cNvGraphicFramePr>
            <a:graphicFrameLocks noGrp="1"/>
          </p:cNvGraphicFramePr>
          <p:nvPr>
            <p:ph sz="half" idx="2"/>
          </p:nvPr>
        </p:nvGraphicFramePr>
        <p:xfrm>
          <a:off x="6172200" y="1905000"/>
          <a:ext cx="1600200" cy="4361500"/>
        </p:xfrm>
        <a:graphic>
          <a:graphicData uri="http://schemas.openxmlformats.org/drawingml/2006/table">
            <a:tbl>
              <a:tblPr/>
              <a:tblGrid>
                <a:gridCol w="1600200"/>
              </a:tblGrid>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 79.17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sd: 13.17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10945" name="Object 1"/>
          <p:cNvGraphicFramePr>
            <a:graphicFrameLocks noChangeAspect="1"/>
          </p:cNvGraphicFramePr>
          <p:nvPr/>
        </p:nvGraphicFramePr>
        <p:xfrm>
          <a:off x="2455482" y="3532506"/>
          <a:ext cx="1043622" cy="930302"/>
        </p:xfrm>
        <a:graphic>
          <a:graphicData uri="http://schemas.openxmlformats.org/presentationml/2006/ole">
            <p:oleObj spid="_x0000_s210945" name="Equation" r:id="rId3" imgW="698400" imgH="622080" progId="Equation.3">
              <p:embed/>
            </p:oleObj>
          </a:graphicData>
        </a:graphic>
      </p:graphicFrame>
      <p:graphicFrame>
        <p:nvGraphicFramePr>
          <p:cNvPr id="8" name="Object 7"/>
          <p:cNvGraphicFramePr>
            <a:graphicFrameLocks noChangeAspect="1"/>
          </p:cNvGraphicFramePr>
          <p:nvPr/>
        </p:nvGraphicFramePr>
        <p:xfrm>
          <a:off x="1062736" y="4831080"/>
          <a:ext cx="3825748" cy="1350264"/>
        </p:xfrm>
        <a:graphic>
          <a:graphicData uri="http://schemas.openxmlformats.org/presentationml/2006/ole">
            <p:oleObj spid="_x0000_s210946" name="Equation" r:id="rId4" imgW="1726920" imgH="609480"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25955" name="Rectangle 3"/>
          <p:cNvSpPr>
            <a:spLocks noGrp="1" noRot="1" noChangeArrowheads="1"/>
          </p:cNvSpPr>
          <p:nvPr>
            <p:ph type="body" sz="half" idx="1"/>
          </p:nvPr>
        </p:nvSpPr>
        <p:spPr>
          <a:xfrm>
            <a:off x="838200" y="1905000"/>
            <a:ext cx="4648200" cy="4495800"/>
          </a:xfrm>
        </p:spPr>
        <p:txBody>
          <a:bodyPr/>
          <a:lstStyle/>
          <a:p>
            <a:pPr>
              <a:lnSpc>
                <a:spcPct val="90000"/>
              </a:lnSpc>
            </a:pPr>
            <a:r>
              <a:rPr lang="en-US" sz="2000" b="1"/>
              <a:t>Accept or Reject the Null Hypothesis</a:t>
            </a:r>
          </a:p>
          <a:p>
            <a:pPr>
              <a:lnSpc>
                <a:spcPct val="90000"/>
              </a:lnSpc>
            </a:pPr>
            <a:r>
              <a:rPr lang="en-US" sz="2000"/>
              <a:t>A 90 percent confidence level is equivalent to an alpha level of .10 </a:t>
            </a:r>
          </a:p>
          <a:p>
            <a:pPr>
              <a:lnSpc>
                <a:spcPct val="90000"/>
              </a:lnSpc>
            </a:pPr>
            <a:r>
              <a:rPr lang="en-US" sz="2000"/>
              <a:t>The number of degrees of freedom for the problem is 6 – 1 = 5</a:t>
            </a:r>
          </a:p>
          <a:p>
            <a:pPr>
              <a:lnSpc>
                <a:spcPct val="90000"/>
              </a:lnSpc>
            </a:pPr>
            <a:r>
              <a:rPr lang="en-US" sz="2000"/>
              <a:t>The value in the </a:t>
            </a:r>
            <a:r>
              <a:rPr lang="en-US" sz="2000" b="1" i="1"/>
              <a:t>t</a:t>
            </a:r>
            <a:r>
              <a:rPr lang="en-US" sz="2000"/>
              <a:t>-table for </a:t>
            </a:r>
            <a:r>
              <a:rPr lang="en-US" sz="2000" b="1" i="1"/>
              <a:t>t</a:t>
            </a:r>
            <a:r>
              <a:rPr lang="en-US" sz="2000" baseline="-25000"/>
              <a:t>10,5</a:t>
            </a:r>
            <a:r>
              <a:rPr lang="en-US" sz="2000"/>
              <a:t> is 1.476</a:t>
            </a:r>
          </a:p>
          <a:p>
            <a:pPr>
              <a:lnSpc>
                <a:spcPct val="90000"/>
              </a:lnSpc>
            </a:pPr>
            <a:r>
              <a:rPr lang="en-US" sz="2000"/>
              <a:t>Because the computed </a:t>
            </a:r>
            <a:r>
              <a:rPr lang="en-US" sz="2000" b="1" i="1"/>
              <a:t>t</a:t>
            </a:r>
            <a:r>
              <a:rPr lang="en-US" sz="2000"/>
              <a:t>-value of 1.71 is larger than the critical value in the table, the null hypothesis can be rejected, and the professor can be 90 percent certain that the class mean on the math test would be at least 70</a:t>
            </a:r>
          </a:p>
        </p:txBody>
      </p:sp>
      <p:graphicFrame>
        <p:nvGraphicFramePr>
          <p:cNvPr id="125956" name="Group 4"/>
          <p:cNvGraphicFramePr>
            <a:graphicFrameLocks noGrp="1"/>
          </p:cNvGraphicFramePr>
          <p:nvPr>
            <p:ph sz="half" idx="2"/>
          </p:nvPr>
        </p:nvGraphicFramePr>
        <p:xfrm>
          <a:off x="6172200" y="1905000"/>
          <a:ext cx="1600200" cy="4361500"/>
        </p:xfrm>
        <a:graphic>
          <a:graphicData uri="http://schemas.openxmlformats.org/drawingml/2006/table">
            <a:tbl>
              <a:tblPr/>
              <a:tblGrid>
                <a:gridCol w="1600200"/>
              </a:tblGrid>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 79.17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sd: 13.17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5955">
                                            <p:txEl>
                                              <p:pRg st="1" end="1"/>
                                            </p:txEl>
                                          </p:spTgt>
                                        </p:tgtEl>
                                        <p:attrNameLst>
                                          <p:attrName>style.visibility</p:attrName>
                                        </p:attrNameLst>
                                      </p:cBhvr>
                                      <p:to>
                                        <p:strVal val="visible"/>
                                      </p:to>
                                    </p:set>
                                    <p:animEffect transition="in" filter="blinds(horizontal)">
                                      <p:cBhvr>
                                        <p:cTn id="7" dur="500"/>
                                        <p:tgtEl>
                                          <p:spTgt spid="1259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5955">
                                            <p:txEl>
                                              <p:pRg st="2" end="2"/>
                                            </p:txEl>
                                          </p:spTgt>
                                        </p:tgtEl>
                                        <p:attrNameLst>
                                          <p:attrName>style.visibility</p:attrName>
                                        </p:attrNameLst>
                                      </p:cBhvr>
                                      <p:to>
                                        <p:strVal val="visible"/>
                                      </p:to>
                                    </p:set>
                                    <p:animEffect transition="in" filter="blinds(horizontal)">
                                      <p:cBhvr>
                                        <p:cTn id="12" dur="500"/>
                                        <p:tgtEl>
                                          <p:spTgt spid="1259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5955">
                                            <p:txEl>
                                              <p:pRg st="3" end="3"/>
                                            </p:txEl>
                                          </p:spTgt>
                                        </p:tgtEl>
                                        <p:attrNameLst>
                                          <p:attrName>style.visibility</p:attrName>
                                        </p:attrNameLst>
                                      </p:cBhvr>
                                      <p:to>
                                        <p:strVal val="visible"/>
                                      </p:to>
                                    </p:set>
                                    <p:animEffect transition="in" filter="blinds(horizontal)">
                                      <p:cBhvr>
                                        <p:cTn id="17" dur="500"/>
                                        <p:tgtEl>
                                          <p:spTgt spid="12595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5955">
                                            <p:txEl>
                                              <p:pRg st="4" end="4"/>
                                            </p:txEl>
                                          </p:spTgt>
                                        </p:tgtEl>
                                        <p:attrNameLst>
                                          <p:attrName>style.visibility</p:attrName>
                                        </p:attrNameLst>
                                      </p:cBhvr>
                                      <p:to>
                                        <p:strVal val="visible"/>
                                      </p:to>
                                    </p:set>
                                    <p:animEffect transition="in" filter="blinds(horizontal)">
                                      <p:cBhvr>
                                        <p:cTn id="22" dur="500"/>
                                        <p:tgtEl>
                                          <p:spTgt spid="1259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en-US"/>
              <a:t>Statistical Decision Making</a:t>
            </a:r>
          </a:p>
        </p:txBody>
      </p:sp>
      <p:sp>
        <p:nvSpPr>
          <p:cNvPr id="7171" name="Rectangle 3"/>
          <p:cNvSpPr>
            <a:spLocks noGrp="1" noRot="1" noChangeArrowheads="1"/>
          </p:cNvSpPr>
          <p:nvPr>
            <p:ph type="body" idx="1"/>
          </p:nvPr>
        </p:nvSpPr>
        <p:spPr/>
        <p:txBody>
          <a:bodyPr/>
          <a:lstStyle/>
          <a:p>
            <a:pPr>
              <a:buFont typeface="Wingdings" pitchFamily="2" charset="2"/>
              <a:buNone/>
            </a:pPr>
            <a:r>
              <a:rPr lang="en-US"/>
              <a:t>How do you “prove” something?</a:t>
            </a:r>
          </a:p>
          <a:p>
            <a:pPr lvl="1"/>
            <a:r>
              <a:rPr lang="en-US"/>
              <a:t>Can you “prove” anything?</a:t>
            </a:r>
          </a:p>
          <a:p>
            <a:pPr lvl="1"/>
            <a:r>
              <a:rPr lang="en-US"/>
              <a:t>Can you “fail” to prove something?</a:t>
            </a:r>
          </a:p>
          <a:p>
            <a:r>
              <a:rPr lang="en-US"/>
              <a:t>All we can do is triangulate on the truth by eliminating what, most likely, is not the truth.</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r>
              <a:rPr lang="en-US"/>
              <a:t>t vs. z</a:t>
            </a:r>
          </a:p>
        </p:txBody>
      </p:sp>
      <p:sp>
        <p:nvSpPr>
          <p:cNvPr id="112643" name="Rectangle 3"/>
          <p:cNvSpPr>
            <a:spLocks noGrp="1" noRot="1" noChangeArrowheads="1"/>
          </p:cNvSpPr>
          <p:nvPr>
            <p:ph type="body" idx="1"/>
          </p:nvPr>
        </p:nvSpPr>
        <p:spPr/>
        <p:txBody>
          <a:bodyPr/>
          <a:lstStyle/>
          <a:p>
            <a:pPr>
              <a:lnSpc>
                <a:spcPct val="90000"/>
              </a:lnSpc>
            </a:pPr>
            <a:r>
              <a:rPr lang="en-US" sz="2800"/>
              <a:t>Note that the formula for the one-sample </a:t>
            </a:r>
            <a:r>
              <a:rPr lang="en-US" sz="2800" b="1" i="1"/>
              <a:t>t</a:t>
            </a:r>
            <a:r>
              <a:rPr lang="en-US" sz="2800"/>
              <a:t>-test for a population mean is the same as the </a:t>
            </a:r>
            <a:r>
              <a:rPr lang="en-US" sz="2800" b="1" i="1"/>
              <a:t>z</a:t>
            </a:r>
            <a:r>
              <a:rPr lang="en-US" sz="2800"/>
              <a:t>-test, except that the </a:t>
            </a:r>
            <a:r>
              <a:rPr lang="en-US" sz="2800" b="1" i="1"/>
              <a:t>t</a:t>
            </a:r>
            <a:r>
              <a:rPr lang="en-US" sz="2800"/>
              <a:t>-test substitutes the sample standard deviation </a:t>
            </a:r>
            <a:r>
              <a:rPr lang="en-US" sz="2800" b="1" i="1"/>
              <a:t>s</a:t>
            </a:r>
            <a:r>
              <a:rPr lang="en-US" sz="2800"/>
              <a:t> for the population standard deviation σ and takes critical values from the </a:t>
            </a:r>
            <a:r>
              <a:rPr lang="en-US" sz="2800" b="1" i="1"/>
              <a:t>t</a:t>
            </a:r>
            <a:r>
              <a:rPr lang="en-US" sz="2800"/>
              <a:t>-distribution instead of the </a:t>
            </a:r>
            <a:r>
              <a:rPr lang="en-US" sz="2800" b="1" i="1"/>
              <a:t>z</a:t>
            </a:r>
            <a:r>
              <a:rPr lang="en-US" sz="2800"/>
              <a:t>-distribution. The </a:t>
            </a:r>
            <a:r>
              <a:rPr lang="en-US" sz="2800" b="1" i="1"/>
              <a:t>t</a:t>
            </a:r>
            <a:r>
              <a:rPr lang="en-US" sz="2800"/>
              <a:t>-distribution is particularly useful for tests with small samples ( </a:t>
            </a:r>
            <a:r>
              <a:rPr lang="en-US" sz="2800" b="1" i="1"/>
              <a:t>n</a:t>
            </a:r>
            <a:r>
              <a:rPr lang="en-US" sz="2800"/>
              <a:t> &lt; 30)</a:t>
            </a:r>
          </a:p>
          <a:p>
            <a:pPr>
              <a:lnSpc>
                <a:spcPct val="90000"/>
              </a:lnSpc>
            </a:pPr>
            <a:r>
              <a:rPr lang="en-US" sz="2800"/>
              <a:t>Could use either distribution to test your hypothesis about n=30</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29027" name="Rectangle 3"/>
          <p:cNvSpPr>
            <a:spLocks noGrp="1" noRot="1" noChangeArrowheads="1"/>
          </p:cNvSpPr>
          <p:nvPr>
            <p:ph type="body" sz="half" idx="1"/>
          </p:nvPr>
        </p:nvSpPr>
        <p:spPr>
          <a:xfrm>
            <a:off x="838200" y="1905000"/>
            <a:ext cx="4648200" cy="4495800"/>
          </a:xfrm>
        </p:spPr>
        <p:txBody>
          <a:bodyPr/>
          <a:lstStyle/>
          <a:p>
            <a:pPr>
              <a:lnSpc>
                <a:spcPct val="80000"/>
              </a:lnSpc>
            </a:pPr>
            <a:r>
              <a:rPr lang="en-US" sz="2000" b="1"/>
              <a:t>“Two-Tail” Example</a:t>
            </a:r>
          </a:p>
          <a:p>
            <a:pPr>
              <a:lnSpc>
                <a:spcPct val="80000"/>
              </a:lnSpc>
            </a:pPr>
            <a:r>
              <a:rPr lang="en-US" sz="2000"/>
              <a:t>Used when you don’t care if something is more or less than – just “different” than</a:t>
            </a:r>
          </a:p>
          <a:p>
            <a:pPr>
              <a:lnSpc>
                <a:spcPct val="80000"/>
              </a:lnSpc>
            </a:pPr>
            <a:r>
              <a:rPr lang="en-US" sz="2000"/>
              <a:t>A Little League baseball coach wants to know if his team is </a:t>
            </a:r>
            <a:r>
              <a:rPr lang="en-US" sz="2000">
                <a:solidFill>
                  <a:schemeClr val="folHlink"/>
                </a:solidFill>
              </a:rPr>
              <a:t>representative</a:t>
            </a:r>
            <a:r>
              <a:rPr lang="en-US" sz="2000"/>
              <a:t> of other teams in scoring runs</a:t>
            </a:r>
          </a:p>
          <a:p>
            <a:pPr>
              <a:lnSpc>
                <a:spcPct val="80000"/>
              </a:lnSpc>
            </a:pPr>
            <a:r>
              <a:rPr lang="en-US" sz="2000"/>
              <a:t>Nationally, the average number of runs scored by a Little League team in a game is 5.7</a:t>
            </a:r>
          </a:p>
          <a:p>
            <a:pPr>
              <a:lnSpc>
                <a:spcPct val="80000"/>
              </a:lnSpc>
            </a:pPr>
            <a:r>
              <a:rPr lang="en-US" sz="2000"/>
              <a:t>He chooses five games at random in which his team scored 5 9, 4, 11, and 8 runs. Is it likely that his team's scores could have come from the national distribution?</a:t>
            </a:r>
          </a:p>
        </p:txBody>
      </p:sp>
      <p:graphicFrame>
        <p:nvGraphicFramePr>
          <p:cNvPr id="129050" name="Group 26"/>
          <p:cNvGraphicFramePr>
            <a:graphicFrameLocks noGrp="1"/>
          </p:cNvGraphicFramePr>
          <p:nvPr>
            <p:ph sz="half" idx="2"/>
          </p:nvPr>
        </p:nvGraphicFramePr>
        <p:xfrm>
          <a:off x="6172200" y="1905000"/>
          <a:ext cx="1600200" cy="3863025"/>
        </p:xfrm>
        <a:graphic>
          <a:graphicData uri="http://schemas.openxmlformats.org/drawingml/2006/table">
            <a:tbl>
              <a:tblPr/>
              <a:tblGrid>
                <a:gridCol w="1600200"/>
              </a:tblGrid>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 7.4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sd: 2.88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9027">
                                            <p:txEl>
                                              <p:pRg st="2" end="2"/>
                                            </p:txEl>
                                          </p:spTgt>
                                        </p:tgtEl>
                                        <p:attrNameLst>
                                          <p:attrName>style.visibility</p:attrName>
                                        </p:attrNameLst>
                                      </p:cBhvr>
                                      <p:to>
                                        <p:strVal val="visible"/>
                                      </p:to>
                                    </p:set>
                                    <p:animEffect transition="in" filter="blinds(horizontal)">
                                      <p:cBhvr>
                                        <p:cTn id="7" dur="500"/>
                                        <p:tgtEl>
                                          <p:spTgt spid="12902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9027">
                                            <p:txEl>
                                              <p:pRg st="3" end="3"/>
                                            </p:txEl>
                                          </p:spTgt>
                                        </p:tgtEl>
                                        <p:attrNameLst>
                                          <p:attrName>style.visibility</p:attrName>
                                        </p:attrNameLst>
                                      </p:cBhvr>
                                      <p:to>
                                        <p:strVal val="visible"/>
                                      </p:to>
                                    </p:set>
                                    <p:animEffect transition="in" filter="blinds(horizontal)">
                                      <p:cBhvr>
                                        <p:cTn id="12" dur="500"/>
                                        <p:tgtEl>
                                          <p:spTgt spid="12902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9027">
                                            <p:txEl>
                                              <p:pRg st="4" end="4"/>
                                            </p:txEl>
                                          </p:spTgt>
                                        </p:tgtEl>
                                        <p:attrNameLst>
                                          <p:attrName>style.visibility</p:attrName>
                                        </p:attrNameLst>
                                      </p:cBhvr>
                                      <p:to>
                                        <p:strVal val="visible"/>
                                      </p:to>
                                    </p:set>
                                    <p:animEffect transition="in" filter="blinds(horizontal)">
                                      <p:cBhvr>
                                        <p:cTn id="17" dur="500"/>
                                        <p:tgtEl>
                                          <p:spTgt spid="129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31075" name="Rectangle 3"/>
          <p:cNvSpPr>
            <a:spLocks noGrp="1" noRot="1" noChangeArrowheads="1"/>
          </p:cNvSpPr>
          <p:nvPr>
            <p:ph type="body" sz="half" idx="1"/>
          </p:nvPr>
        </p:nvSpPr>
        <p:spPr>
          <a:xfrm>
            <a:off x="838200" y="1905000"/>
            <a:ext cx="4648200" cy="4495800"/>
          </a:xfrm>
        </p:spPr>
        <p:txBody>
          <a:bodyPr/>
          <a:lstStyle/>
          <a:p>
            <a:r>
              <a:rPr lang="en-US" sz="2800" b="1"/>
              <a:t>State Research and Null Hypotheses</a:t>
            </a:r>
          </a:p>
          <a:p>
            <a:r>
              <a:rPr lang="en-US" sz="2800"/>
              <a:t>H1: μ ≠ 5.7 </a:t>
            </a:r>
          </a:p>
          <a:p>
            <a:r>
              <a:rPr lang="en-US" sz="2800"/>
              <a:t>H0: μ = 5.7 </a:t>
            </a:r>
          </a:p>
          <a:p>
            <a:endParaRPr lang="en-US" sz="2800"/>
          </a:p>
          <a:p>
            <a:r>
              <a:rPr lang="en-US" sz="2800" b="1"/>
              <a:t>Select alpha</a:t>
            </a:r>
          </a:p>
          <a:p>
            <a:r>
              <a:rPr lang="en-US" sz="2800"/>
              <a:t>Alpha: .05</a:t>
            </a:r>
          </a:p>
        </p:txBody>
      </p:sp>
      <p:graphicFrame>
        <p:nvGraphicFramePr>
          <p:cNvPr id="131076" name="Group 4"/>
          <p:cNvGraphicFramePr>
            <a:graphicFrameLocks noGrp="1"/>
          </p:cNvGraphicFramePr>
          <p:nvPr>
            <p:ph sz="half" idx="2"/>
          </p:nvPr>
        </p:nvGraphicFramePr>
        <p:xfrm>
          <a:off x="6172200" y="1905000"/>
          <a:ext cx="1600200" cy="3863025"/>
        </p:xfrm>
        <a:graphic>
          <a:graphicData uri="http://schemas.openxmlformats.org/drawingml/2006/table">
            <a:tbl>
              <a:tblPr/>
              <a:tblGrid>
                <a:gridCol w="1600200"/>
              </a:tblGrid>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 7.4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sd: 2.88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1075">
                                            <p:txEl>
                                              <p:pRg st="1" end="1"/>
                                            </p:txEl>
                                          </p:spTgt>
                                        </p:tgtEl>
                                        <p:attrNameLst>
                                          <p:attrName>style.visibility</p:attrName>
                                        </p:attrNameLst>
                                      </p:cBhvr>
                                      <p:to>
                                        <p:strVal val="visible"/>
                                      </p:to>
                                    </p:set>
                                    <p:animEffect transition="in" filter="blinds(horizontal)">
                                      <p:cBhvr>
                                        <p:cTn id="7" dur="500"/>
                                        <p:tgtEl>
                                          <p:spTgt spid="131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1075">
                                            <p:txEl>
                                              <p:pRg st="2" end="2"/>
                                            </p:txEl>
                                          </p:spTgt>
                                        </p:tgtEl>
                                        <p:attrNameLst>
                                          <p:attrName>style.visibility</p:attrName>
                                        </p:attrNameLst>
                                      </p:cBhvr>
                                      <p:to>
                                        <p:strVal val="visible"/>
                                      </p:to>
                                    </p:set>
                                    <p:animEffect transition="in" filter="blinds(horizontal)">
                                      <p:cBhvr>
                                        <p:cTn id="12" dur="500"/>
                                        <p:tgtEl>
                                          <p:spTgt spid="131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1075">
                                            <p:txEl>
                                              <p:pRg st="4" end="4"/>
                                            </p:txEl>
                                          </p:spTgt>
                                        </p:tgtEl>
                                        <p:attrNameLst>
                                          <p:attrName>style.visibility</p:attrName>
                                        </p:attrNameLst>
                                      </p:cBhvr>
                                      <p:to>
                                        <p:strVal val="visible"/>
                                      </p:to>
                                    </p:set>
                                    <p:animEffect transition="in" filter="blinds(horizontal)">
                                      <p:cBhvr>
                                        <p:cTn id="17" dur="500"/>
                                        <p:tgtEl>
                                          <p:spTgt spid="1310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1075">
                                            <p:txEl>
                                              <p:pRg st="5" end="5"/>
                                            </p:txEl>
                                          </p:spTgt>
                                        </p:tgtEl>
                                        <p:attrNameLst>
                                          <p:attrName>style.visibility</p:attrName>
                                        </p:attrNameLst>
                                      </p:cBhvr>
                                      <p:to>
                                        <p:strVal val="visible"/>
                                      </p:to>
                                    </p:set>
                                    <p:animEffect transition="in" filter="blinds(horizontal)">
                                      <p:cBhvr>
                                        <p:cTn id="22" dur="500"/>
                                        <p:tgtEl>
                                          <p:spTgt spid="131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30051" name="Rectangle 3"/>
          <p:cNvSpPr>
            <a:spLocks noGrp="1" noRot="1" noChangeArrowheads="1"/>
          </p:cNvSpPr>
          <p:nvPr>
            <p:ph type="body" sz="half" idx="1"/>
          </p:nvPr>
        </p:nvSpPr>
        <p:spPr>
          <a:xfrm>
            <a:off x="838200" y="1905000"/>
            <a:ext cx="4648200" cy="4495800"/>
          </a:xfrm>
        </p:spPr>
        <p:txBody>
          <a:bodyPr/>
          <a:lstStyle/>
          <a:p>
            <a:r>
              <a:rPr lang="en-US" sz="2800" b="1"/>
              <a:t>Calculate t</a:t>
            </a:r>
          </a:p>
          <a:p>
            <a:endParaRPr lang="en-US" sz="2800" b="1"/>
          </a:p>
          <a:p>
            <a:endParaRPr lang="en-US" sz="2800" b="1"/>
          </a:p>
          <a:p>
            <a:endParaRPr lang="en-US" sz="2800" b="1"/>
          </a:p>
          <a:p>
            <a:endParaRPr lang="en-US" sz="2800" b="1"/>
          </a:p>
        </p:txBody>
      </p:sp>
      <p:graphicFrame>
        <p:nvGraphicFramePr>
          <p:cNvPr id="130052" name="Group 4"/>
          <p:cNvGraphicFramePr>
            <a:graphicFrameLocks noGrp="1"/>
          </p:cNvGraphicFramePr>
          <p:nvPr>
            <p:ph sz="half" idx="2"/>
          </p:nvPr>
        </p:nvGraphicFramePr>
        <p:xfrm>
          <a:off x="6172200" y="1905000"/>
          <a:ext cx="1600200" cy="3863025"/>
        </p:xfrm>
        <a:graphic>
          <a:graphicData uri="http://schemas.openxmlformats.org/drawingml/2006/table">
            <a:tbl>
              <a:tblPr/>
              <a:tblGrid>
                <a:gridCol w="1600200"/>
              </a:tblGrid>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 7.4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sd: 2.88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nvGraphicFramePr>
        <p:xfrm>
          <a:off x="1071118" y="2697480"/>
          <a:ext cx="3733864" cy="1411224"/>
        </p:xfrm>
        <a:graphic>
          <a:graphicData uri="http://schemas.openxmlformats.org/presentationml/2006/ole">
            <p:oleObj spid="_x0000_s205825" name="Equation" r:id="rId3" imgW="1612800" imgH="609480" progId="Equation.3">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32099" name="Rectangle 3"/>
          <p:cNvSpPr>
            <a:spLocks noGrp="1" noRot="1" noChangeArrowheads="1"/>
          </p:cNvSpPr>
          <p:nvPr>
            <p:ph type="body" sz="half" idx="1"/>
          </p:nvPr>
        </p:nvSpPr>
        <p:spPr>
          <a:xfrm>
            <a:off x="838200" y="1905000"/>
            <a:ext cx="4648200" cy="4495800"/>
          </a:xfrm>
        </p:spPr>
        <p:txBody>
          <a:bodyPr/>
          <a:lstStyle/>
          <a:p>
            <a:pPr>
              <a:lnSpc>
                <a:spcPct val="80000"/>
              </a:lnSpc>
            </a:pPr>
            <a:r>
              <a:rPr lang="en-US" sz="2400"/>
              <a:t>Now, look up the critical value from the </a:t>
            </a:r>
            <a:r>
              <a:rPr lang="en-US" sz="2400" i="1"/>
              <a:t>t</a:t>
            </a:r>
            <a:r>
              <a:rPr lang="en-US" sz="2400"/>
              <a:t>-table</a:t>
            </a:r>
          </a:p>
          <a:p>
            <a:pPr>
              <a:lnSpc>
                <a:spcPct val="80000"/>
              </a:lnSpc>
            </a:pPr>
            <a:r>
              <a:rPr lang="en-US" sz="2400"/>
              <a:t>The degrees of freedom is 5 – 1 = 4. The overall alpha level is .05</a:t>
            </a:r>
          </a:p>
          <a:p>
            <a:pPr>
              <a:lnSpc>
                <a:spcPct val="80000"/>
              </a:lnSpc>
            </a:pPr>
            <a:r>
              <a:rPr lang="en-US">
                <a:solidFill>
                  <a:schemeClr val="folHlink"/>
                </a:solidFill>
              </a:rPr>
              <a:t>But</a:t>
            </a:r>
            <a:r>
              <a:rPr lang="en-US" sz="2400"/>
              <a:t> because this is a </a:t>
            </a:r>
            <a:r>
              <a:rPr lang="en-US" sz="2400">
                <a:solidFill>
                  <a:schemeClr val="folHlink"/>
                </a:solidFill>
              </a:rPr>
              <a:t>two-tailed test</a:t>
            </a:r>
            <a:r>
              <a:rPr lang="en-US" sz="2400"/>
              <a:t>, the alpha level must be divided by two, which yields .025</a:t>
            </a:r>
          </a:p>
          <a:p>
            <a:pPr lvl="1">
              <a:lnSpc>
                <a:spcPct val="80000"/>
              </a:lnSpc>
            </a:pPr>
            <a:r>
              <a:rPr lang="en-US" sz="2000"/>
              <a:t>This means .025 on either end vs .05 on one end</a:t>
            </a:r>
          </a:p>
          <a:p>
            <a:pPr>
              <a:lnSpc>
                <a:spcPct val="80000"/>
              </a:lnSpc>
            </a:pPr>
            <a:r>
              <a:rPr lang="en-US" sz="2400"/>
              <a:t>The tabled value for </a:t>
            </a:r>
            <a:r>
              <a:rPr lang="en-US" sz="2400" i="1"/>
              <a:t>t</a:t>
            </a:r>
            <a:r>
              <a:rPr lang="en-US" sz="2400" baseline="-25000"/>
              <a:t>.025,4</a:t>
            </a:r>
            <a:r>
              <a:rPr lang="en-US" sz="2400"/>
              <a:t> is 2.776</a:t>
            </a:r>
          </a:p>
          <a:p>
            <a:pPr>
              <a:lnSpc>
                <a:spcPct val="80000"/>
              </a:lnSpc>
            </a:pPr>
            <a:endParaRPr lang="en-US" sz="2400"/>
          </a:p>
          <a:p>
            <a:pPr>
              <a:lnSpc>
                <a:spcPct val="80000"/>
              </a:lnSpc>
            </a:pPr>
            <a:endParaRPr lang="en-US" sz="2400"/>
          </a:p>
          <a:p>
            <a:pPr>
              <a:lnSpc>
                <a:spcPct val="80000"/>
              </a:lnSpc>
            </a:pPr>
            <a:endParaRPr lang="en-US" sz="2400"/>
          </a:p>
        </p:txBody>
      </p:sp>
      <p:graphicFrame>
        <p:nvGraphicFramePr>
          <p:cNvPr id="132100" name="Group 4"/>
          <p:cNvGraphicFramePr>
            <a:graphicFrameLocks noGrp="1"/>
          </p:cNvGraphicFramePr>
          <p:nvPr>
            <p:ph sz="half" idx="2"/>
          </p:nvPr>
        </p:nvGraphicFramePr>
        <p:xfrm>
          <a:off x="6172200" y="1905000"/>
          <a:ext cx="1600200" cy="3863025"/>
        </p:xfrm>
        <a:graphic>
          <a:graphicData uri="http://schemas.openxmlformats.org/drawingml/2006/table">
            <a:tbl>
              <a:tblPr/>
              <a:tblGrid>
                <a:gridCol w="1600200"/>
              </a:tblGrid>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 7.4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sd: 2.88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2099">
                                            <p:txEl>
                                              <p:pRg st="1" end="1"/>
                                            </p:txEl>
                                          </p:spTgt>
                                        </p:tgtEl>
                                        <p:attrNameLst>
                                          <p:attrName>style.visibility</p:attrName>
                                        </p:attrNameLst>
                                      </p:cBhvr>
                                      <p:to>
                                        <p:strVal val="visible"/>
                                      </p:to>
                                    </p:set>
                                    <p:animEffect transition="in" filter="blinds(horizontal)">
                                      <p:cBhvr>
                                        <p:cTn id="7" dur="500"/>
                                        <p:tgtEl>
                                          <p:spTgt spid="132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2099">
                                            <p:txEl>
                                              <p:pRg st="2" end="2"/>
                                            </p:txEl>
                                          </p:spTgt>
                                        </p:tgtEl>
                                        <p:attrNameLst>
                                          <p:attrName>style.visibility</p:attrName>
                                        </p:attrNameLst>
                                      </p:cBhvr>
                                      <p:to>
                                        <p:strVal val="visible"/>
                                      </p:to>
                                    </p:set>
                                    <p:animEffect transition="in" filter="blinds(horizontal)">
                                      <p:cBhvr>
                                        <p:cTn id="12" dur="500"/>
                                        <p:tgtEl>
                                          <p:spTgt spid="132099">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32099">
                                            <p:txEl>
                                              <p:pRg st="3" end="3"/>
                                            </p:txEl>
                                          </p:spTgt>
                                        </p:tgtEl>
                                        <p:attrNameLst>
                                          <p:attrName>style.visibility</p:attrName>
                                        </p:attrNameLst>
                                      </p:cBhvr>
                                      <p:to>
                                        <p:strVal val="visible"/>
                                      </p:to>
                                    </p:set>
                                    <p:animEffect transition="in" filter="blinds(horizontal)">
                                      <p:cBhvr>
                                        <p:cTn id="15" dur="500"/>
                                        <p:tgtEl>
                                          <p:spTgt spid="13209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32099">
                                            <p:txEl>
                                              <p:pRg st="4" end="4"/>
                                            </p:txEl>
                                          </p:spTgt>
                                        </p:tgtEl>
                                        <p:attrNameLst>
                                          <p:attrName>style.visibility</p:attrName>
                                        </p:attrNameLst>
                                      </p:cBhvr>
                                      <p:to>
                                        <p:strVal val="visible"/>
                                      </p:to>
                                    </p:set>
                                    <p:animEffect transition="in" filter="blinds(horizontal)">
                                      <p:cBhvr>
                                        <p:cTn id="20" dur="500"/>
                                        <p:tgtEl>
                                          <p:spTgt spid="132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36195" name="Rectangle 3"/>
          <p:cNvSpPr>
            <a:spLocks noGrp="1" noRot="1" noChangeArrowheads="1"/>
          </p:cNvSpPr>
          <p:nvPr>
            <p:ph type="body" idx="1"/>
          </p:nvPr>
        </p:nvSpPr>
        <p:spPr/>
        <p:txBody>
          <a:bodyPr/>
          <a:lstStyle/>
          <a:p>
            <a:r>
              <a:rPr lang="en-US"/>
              <a:t>In a two-tailed hypothesis, you have to consider BOTH ends, not just one</a:t>
            </a:r>
          </a:p>
        </p:txBody>
      </p:sp>
      <p:pic>
        <p:nvPicPr>
          <p:cNvPr id="136197" name="Picture 5" descr="image60"/>
          <p:cNvPicPr>
            <a:picLocks noChangeAspect="1" noChangeArrowheads="1"/>
          </p:cNvPicPr>
          <p:nvPr/>
        </p:nvPicPr>
        <p:blipFill>
          <a:blip r:embed="rId2"/>
          <a:srcRect/>
          <a:stretch>
            <a:fillRect/>
          </a:stretch>
        </p:blipFill>
        <p:spPr bwMode="auto">
          <a:xfrm>
            <a:off x="1371600" y="3114675"/>
            <a:ext cx="6172200" cy="3438525"/>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35171" name="Rectangle 3"/>
          <p:cNvSpPr>
            <a:spLocks noGrp="1" noRot="1" noChangeArrowheads="1"/>
          </p:cNvSpPr>
          <p:nvPr>
            <p:ph type="body" sz="half" idx="1"/>
          </p:nvPr>
        </p:nvSpPr>
        <p:spPr>
          <a:xfrm>
            <a:off x="838200" y="1905000"/>
            <a:ext cx="4648200" cy="4495800"/>
          </a:xfrm>
        </p:spPr>
        <p:txBody>
          <a:bodyPr/>
          <a:lstStyle/>
          <a:p>
            <a:pPr>
              <a:lnSpc>
                <a:spcPct val="80000"/>
              </a:lnSpc>
            </a:pPr>
            <a:r>
              <a:rPr lang="en-US" sz="2400"/>
              <a:t>t must be </a:t>
            </a:r>
            <a:r>
              <a:rPr lang="en-US" sz="2400">
                <a:solidFill>
                  <a:schemeClr val="folHlink"/>
                </a:solidFill>
              </a:rPr>
              <a:t>EITHER</a:t>
            </a:r>
            <a:r>
              <a:rPr lang="en-US" sz="2400"/>
              <a:t> more than the positive critical value or less than the negative critical value (±2.776)</a:t>
            </a:r>
          </a:p>
          <a:p>
            <a:pPr>
              <a:lnSpc>
                <a:spcPct val="80000"/>
              </a:lnSpc>
            </a:pPr>
            <a:r>
              <a:rPr lang="en-US" sz="2400"/>
              <a:t>The computed </a:t>
            </a:r>
            <a:r>
              <a:rPr lang="en-US" sz="2400" i="1"/>
              <a:t>t</a:t>
            </a:r>
            <a:r>
              <a:rPr lang="en-US" sz="2400"/>
              <a:t> of 1.32 is not smaller than -2.776 or more than +2.776</a:t>
            </a:r>
          </a:p>
          <a:p>
            <a:pPr>
              <a:lnSpc>
                <a:spcPct val="80000"/>
              </a:lnSpc>
            </a:pPr>
            <a:r>
              <a:rPr lang="en-US" sz="2400"/>
              <a:t>You cannot reject the null hypothesis that the mean of this team is equal to the population mean</a:t>
            </a:r>
          </a:p>
          <a:p>
            <a:pPr>
              <a:lnSpc>
                <a:spcPct val="80000"/>
              </a:lnSpc>
            </a:pPr>
            <a:r>
              <a:rPr lang="en-US" sz="2400"/>
              <a:t>The coach can conclude that his team fits in with the national distribution on runs scored. </a:t>
            </a:r>
          </a:p>
          <a:p>
            <a:pPr>
              <a:lnSpc>
                <a:spcPct val="80000"/>
              </a:lnSpc>
            </a:pPr>
            <a:endParaRPr lang="en-US" sz="2400"/>
          </a:p>
          <a:p>
            <a:pPr>
              <a:lnSpc>
                <a:spcPct val="80000"/>
              </a:lnSpc>
            </a:pPr>
            <a:endParaRPr lang="en-US" sz="2400"/>
          </a:p>
          <a:p>
            <a:pPr>
              <a:lnSpc>
                <a:spcPct val="80000"/>
              </a:lnSpc>
            </a:pPr>
            <a:endParaRPr lang="en-US" sz="2400"/>
          </a:p>
          <a:p>
            <a:pPr>
              <a:lnSpc>
                <a:spcPct val="80000"/>
              </a:lnSpc>
            </a:pPr>
            <a:endParaRPr lang="en-US" sz="2400"/>
          </a:p>
        </p:txBody>
      </p:sp>
      <p:graphicFrame>
        <p:nvGraphicFramePr>
          <p:cNvPr id="135172" name="Group 4"/>
          <p:cNvGraphicFramePr>
            <a:graphicFrameLocks noGrp="1"/>
          </p:cNvGraphicFramePr>
          <p:nvPr>
            <p:ph sz="half" idx="2"/>
          </p:nvPr>
        </p:nvGraphicFramePr>
        <p:xfrm>
          <a:off x="6172200" y="1905000"/>
          <a:ext cx="1600200" cy="3863025"/>
        </p:xfrm>
        <a:graphic>
          <a:graphicData uri="http://schemas.openxmlformats.org/drawingml/2006/table">
            <a:tbl>
              <a:tblPr/>
              <a:tblGrid>
                <a:gridCol w="1600200"/>
              </a:tblGrid>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 7.4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sd: 2.88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5171">
                                            <p:txEl>
                                              <p:pRg st="1" end="1"/>
                                            </p:txEl>
                                          </p:spTgt>
                                        </p:tgtEl>
                                        <p:attrNameLst>
                                          <p:attrName>style.visibility</p:attrName>
                                        </p:attrNameLst>
                                      </p:cBhvr>
                                      <p:to>
                                        <p:strVal val="visible"/>
                                      </p:to>
                                    </p:set>
                                    <p:animEffect transition="in" filter="blinds(horizontal)">
                                      <p:cBhvr>
                                        <p:cTn id="7" dur="500"/>
                                        <p:tgtEl>
                                          <p:spTgt spid="135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5171">
                                            <p:txEl>
                                              <p:pRg st="2" end="2"/>
                                            </p:txEl>
                                          </p:spTgt>
                                        </p:tgtEl>
                                        <p:attrNameLst>
                                          <p:attrName>style.visibility</p:attrName>
                                        </p:attrNameLst>
                                      </p:cBhvr>
                                      <p:to>
                                        <p:strVal val="visible"/>
                                      </p:to>
                                    </p:set>
                                    <p:animEffect transition="in" filter="blinds(horizontal)">
                                      <p:cBhvr>
                                        <p:cTn id="12" dur="500"/>
                                        <p:tgtEl>
                                          <p:spTgt spid="135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5171">
                                            <p:txEl>
                                              <p:pRg st="3" end="3"/>
                                            </p:txEl>
                                          </p:spTgt>
                                        </p:tgtEl>
                                        <p:attrNameLst>
                                          <p:attrName>style.visibility</p:attrName>
                                        </p:attrNameLst>
                                      </p:cBhvr>
                                      <p:to>
                                        <p:strVal val="visible"/>
                                      </p:to>
                                    </p:set>
                                    <p:animEffect transition="in" filter="blinds(horizontal)">
                                      <p:cBhvr>
                                        <p:cTn id="17" dur="500"/>
                                        <p:tgtEl>
                                          <p:spTgt spid="135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p:txBody>
          <a:bodyPr/>
          <a:lstStyle/>
          <a:p>
            <a:r>
              <a:rPr lang="en-US" sz="4000" b="0" dirty="0"/>
              <a:t>Confidence interval for population mean using </a:t>
            </a:r>
            <a:r>
              <a:rPr lang="en-US" sz="4000" b="0" i="1" dirty="0"/>
              <a:t>t</a:t>
            </a:r>
          </a:p>
        </p:txBody>
      </p:sp>
      <p:sp>
        <p:nvSpPr>
          <p:cNvPr id="99331" name="Rectangle 3"/>
          <p:cNvSpPr>
            <a:spLocks noGrp="1" noRot="1" noChangeArrowheads="1"/>
          </p:cNvSpPr>
          <p:nvPr>
            <p:ph type="body" idx="1"/>
          </p:nvPr>
        </p:nvSpPr>
        <p:spPr/>
        <p:txBody>
          <a:bodyPr/>
          <a:lstStyle/>
          <a:p>
            <a:endParaRPr lang="en-US" b="1" dirty="0"/>
          </a:p>
          <a:p>
            <a:endParaRPr lang="en-US" dirty="0"/>
          </a:p>
        </p:txBody>
      </p:sp>
      <p:sp>
        <p:nvSpPr>
          <p:cNvPr id="99334" name="Text Box 6"/>
          <p:cNvSpPr txBox="1">
            <a:spLocks noChangeArrowheads="1"/>
          </p:cNvSpPr>
          <p:nvPr/>
        </p:nvSpPr>
        <p:spPr bwMode="auto">
          <a:xfrm>
            <a:off x="1143000" y="3276600"/>
            <a:ext cx="6705600" cy="2465388"/>
          </a:xfrm>
          <a:prstGeom prst="rect">
            <a:avLst/>
          </a:prstGeom>
          <a:noFill/>
          <a:ln w="9525">
            <a:noFill/>
            <a:miter lim="800000"/>
            <a:headEnd/>
            <a:tailEnd/>
          </a:ln>
          <a:effectLst/>
        </p:spPr>
        <p:txBody>
          <a:bodyPr>
            <a:spAutoFit/>
          </a:bodyPr>
          <a:lstStyle/>
          <a:p>
            <a:pPr>
              <a:spcBef>
                <a:spcPct val="50000"/>
              </a:spcBef>
            </a:pPr>
            <a:r>
              <a:rPr lang="en-US" sz="2400" dirty="0"/>
              <a:t>This is exactly the same as when dealing with z!</a:t>
            </a:r>
          </a:p>
          <a:p>
            <a:pPr>
              <a:spcBef>
                <a:spcPct val="50000"/>
              </a:spcBef>
            </a:pPr>
            <a:r>
              <a:rPr lang="en-US" sz="2400" dirty="0"/>
              <a:t>Remember ± 1.96 x </a:t>
            </a:r>
            <a:r>
              <a:rPr lang="en-US" sz="2400" dirty="0" err="1"/>
              <a:t>s.e</a:t>
            </a:r>
            <a:r>
              <a:rPr lang="en-US" sz="2400" dirty="0"/>
              <a:t>.? The 1.96 was the z-score</a:t>
            </a:r>
          </a:p>
          <a:p>
            <a:pPr>
              <a:spcBef>
                <a:spcPct val="50000"/>
              </a:spcBef>
            </a:pPr>
            <a:r>
              <a:rPr lang="en-US" sz="2400" dirty="0"/>
              <a:t>Now we are just using t x </a:t>
            </a:r>
            <a:r>
              <a:rPr lang="en-US" sz="2400" dirty="0" err="1"/>
              <a:t>s.e</a:t>
            </a:r>
            <a:r>
              <a:rPr lang="en-US" sz="2400" dirty="0"/>
              <a:t>.</a:t>
            </a:r>
          </a:p>
          <a:p>
            <a:pPr>
              <a:spcBef>
                <a:spcPct val="50000"/>
              </a:spcBef>
            </a:pPr>
            <a:endParaRPr lang="en-US" sz="2400" dirty="0"/>
          </a:p>
        </p:txBody>
      </p:sp>
      <p:graphicFrame>
        <p:nvGraphicFramePr>
          <p:cNvPr id="6" name="Object 5"/>
          <p:cNvGraphicFramePr>
            <a:graphicFrameLocks noChangeAspect="1"/>
          </p:cNvGraphicFramePr>
          <p:nvPr/>
        </p:nvGraphicFramePr>
        <p:xfrm>
          <a:off x="2838196" y="2134361"/>
          <a:ext cx="2770124" cy="862397"/>
        </p:xfrm>
        <a:graphic>
          <a:graphicData uri="http://schemas.openxmlformats.org/presentationml/2006/ole">
            <p:oleObj spid="_x0000_s201729" name="Equation" r:id="rId3" imgW="1346040" imgH="419040" progId="Equation.3">
              <p:embed/>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p:txBody>
          <a:bodyPr/>
          <a:lstStyle/>
          <a:p>
            <a:r>
              <a:rPr lang="en-US" sz="4000" b="0"/>
              <a:t>Confidence interval for population mean using </a:t>
            </a:r>
            <a:r>
              <a:rPr lang="en-US" sz="4000" b="0" i="1"/>
              <a:t>t</a:t>
            </a:r>
          </a:p>
        </p:txBody>
      </p:sp>
      <p:sp>
        <p:nvSpPr>
          <p:cNvPr id="133123" name="Rectangle 3"/>
          <p:cNvSpPr>
            <a:spLocks noGrp="1" noRot="1" noChangeArrowheads="1"/>
          </p:cNvSpPr>
          <p:nvPr>
            <p:ph type="body" idx="1"/>
          </p:nvPr>
        </p:nvSpPr>
        <p:spPr/>
        <p:txBody>
          <a:bodyPr/>
          <a:lstStyle/>
          <a:p>
            <a:endParaRPr lang="en-US" b="1"/>
          </a:p>
          <a:p>
            <a:endParaRPr lang="en-US"/>
          </a:p>
        </p:txBody>
      </p:sp>
      <p:sp>
        <p:nvSpPr>
          <p:cNvPr id="133125" name="Text Box 5"/>
          <p:cNvSpPr txBox="1">
            <a:spLocks noChangeArrowheads="1"/>
          </p:cNvSpPr>
          <p:nvPr/>
        </p:nvSpPr>
        <p:spPr bwMode="auto">
          <a:xfrm>
            <a:off x="1066800" y="1719263"/>
            <a:ext cx="6705600" cy="3386137"/>
          </a:xfrm>
          <a:prstGeom prst="rect">
            <a:avLst/>
          </a:prstGeom>
          <a:noFill/>
          <a:ln w="9525">
            <a:noFill/>
            <a:miter lim="800000"/>
            <a:headEnd/>
            <a:tailEnd/>
          </a:ln>
          <a:effectLst/>
        </p:spPr>
        <p:txBody>
          <a:bodyPr>
            <a:spAutoFit/>
          </a:bodyPr>
          <a:lstStyle/>
          <a:p>
            <a:r>
              <a:rPr lang="en-US" b="1" dirty="0"/>
              <a:t>Using the previous example, what is a 95 percent confidence interval for runs scored per team per game? </a:t>
            </a:r>
          </a:p>
          <a:p>
            <a:endParaRPr lang="en-US" b="1" dirty="0"/>
          </a:p>
          <a:p>
            <a:r>
              <a:rPr lang="en-US" b="1" dirty="0"/>
              <a:t>First, determine the </a:t>
            </a:r>
            <a:r>
              <a:rPr lang="en-US" b="1" i="1" dirty="0"/>
              <a:t>t</a:t>
            </a:r>
            <a:r>
              <a:rPr lang="en-US" b="1" dirty="0"/>
              <a:t>-value. A 95 percent confidence level is equivalent to an alpha level of .05</a:t>
            </a:r>
          </a:p>
          <a:p>
            <a:endParaRPr lang="en-US" b="1" dirty="0"/>
          </a:p>
          <a:p>
            <a:r>
              <a:rPr lang="en-US" b="1" dirty="0"/>
              <a:t>Half of .05 is .025  (Why Half?)</a:t>
            </a:r>
          </a:p>
          <a:p>
            <a:endParaRPr lang="en-US" b="1" dirty="0"/>
          </a:p>
          <a:p>
            <a:r>
              <a:rPr lang="en-US" b="1" dirty="0"/>
              <a:t>The </a:t>
            </a:r>
            <a:r>
              <a:rPr lang="en-US" b="1" i="1" dirty="0"/>
              <a:t>t</a:t>
            </a:r>
            <a:r>
              <a:rPr lang="en-US" b="1" dirty="0"/>
              <a:t>-value corresponding to an area of .025 at either end of the </a:t>
            </a:r>
            <a:r>
              <a:rPr lang="en-US" b="1" i="1" dirty="0"/>
              <a:t>t</a:t>
            </a:r>
            <a:r>
              <a:rPr lang="en-US" b="1" dirty="0"/>
              <a:t>-distribution for 4 degrees of freedom ( </a:t>
            </a:r>
            <a:r>
              <a:rPr lang="en-US" b="1" i="1" dirty="0"/>
              <a:t>t</a:t>
            </a:r>
            <a:r>
              <a:rPr lang="en-US" b="1" dirty="0"/>
              <a:t>.025,4) is 2.776.</a:t>
            </a:r>
            <a:r>
              <a:rPr lang="en-US" dirty="0"/>
              <a:t> </a:t>
            </a:r>
            <a:endParaRPr lang="en-US" sz="2400" dirty="0"/>
          </a:p>
          <a:p>
            <a:pPr>
              <a:spcBef>
                <a:spcPct val="50000"/>
              </a:spcBef>
            </a:pPr>
            <a:endParaRPr lang="en-US" sz="2400" dirty="0"/>
          </a:p>
        </p:txBody>
      </p:sp>
      <p:graphicFrame>
        <p:nvGraphicFramePr>
          <p:cNvPr id="6" name="Object 5"/>
          <p:cNvGraphicFramePr>
            <a:graphicFrameLocks noChangeAspect="1"/>
          </p:cNvGraphicFramePr>
          <p:nvPr/>
        </p:nvGraphicFramePr>
        <p:xfrm>
          <a:off x="3232595" y="4855845"/>
          <a:ext cx="2656141" cy="1766693"/>
        </p:xfrm>
        <a:graphic>
          <a:graphicData uri="http://schemas.openxmlformats.org/presentationml/2006/ole">
            <p:oleObj spid="_x0000_s200705" name="Equation" r:id="rId3" imgW="1409400" imgH="876240" progId="Equation.3">
              <p:embed/>
            </p:oleObj>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Parameter – 1 Sample t-test</a:t>
            </a:r>
          </a:p>
        </p:txBody>
      </p:sp>
      <p:sp>
        <p:nvSpPr>
          <p:cNvPr id="134147" name="Rectangle 3"/>
          <p:cNvSpPr>
            <a:spLocks noGrp="1" noRot="1" noChangeArrowheads="1"/>
          </p:cNvSpPr>
          <p:nvPr>
            <p:ph type="body" idx="1"/>
          </p:nvPr>
        </p:nvSpPr>
        <p:spPr/>
        <p:txBody>
          <a:bodyPr/>
          <a:lstStyle/>
          <a:p>
            <a:r>
              <a:rPr lang="en-US"/>
              <a:t>In-Class Exercise</a:t>
            </a:r>
          </a:p>
        </p:txBody>
      </p:sp>
      <p:graphicFrame>
        <p:nvGraphicFramePr>
          <p:cNvPr id="199682" name="Object 2"/>
          <p:cNvGraphicFramePr>
            <a:graphicFrameLocks noChangeAspect="1"/>
          </p:cNvGraphicFramePr>
          <p:nvPr/>
        </p:nvGraphicFramePr>
        <p:xfrm>
          <a:off x="3577146" y="2691257"/>
          <a:ext cx="2018982" cy="1799755"/>
        </p:xfrm>
        <a:graphic>
          <a:graphicData uri="http://schemas.openxmlformats.org/presentationml/2006/ole">
            <p:oleObj spid="_x0000_s199682" name="Equation" r:id="rId3" imgW="698400" imgH="62208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a:t>Huh?</a:t>
            </a:r>
          </a:p>
        </p:txBody>
      </p:sp>
      <p:sp>
        <p:nvSpPr>
          <p:cNvPr id="11267" name="Rectangle 3"/>
          <p:cNvSpPr>
            <a:spLocks noGrp="1" noRot="1" noChangeArrowheads="1"/>
          </p:cNvSpPr>
          <p:nvPr>
            <p:ph type="body" idx="1"/>
          </p:nvPr>
        </p:nvSpPr>
        <p:spPr/>
        <p:txBody>
          <a:bodyPr/>
          <a:lstStyle/>
          <a:p>
            <a:pPr>
              <a:lnSpc>
                <a:spcPct val="90000"/>
              </a:lnSpc>
            </a:pPr>
            <a:r>
              <a:rPr lang="en-US" sz="2400"/>
              <a:t>It’s all based on the concept of disconfirming evidence</a:t>
            </a:r>
          </a:p>
          <a:p>
            <a:pPr>
              <a:lnSpc>
                <a:spcPct val="90000"/>
              </a:lnSpc>
            </a:pPr>
            <a:r>
              <a:rPr lang="en-US" sz="2400"/>
              <a:t>Hypothesis testing relies on “disconfirming” evidence</a:t>
            </a:r>
          </a:p>
          <a:p>
            <a:pPr>
              <a:lnSpc>
                <a:spcPct val="90000"/>
              </a:lnSpc>
            </a:pPr>
            <a:r>
              <a:rPr lang="en-US" sz="2400"/>
              <a:t>An investigator does not directly assert that his/her data support the hypothesis</a:t>
            </a:r>
          </a:p>
          <a:p>
            <a:pPr>
              <a:lnSpc>
                <a:spcPct val="90000"/>
              </a:lnSpc>
            </a:pPr>
            <a:r>
              <a:rPr lang="en-US" sz="2400"/>
              <a:t>Instead, investigator states that evidence shows that the </a:t>
            </a:r>
            <a:r>
              <a:rPr lang="en-US" sz="2400">
                <a:solidFill>
                  <a:schemeClr val="folHlink"/>
                </a:solidFill>
              </a:rPr>
              <a:t>“null” hypothesis</a:t>
            </a:r>
            <a:r>
              <a:rPr lang="en-US" sz="2400"/>
              <a:t> is probably false</a:t>
            </a:r>
          </a:p>
          <a:p>
            <a:pPr>
              <a:lnSpc>
                <a:spcPct val="90000"/>
              </a:lnSpc>
            </a:pPr>
            <a:r>
              <a:rPr lang="en-US" sz="2400"/>
              <a:t>Sherlock Holmes got it</a:t>
            </a:r>
          </a:p>
          <a:p>
            <a:pPr lvl="1">
              <a:lnSpc>
                <a:spcPct val="90000"/>
              </a:lnSpc>
            </a:pPr>
            <a:r>
              <a:rPr lang="en-US" sz="2000"/>
              <a:t>“Eliminate the impossible, whatever remains, however improbable, is the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7" dur="500"/>
                                        <p:tgtEl>
                                          <p:spTgt spid="1126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12" dur="500"/>
                                        <p:tgtEl>
                                          <p:spTgt spid="1126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17" dur="500"/>
                                        <p:tgtEl>
                                          <p:spTgt spid="11267">
                                            <p:txEl>
                                              <p:pRg st="4" end="4"/>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20"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Statistic</a:t>
            </a:r>
          </a:p>
        </p:txBody>
      </p:sp>
      <p:sp>
        <p:nvSpPr>
          <p:cNvPr id="26627" name="Rectangle 3"/>
          <p:cNvSpPr>
            <a:spLocks noGrp="1" noRot="1" noChangeArrowheads="1"/>
          </p:cNvSpPr>
          <p:nvPr>
            <p:ph type="body" idx="1"/>
          </p:nvPr>
        </p:nvSpPr>
        <p:spPr/>
        <p:txBody>
          <a:bodyPr/>
          <a:lstStyle/>
          <a:p>
            <a:pPr>
              <a:lnSpc>
                <a:spcPct val="80000"/>
              </a:lnSpc>
            </a:pPr>
            <a:r>
              <a:rPr lang="en-US" sz="2800"/>
              <a:t>Used to test hypotheses that two groups have statistically different means</a:t>
            </a:r>
          </a:p>
          <a:p>
            <a:pPr lvl="1">
              <a:lnSpc>
                <a:spcPct val="80000"/>
              </a:lnSpc>
            </a:pPr>
            <a:r>
              <a:rPr lang="en-US" sz="2400"/>
              <a:t>(two-tailed [non-directional])</a:t>
            </a:r>
          </a:p>
          <a:p>
            <a:pPr lvl="2">
              <a:lnSpc>
                <a:spcPct val="80000"/>
              </a:lnSpc>
            </a:pPr>
            <a:r>
              <a:rPr lang="en-US" sz="2000"/>
              <a:t>H</a:t>
            </a:r>
            <a:r>
              <a:rPr lang="en-US" sz="1400"/>
              <a:t>1</a:t>
            </a:r>
            <a:r>
              <a:rPr lang="en-US" sz="2000"/>
              <a:t>: Men make a different salary than women</a:t>
            </a:r>
          </a:p>
          <a:p>
            <a:pPr lvl="2">
              <a:lnSpc>
                <a:spcPct val="80000"/>
              </a:lnSpc>
            </a:pPr>
            <a:r>
              <a:rPr lang="en-US" sz="2000"/>
              <a:t>H</a:t>
            </a:r>
            <a:r>
              <a:rPr lang="en-US" sz="1400"/>
              <a:t>0</a:t>
            </a:r>
            <a:r>
              <a:rPr lang="en-US" sz="2000"/>
              <a:t>: Men and women make the same</a:t>
            </a:r>
          </a:p>
          <a:p>
            <a:pPr>
              <a:lnSpc>
                <a:spcPct val="80000"/>
              </a:lnSpc>
            </a:pPr>
            <a:endParaRPr lang="en-US" sz="2800"/>
          </a:p>
          <a:p>
            <a:pPr>
              <a:lnSpc>
                <a:spcPct val="80000"/>
              </a:lnSpc>
            </a:pPr>
            <a:r>
              <a:rPr lang="en-US" sz="2800"/>
              <a:t>Or, tests hypotheses that one group’s mean is higher than the other group’s mean </a:t>
            </a:r>
          </a:p>
          <a:p>
            <a:pPr lvl="1">
              <a:lnSpc>
                <a:spcPct val="80000"/>
              </a:lnSpc>
            </a:pPr>
            <a:r>
              <a:rPr lang="en-US" sz="2400"/>
              <a:t>(one-tailed [directional])</a:t>
            </a:r>
          </a:p>
          <a:p>
            <a:pPr lvl="2">
              <a:lnSpc>
                <a:spcPct val="80000"/>
              </a:lnSpc>
            </a:pPr>
            <a:r>
              <a:rPr lang="en-US" sz="2000"/>
              <a:t>H</a:t>
            </a:r>
            <a:r>
              <a:rPr lang="en-US" sz="1400"/>
              <a:t>1</a:t>
            </a:r>
            <a:r>
              <a:rPr lang="en-US" sz="2000"/>
              <a:t>: Men make more than women</a:t>
            </a:r>
          </a:p>
          <a:p>
            <a:pPr lvl="2">
              <a:lnSpc>
                <a:spcPct val="80000"/>
              </a:lnSpc>
            </a:pPr>
            <a:r>
              <a:rPr lang="en-US" sz="2000"/>
              <a:t>H</a:t>
            </a:r>
            <a:r>
              <a:rPr lang="en-US" sz="1400"/>
              <a:t>0</a:t>
            </a:r>
            <a:r>
              <a:rPr lang="en-US" sz="2000"/>
              <a:t>: Men make the same or less than women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Statistic – Chi Square</a:t>
            </a:r>
          </a:p>
        </p:txBody>
      </p:sp>
      <p:sp>
        <p:nvSpPr>
          <p:cNvPr id="143363" name="Rectangle 3"/>
          <p:cNvSpPr>
            <a:spLocks noGrp="1" noRot="1" noChangeArrowheads="1"/>
          </p:cNvSpPr>
          <p:nvPr>
            <p:ph type="body" idx="1"/>
          </p:nvPr>
        </p:nvSpPr>
        <p:spPr/>
        <p:txBody>
          <a:bodyPr/>
          <a:lstStyle/>
          <a:p>
            <a:r>
              <a:rPr lang="en-US" sz="2800"/>
              <a:t>You’ve already done this previously when you were calculating chi square for contingency tables!</a:t>
            </a:r>
          </a:p>
          <a:p>
            <a:r>
              <a:rPr lang="en-US" sz="2800"/>
              <a:t>Now, you are just adding on the proper way to hypothesize</a:t>
            </a:r>
          </a:p>
          <a:p>
            <a:r>
              <a:rPr lang="en-US" sz="2800"/>
              <a:t>Because chi square looks for the existence of a relationship based on the “difference” between observed and expected, your null hypothesis is always that there is “no difference”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r>
              <a:rPr lang="en-US"/>
              <a:t>Previous Example</a:t>
            </a:r>
          </a:p>
        </p:txBody>
      </p:sp>
      <p:sp>
        <p:nvSpPr>
          <p:cNvPr id="144388" name="Rectangle 4"/>
          <p:cNvSpPr>
            <a:spLocks noRot="1" noChangeArrowheads="1"/>
          </p:cNvSpPr>
          <p:nvPr/>
        </p:nvSpPr>
        <p:spPr bwMode="auto">
          <a:xfrm>
            <a:off x="457200" y="228600"/>
            <a:ext cx="8385175" cy="1431925"/>
          </a:xfrm>
          <a:prstGeom prst="rect">
            <a:avLst/>
          </a:prstGeom>
          <a:noFill/>
          <a:ln w="9525">
            <a:noFill/>
            <a:miter lim="800000"/>
            <a:headEnd/>
            <a:tailEnd/>
          </a:ln>
          <a:effectLst/>
        </p:spPr>
        <p:txBody>
          <a:bodyPr anchor="ctr"/>
          <a:lstStyle/>
          <a:p>
            <a:endParaRPr lang="en-US" sz="4400" b="1">
              <a:solidFill>
                <a:schemeClr val="tx2"/>
              </a:solidFill>
              <a:effectLst>
                <a:outerShdw blurRad="38100" dist="38100" dir="2700000" algn="tl">
                  <a:srgbClr val="000000"/>
                </a:outerShdw>
              </a:effectLst>
              <a:latin typeface="Arial Black" pitchFamily="34" charset="0"/>
            </a:endParaRPr>
          </a:p>
        </p:txBody>
      </p:sp>
      <p:graphicFrame>
        <p:nvGraphicFramePr>
          <p:cNvPr id="144389" name="Group 5"/>
          <p:cNvGraphicFramePr>
            <a:graphicFrameLocks noGrp="1"/>
          </p:cNvGraphicFramePr>
          <p:nvPr/>
        </p:nvGraphicFramePr>
        <p:xfrm>
          <a:off x="515938" y="1622425"/>
          <a:ext cx="8007350" cy="4754880"/>
        </p:xfrm>
        <a:graphic>
          <a:graphicData uri="http://schemas.openxmlformats.org/drawingml/2006/table">
            <a:tbl>
              <a:tblPr/>
              <a:tblGrid>
                <a:gridCol w="1601787"/>
                <a:gridCol w="1370013"/>
                <a:gridCol w="1371600"/>
                <a:gridCol w="2062162"/>
                <a:gridCol w="1601788"/>
              </a:tblGrid>
              <a:tr h="322263">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Calculations for Expected Frequencies</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2263">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Table Cell</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Competence</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Hierarchy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Observed</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Expected</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(O-E)</a:t>
                      </a:r>
                      <a:r>
                        <a:rPr kumimoji="0" lang="en-US" sz="1800" b="0" i="0" u="none" strike="noStrike" cap="none" normalizeH="0" baseline="30000" smtClean="0">
                          <a:ln>
                            <a:noFill/>
                          </a:ln>
                          <a:solidFill>
                            <a:schemeClr val="tx1"/>
                          </a:solidFill>
                          <a:effectLst>
                            <a:outerShdw blurRad="38100" dist="38100" dir="2700000" algn="tl">
                              <a:srgbClr val="000000"/>
                            </a:outerShdw>
                          </a:effectLst>
                          <a:latin typeface="Arial" charset="0"/>
                          <a:cs typeface="Arial" charset="0"/>
                        </a:rPr>
                        <a:t>2</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Low</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Low</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.50x152=76.0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18.01</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Low</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Medium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.40x152=60.8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14.61</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Low</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High</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.10x152=15.2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3.41</a:t>
                      </a:r>
                    </a:p>
                  </a:txBody>
                  <a:tcPr horzOverflow="overflow">
                    <a:lnL>
                      <a:noFill/>
                    </a:lnL>
                    <a:lnR cap="flat">
                      <a:noFill/>
                    </a:lnR>
                    <a:lnT>
                      <a:noFill/>
                    </a:lnT>
                    <a:lnB>
                      <a:noFill/>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Low</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.50x159=79.5</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4.78</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Medium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.40x159=63.6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11.8</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High</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.10x159=15.9</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3.93</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High</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Low</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27</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.50x89=44.5</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6.88</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High</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Medium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.40x89=35.6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High</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High</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.10x89=8.9</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25.62</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Total</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400</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400</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89.2</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44486" name="Text Box 102"/>
          <p:cNvSpPr txBox="1">
            <a:spLocks noChangeArrowheads="1"/>
          </p:cNvSpPr>
          <p:nvPr/>
        </p:nvSpPr>
        <p:spPr bwMode="auto">
          <a:xfrm>
            <a:off x="5327650" y="6324600"/>
            <a:ext cx="1682750" cy="366713"/>
          </a:xfrm>
          <a:prstGeom prst="rect">
            <a:avLst/>
          </a:prstGeom>
          <a:noFill/>
          <a:ln w="9525">
            <a:noFill/>
            <a:miter lim="800000"/>
            <a:headEnd/>
            <a:tailEnd/>
          </a:ln>
          <a:effectLst/>
        </p:spPr>
        <p:txBody>
          <a:bodyPr wrap="none">
            <a:spAutoFit/>
          </a:bodyPr>
          <a:lstStyle/>
          <a:p>
            <a:r>
              <a:rPr lang="en-US">
                <a:solidFill>
                  <a:schemeClr val="folHlink"/>
                </a:solidFill>
              </a:rPr>
              <a:t>CHI-SQUARE!</a:t>
            </a:r>
          </a:p>
        </p:txBody>
      </p:sp>
      <p:sp>
        <p:nvSpPr>
          <p:cNvPr id="144487" name="Line 103"/>
          <p:cNvSpPr>
            <a:spLocks noChangeShapeType="1"/>
          </p:cNvSpPr>
          <p:nvPr/>
        </p:nvSpPr>
        <p:spPr bwMode="auto">
          <a:xfrm flipV="1">
            <a:off x="7086600" y="6172200"/>
            <a:ext cx="838200" cy="304800"/>
          </a:xfrm>
          <a:prstGeom prst="line">
            <a:avLst/>
          </a:prstGeom>
          <a:noFill/>
          <a:ln w="9525">
            <a:solidFill>
              <a:schemeClr val="folHlink"/>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lstStyle/>
          <a:p>
            <a:r>
              <a:rPr lang="en-US"/>
              <a:t>Previous Example</a:t>
            </a:r>
          </a:p>
        </p:txBody>
      </p:sp>
      <p:sp>
        <p:nvSpPr>
          <p:cNvPr id="145411" name="Rectangle 3"/>
          <p:cNvSpPr>
            <a:spLocks noGrp="1" noRot="1" noChangeArrowheads="1"/>
          </p:cNvSpPr>
          <p:nvPr>
            <p:ph type="body" idx="1"/>
          </p:nvPr>
        </p:nvSpPr>
        <p:spPr/>
        <p:txBody>
          <a:bodyPr/>
          <a:lstStyle/>
          <a:p>
            <a:r>
              <a:rPr lang="en-US"/>
              <a:t>H1: Hierarchy is Related to Competence</a:t>
            </a:r>
          </a:p>
          <a:p>
            <a:r>
              <a:rPr lang="en-US"/>
              <a:t>H0: Hierarchy is not related to Competence</a:t>
            </a:r>
          </a:p>
          <a:p>
            <a:endParaRPr lang="en-US"/>
          </a:p>
          <a:p>
            <a:r>
              <a:rPr lang="en-US"/>
              <a:t>If Chi Square is Higher than the critical value, you reject the null hypothesis and accept the research hypothesis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noFill/>
          <a:ln/>
        </p:spPr>
        <p:txBody>
          <a:bodyPr lIns="90488" tIns="44450" rIns="90488" bIns="44450"/>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37891" name="Rectangle 3"/>
          <p:cNvSpPr>
            <a:spLocks noGrp="1" noRot="1" noChangeArrowheads="1"/>
          </p:cNvSpPr>
          <p:nvPr>
            <p:ph type="body" idx="1"/>
          </p:nvPr>
        </p:nvSpPr>
        <p:spPr>
          <a:xfrm>
            <a:off x="838200" y="2574925"/>
            <a:ext cx="8007350" cy="3521075"/>
          </a:xfrm>
          <a:noFill/>
          <a:ln/>
        </p:spPr>
        <p:txBody>
          <a:bodyPr lIns="90488" tIns="44450" rIns="90488" bIns="44450"/>
          <a:lstStyle/>
          <a:p>
            <a:pPr algn="ctr">
              <a:buFont typeface="Wingdings" pitchFamily="2" charset="2"/>
              <a:buNone/>
            </a:pPr>
            <a:r>
              <a:rPr lang="en-US"/>
              <a:t>Tests whether the </a:t>
            </a:r>
            <a:r>
              <a:rPr lang="en-US">
                <a:solidFill>
                  <a:srgbClr val="FC0128"/>
                </a:solidFill>
              </a:rPr>
              <a:t>means</a:t>
            </a:r>
            <a:r>
              <a:rPr lang="en-US"/>
              <a:t> of two groups are </a:t>
            </a:r>
            <a:r>
              <a:rPr lang="en-US" i="1">
                <a:solidFill>
                  <a:schemeClr val="accent1"/>
                </a:solidFill>
              </a:rPr>
              <a:t>statistically</a:t>
            </a:r>
            <a:r>
              <a:rPr lang="en-US"/>
              <a:t> </a:t>
            </a:r>
            <a:r>
              <a:rPr lang="en-US">
                <a:solidFill>
                  <a:srgbClr val="FC0128"/>
                </a:solidFill>
              </a:rPr>
              <a:t>different</a:t>
            </a:r>
            <a:r>
              <a:rPr lang="en-US"/>
              <a:t> from each other</a:t>
            </a:r>
          </a:p>
          <a:p>
            <a:pPr algn="ctr">
              <a:buFont typeface="Wingdings" pitchFamily="2" charset="2"/>
              <a:buNone/>
            </a:pPr>
            <a:endParaRPr lang="en-US"/>
          </a:p>
          <a:p>
            <a:pPr algn="ctr">
              <a:buFont typeface="Wingdings" pitchFamily="2" charset="2"/>
              <a:buNone/>
            </a:pPr>
            <a:r>
              <a:rPr lang="en-US"/>
              <a:t>Let’s look at some graphs so we may visually understand what it is we are looking at</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7" name="Rectangle 21"/>
          <p:cNvSpPr>
            <a:spLocks noChangeArrowheads="1"/>
          </p:cNvSpPr>
          <p:nvPr/>
        </p:nvSpPr>
        <p:spPr bwMode="auto">
          <a:xfrm>
            <a:off x="2600325" y="1365250"/>
            <a:ext cx="4098925" cy="2292350"/>
          </a:xfrm>
          <a:prstGeom prst="rect">
            <a:avLst/>
          </a:prstGeom>
          <a:solidFill>
            <a:schemeClr val="accent1"/>
          </a:solidFill>
          <a:ln w="9525">
            <a:noFill/>
            <a:miter lim="800000"/>
            <a:headEnd/>
            <a:tailEnd/>
          </a:ln>
          <a:effectLst/>
        </p:spPr>
        <p:txBody>
          <a:bodyPr wrap="none" anchor="ctr"/>
          <a:lstStyle/>
          <a:p>
            <a:endParaRPr lang="en-US"/>
          </a:p>
        </p:txBody>
      </p:sp>
      <p:sp>
        <p:nvSpPr>
          <p:cNvPr id="39938" name="Rectangle 2"/>
          <p:cNvSpPr>
            <a:spLocks noGrp="1" noRot="1" noChangeArrowheads="1"/>
          </p:cNvSpPr>
          <p:nvPr>
            <p:ph type="title"/>
          </p:nvPr>
        </p:nvSpPr>
        <p:spPr>
          <a:noFill/>
          <a:ln/>
        </p:spPr>
        <p:txBody>
          <a:bodyPr lIns="90488" tIns="44450" rIns="90488" bIns="44450"/>
          <a:lstStyle/>
          <a:p>
            <a:r>
              <a:rPr lang="en-US"/>
              <a:t>Statistical Analysis</a:t>
            </a:r>
          </a:p>
        </p:txBody>
      </p:sp>
      <p:sp>
        <p:nvSpPr>
          <p:cNvPr id="39939" name="Line 3"/>
          <p:cNvSpPr>
            <a:spLocks noChangeShapeType="1"/>
          </p:cNvSpPr>
          <p:nvPr/>
        </p:nvSpPr>
        <p:spPr bwMode="auto">
          <a:xfrm>
            <a:off x="2593975" y="3654425"/>
            <a:ext cx="4098925" cy="0"/>
          </a:xfrm>
          <a:prstGeom prst="line">
            <a:avLst/>
          </a:prstGeom>
          <a:noFill/>
          <a:ln w="25400">
            <a:noFill/>
            <a:round/>
            <a:headEnd/>
            <a:tailEnd/>
          </a:ln>
          <a:effectLst/>
        </p:spPr>
        <p:txBody>
          <a:bodyPr wrap="none" anchor="ctr"/>
          <a:lstStyle/>
          <a:p>
            <a:endParaRPr lang="en-US"/>
          </a:p>
        </p:txBody>
      </p:sp>
      <p:sp>
        <p:nvSpPr>
          <p:cNvPr id="39940" name="Line 4"/>
          <p:cNvSpPr>
            <a:spLocks noChangeShapeType="1"/>
          </p:cNvSpPr>
          <p:nvPr/>
        </p:nvSpPr>
        <p:spPr bwMode="auto">
          <a:xfrm flipV="1">
            <a:off x="2578100" y="1339850"/>
            <a:ext cx="0" cy="2330450"/>
          </a:xfrm>
          <a:prstGeom prst="line">
            <a:avLst/>
          </a:prstGeom>
          <a:noFill/>
          <a:ln w="25400">
            <a:solidFill>
              <a:schemeClr val="tx1"/>
            </a:solidFill>
            <a:round/>
            <a:headEnd/>
            <a:tailEnd/>
          </a:ln>
          <a:effectLst/>
        </p:spPr>
        <p:txBody>
          <a:bodyPr wrap="none" anchor="ctr"/>
          <a:lstStyle/>
          <a:p>
            <a:endParaRPr lang="en-US"/>
          </a:p>
        </p:txBody>
      </p:sp>
      <p:grpSp>
        <p:nvGrpSpPr>
          <p:cNvPr id="39941" name="Group 5"/>
          <p:cNvGrpSpPr>
            <a:grpSpLocks/>
          </p:cNvGrpSpPr>
          <p:nvPr/>
        </p:nvGrpSpPr>
        <p:grpSpPr bwMode="auto">
          <a:xfrm>
            <a:off x="2836863" y="1527175"/>
            <a:ext cx="2806700" cy="1987550"/>
            <a:chOff x="1787" y="962"/>
            <a:chExt cx="1768" cy="1252"/>
          </a:xfrm>
        </p:grpSpPr>
        <p:sp>
          <p:nvSpPr>
            <p:cNvPr id="39942" name="Freeform 6"/>
            <p:cNvSpPr>
              <a:spLocks/>
            </p:cNvSpPr>
            <p:nvPr/>
          </p:nvSpPr>
          <p:spPr bwMode="auto">
            <a:xfrm>
              <a:off x="1787" y="1314"/>
              <a:ext cx="657" cy="900"/>
            </a:xfrm>
            <a:custGeom>
              <a:avLst/>
              <a:gdLst/>
              <a:ahLst/>
              <a:cxnLst>
                <a:cxn ang="0">
                  <a:pos x="71" y="886"/>
                </a:cxn>
                <a:cxn ang="0">
                  <a:pos x="214" y="847"/>
                </a:cxn>
                <a:cxn ang="0">
                  <a:pos x="247" y="828"/>
                </a:cxn>
                <a:cxn ang="0">
                  <a:pos x="279" y="801"/>
                </a:cxn>
                <a:cxn ang="0">
                  <a:pos x="292" y="795"/>
                </a:cxn>
                <a:cxn ang="0">
                  <a:pos x="305" y="775"/>
                </a:cxn>
                <a:cxn ang="0">
                  <a:pos x="318" y="762"/>
                </a:cxn>
                <a:cxn ang="0">
                  <a:pos x="331" y="749"/>
                </a:cxn>
                <a:cxn ang="0">
                  <a:pos x="344" y="736"/>
                </a:cxn>
                <a:cxn ang="0">
                  <a:pos x="357" y="717"/>
                </a:cxn>
                <a:cxn ang="0">
                  <a:pos x="383" y="684"/>
                </a:cxn>
                <a:cxn ang="0">
                  <a:pos x="403" y="645"/>
                </a:cxn>
                <a:cxn ang="0">
                  <a:pos x="409" y="639"/>
                </a:cxn>
                <a:cxn ang="0">
                  <a:pos x="415" y="619"/>
                </a:cxn>
                <a:cxn ang="0">
                  <a:pos x="435" y="586"/>
                </a:cxn>
                <a:cxn ang="0">
                  <a:pos x="442" y="573"/>
                </a:cxn>
                <a:cxn ang="0">
                  <a:pos x="448" y="554"/>
                </a:cxn>
                <a:cxn ang="0">
                  <a:pos x="454" y="541"/>
                </a:cxn>
                <a:cxn ang="0">
                  <a:pos x="467" y="522"/>
                </a:cxn>
                <a:cxn ang="0">
                  <a:pos x="474" y="502"/>
                </a:cxn>
                <a:cxn ang="0">
                  <a:pos x="481" y="495"/>
                </a:cxn>
                <a:cxn ang="0">
                  <a:pos x="481" y="483"/>
                </a:cxn>
                <a:cxn ang="0">
                  <a:pos x="487" y="462"/>
                </a:cxn>
                <a:cxn ang="0">
                  <a:pos x="493" y="450"/>
                </a:cxn>
                <a:cxn ang="0">
                  <a:pos x="500" y="443"/>
                </a:cxn>
                <a:cxn ang="0">
                  <a:pos x="506" y="417"/>
                </a:cxn>
                <a:cxn ang="0">
                  <a:pos x="513" y="404"/>
                </a:cxn>
                <a:cxn ang="0">
                  <a:pos x="520" y="391"/>
                </a:cxn>
                <a:cxn ang="0">
                  <a:pos x="526" y="371"/>
                </a:cxn>
                <a:cxn ang="0">
                  <a:pos x="532" y="359"/>
                </a:cxn>
                <a:cxn ang="0">
                  <a:pos x="539" y="339"/>
                </a:cxn>
                <a:cxn ang="0">
                  <a:pos x="545" y="326"/>
                </a:cxn>
                <a:cxn ang="0">
                  <a:pos x="545" y="313"/>
                </a:cxn>
                <a:cxn ang="0">
                  <a:pos x="552" y="293"/>
                </a:cxn>
                <a:cxn ang="0">
                  <a:pos x="559" y="287"/>
                </a:cxn>
                <a:cxn ang="0">
                  <a:pos x="565" y="274"/>
                </a:cxn>
                <a:cxn ang="0">
                  <a:pos x="571" y="254"/>
                </a:cxn>
                <a:cxn ang="0">
                  <a:pos x="571" y="241"/>
                </a:cxn>
                <a:cxn ang="0">
                  <a:pos x="578" y="228"/>
                </a:cxn>
                <a:cxn ang="0">
                  <a:pos x="584" y="215"/>
                </a:cxn>
                <a:cxn ang="0">
                  <a:pos x="584" y="202"/>
                </a:cxn>
                <a:cxn ang="0">
                  <a:pos x="591" y="189"/>
                </a:cxn>
                <a:cxn ang="0">
                  <a:pos x="598" y="182"/>
                </a:cxn>
                <a:cxn ang="0">
                  <a:pos x="598" y="170"/>
                </a:cxn>
                <a:cxn ang="0">
                  <a:pos x="604" y="156"/>
                </a:cxn>
                <a:cxn ang="0">
                  <a:pos x="604" y="143"/>
                </a:cxn>
                <a:cxn ang="0">
                  <a:pos x="610" y="137"/>
                </a:cxn>
                <a:cxn ang="0">
                  <a:pos x="610" y="124"/>
                </a:cxn>
                <a:cxn ang="0">
                  <a:pos x="617" y="117"/>
                </a:cxn>
                <a:cxn ang="0">
                  <a:pos x="623" y="104"/>
                </a:cxn>
                <a:cxn ang="0">
                  <a:pos x="630" y="78"/>
                </a:cxn>
                <a:cxn ang="0">
                  <a:pos x="637" y="65"/>
                </a:cxn>
                <a:cxn ang="0">
                  <a:pos x="643" y="39"/>
                </a:cxn>
                <a:cxn ang="0">
                  <a:pos x="649" y="33"/>
                </a:cxn>
                <a:cxn ang="0">
                  <a:pos x="649" y="20"/>
                </a:cxn>
                <a:cxn ang="0">
                  <a:pos x="656" y="14"/>
                </a:cxn>
                <a:cxn ang="0">
                  <a:pos x="656" y="0"/>
                </a:cxn>
              </a:cxnLst>
              <a:rect l="0" t="0" r="r" b="b"/>
              <a:pathLst>
                <a:path w="657" h="900">
                  <a:moveTo>
                    <a:pt x="0" y="899"/>
                  </a:moveTo>
                  <a:lnTo>
                    <a:pt x="71" y="886"/>
                  </a:lnTo>
                  <a:lnTo>
                    <a:pt x="188" y="860"/>
                  </a:lnTo>
                  <a:lnTo>
                    <a:pt x="214" y="847"/>
                  </a:lnTo>
                  <a:lnTo>
                    <a:pt x="233" y="834"/>
                  </a:lnTo>
                  <a:lnTo>
                    <a:pt x="247" y="828"/>
                  </a:lnTo>
                  <a:lnTo>
                    <a:pt x="253" y="821"/>
                  </a:lnTo>
                  <a:lnTo>
                    <a:pt x="279" y="801"/>
                  </a:lnTo>
                  <a:lnTo>
                    <a:pt x="286" y="795"/>
                  </a:lnTo>
                  <a:lnTo>
                    <a:pt x="292" y="795"/>
                  </a:lnTo>
                  <a:lnTo>
                    <a:pt x="292" y="789"/>
                  </a:lnTo>
                  <a:lnTo>
                    <a:pt x="305" y="775"/>
                  </a:lnTo>
                  <a:lnTo>
                    <a:pt x="311" y="775"/>
                  </a:lnTo>
                  <a:lnTo>
                    <a:pt x="318" y="762"/>
                  </a:lnTo>
                  <a:lnTo>
                    <a:pt x="325" y="756"/>
                  </a:lnTo>
                  <a:lnTo>
                    <a:pt x="331" y="749"/>
                  </a:lnTo>
                  <a:lnTo>
                    <a:pt x="337" y="743"/>
                  </a:lnTo>
                  <a:lnTo>
                    <a:pt x="344" y="736"/>
                  </a:lnTo>
                  <a:lnTo>
                    <a:pt x="350" y="729"/>
                  </a:lnTo>
                  <a:lnTo>
                    <a:pt x="357" y="717"/>
                  </a:lnTo>
                  <a:lnTo>
                    <a:pt x="364" y="710"/>
                  </a:lnTo>
                  <a:lnTo>
                    <a:pt x="383" y="684"/>
                  </a:lnTo>
                  <a:lnTo>
                    <a:pt x="389" y="671"/>
                  </a:lnTo>
                  <a:lnTo>
                    <a:pt x="403" y="645"/>
                  </a:lnTo>
                  <a:lnTo>
                    <a:pt x="403" y="639"/>
                  </a:lnTo>
                  <a:lnTo>
                    <a:pt x="409" y="639"/>
                  </a:lnTo>
                  <a:lnTo>
                    <a:pt x="409" y="632"/>
                  </a:lnTo>
                  <a:lnTo>
                    <a:pt x="415" y="619"/>
                  </a:lnTo>
                  <a:lnTo>
                    <a:pt x="435" y="593"/>
                  </a:lnTo>
                  <a:lnTo>
                    <a:pt x="435" y="586"/>
                  </a:lnTo>
                  <a:lnTo>
                    <a:pt x="435" y="580"/>
                  </a:lnTo>
                  <a:lnTo>
                    <a:pt x="442" y="573"/>
                  </a:lnTo>
                  <a:lnTo>
                    <a:pt x="448" y="561"/>
                  </a:lnTo>
                  <a:lnTo>
                    <a:pt x="448" y="554"/>
                  </a:lnTo>
                  <a:lnTo>
                    <a:pt x="454" y="547"/>
                  </a:lnTo>
                  <a:lnTo>
                    <a:pt x="454" y="541"/>
                  </a:lnTo>
                  <a:lnTo>
                    <a:pt x="461" y="534"/>
                  </a:lnTo>
                  <a:lnTo>
                    <a:pt x="467" y="522"/>
                  </a:lnTo>
                  <a:lnTo>
                    <a:pt x="467" y="508"/>
                  </a:lnTo>
                  <a:lnTo>
                    <a:pt x="474" y="502"/>
                  </a:lnTo>
                  <a:lnTo>
                    <a:pt x="474" y="495"/>
                  </a:lnTo>
                  <a:lnTo>
                    <a:pt x="481" y="495"/>
                  </a:lnTo>
                  <a:lnTo>
                    <a:pt x="481" y="489"/>
                  </a:lnTo>
                  <a:lnTo>
                    <a:pt x="481" y="483"/>
                  </a:lnTo>
                  <a:lnTo>
                    <a:pt x="487" y="469"/>
                  </a:lnTo>
                  <a:lnTo>
                    <a:pt x="487" y="462"/>
                  </a:lnTo>
                  <a:lnTo>
                    <a:pt x="493" y="456"/>
                  </a:lnTo>
                  <a:lnTo>
                    <a:pt x="493" y="450"/>
                  </a:lnTo>
                  <a:lnTo>
                    <a:pt x="500" y="450"/>
                  </a:lnTo>
                  <a:lnTo>
                    <a:pt x="500" y="443"/>
                  </a:lnTo>
                  <a:lnTo>
                    <a:pt x="500" y="437"/>
                  </a:lnTo>
                  <a:lnTo>
                    <a:pt x="506" y="417"/>
                  </a:lnTo>
                  <a:lnTo>
                    <a:pt x="513" y="410"/>
                  </a:lnTo>
                  <a:lnTo>
                    <a:pt x="513" y="404"/>
                  </a:lnTo>
                  <a:lnTo>
                    <a:pt x="513" y="398"/>
                  </a:lnTo>
                  <a:lnTo>
                    <a:pt x="520" y="391"/>
                  </a:lnTo>
                  <a:lnTo>
                    <a:pt x="526" y="378"/>
                  </a:lnTo>
                  <a:lnTo>
                    <a:pt x="526" y="371"/>
                  </a:lnTo>
                  <a:lnTo>
                    <a:pt x="526" y="365"/>
                  </a:lnTo>
                  <a:lnTo>
                    <a:pt x="532" y="359"/>
                  </a:lnTo>
                  <a:lnTo>
                    <a:pt x="532" y="352"/>
                  </a:lnTo>
                  <a:lnTo>
                    <a:pt x="539" y="339"/>
                  </a:lnTo>
                  <a:lnTo>
                    <a:pt x="539" y="332"/>
                  </a:lnTo>
                  <a:lnTo>
                    <a:pt x="545" y="326"/>
                  </a:lnTo>
                  <a:lnTo>
                    <a:pt x="545" y="320"/>
                  </a:lnTo>
                  <a:lnTo>
                    <a:pt x="545" y="313"/>
                  </a:lnTo>
                  <a:lnTo>
                    <a:pt x="552" y="299"/>
                  </a:lnTo>
                  <a:lnTo>
                    <a:pt x="552" y="293"/>
                  </a:lnTo>
                  <a:lnTo>
                    <a:pt x="559" y="293"/>
                  </a:lnTo>
                  <a:lnTo>
                    <a:pt x="559" y="287"/>
                  </a:lnTo>
                  <a:lnTo>
                    <a:pt x="559" y="280"/>
                  </a:lnTo>
                  <a:lnTo>
                    <a:pt x="565" y="274"/>
                  </a:lnTo>
                  <a:lnTo>
                    <a:pt x="565" y="267"/>
                  </a:lnTo>
                  <a:lnTo>
                    <a:pt x="571" y="254"/>
                  </a:lnTo>
                  <a:lnTo>
                    <a:pt x="571" y="248"/>
                  </a:lnTo>
                  <a:lnTo>
                    <a:pt x="571" y="241"/>
                  </a:lnTo>
                  <a:lnTo>
                    <a:pt x="578" y="235"/>
                  </a:lnTo>
                  <a:lnTo>
                    <a:pt x="578" y="228"/>
                  </a:lnTo>
                  <a:lnTo>
                    <a:pt x="578" y="221"/>
                  </a:lnTo>
                  <a:lnTo>
                    <a:pt x="584" y="215"/>
                  </a:lnTo>
                  <a:lnTo>
                    <a:pt x="584" y="209"/>
                  </a:lnTo>
                  <a:lnTo>
                    <a:pt x="584" y="202"/>
                  </a:lnTo>
                  <a:lnTo>
                    <a:pt x="591" y="196"/>
                  </a:lnTo>
                  <a:lnTo>
                    <a:pt x="591" y="189"/>
                  </a:lnTo>
                  <a:lnTo>
                    <a:pt x="591" y="182"/>
                  </a:lnTo>
                  <a:lnTo>
                    <a:pt x="598" y="182"/>
                  </a:lnTo>
                  <a:lnTo>
                    <a:pt x="598" y="176"/>
                  </a:lnTo>
                  <a:lnTo>
                    <a:pt x="598" y="170"/>
                  </a:lnTo>
                  <a:lnTo>
                    <a:pt x="604" y="163"/>
                  </a:lnTo>
                  <a:lnTo>
                    <a:pt x="604" y="156"/>
                  </a:lnTo>
                  <a:lnTo>
                    <a:pt x="604" y="150"/>
                  </a:lnTo>
                  <a:lnTo>
                    <a:pt x="604" y="143"/>
                  </a:lnTo>
                  <a:lnTo>
                    <a:pt x="610" y="143"/>
                  </a:lnTo>
                  <a:lnTo>
                    <a:pt x="610" y="137"/>
                  </a:lnTo>
                  <a:lnTo>
                    <a:pt x="610" y="131"/>
                  </a:lnTo>
                  <a:lnTo>
                    <a:pt x="610" y="124"/>
                  </a:lnTo>
                  <a:lnTo>
                    <a:pt x="617" y="124"/>
                  </a:lnTo>
                  <a:lnTo>
                    <a:pt x="617" y="117"/>
                  </a:lnTo>
                  <a:lnTo>
                    <a:pt x="617" y="111"/>
                  </a:lnTo>
                  <a:lnTo>
                    <a:pt x="623" y="104"/>
                  </a:lnTo>
                  <a:lnTo>
                    <a:pt x="623" y="98"/>
                  </a:lnTo>
                  <a:lnTo>
                    <a:pt x="630" y="78"/>
                  </a:lnTo>
                  <a:lnTo>
                    <a:pt x="630" y="72"/>
                  </a:lnTo>
                  <a:lnTo>
                    <a:pt x="637" y="65"/>
                  </a:lnTo>
                  <a:lnTo>
                    <a:pt x="637" y="59"/>
                  </a:lnTo>
                  <a:lnTo>
                    <a:pt x="643" y="39"/>
                  </a:lnTo>
                  <a:lnTo>
                    <a:pt x="643" y="33"/>
                  </a:lnTo>
                  <a:lnTo>
                    <a:pt x="649" y="33"/>
                  </a:lnTo>
                  <a:lnTo>
                    <a:pt x="649" y="26"/>
                  </a:lnTo>
                  <a:lnTo>
                    <a:pt x="649" y="20"/>
                  </a:lnTo>
                  <a:lnTo>
                    <a:pt x="649" y="14"/>
                  </a:lnTo>
                  <a:lnTo>
                    <a:pt x="656" y="14"/>
                  </a:lnTo>
                  <a:lnTo>
                    <a:pt x="656" y="7"/>
                  </a:lnTo>
                  <a:lnTo>
                    <a:pt x="656"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39943" name="Freeform 7"/>
            <p:cNvSpPr>
              <a:spLocks/>
            </p:cNvSpPr>
            <p:nvPr/>
          </p:nvSpPr>
          <p:spPr bwMode="auto">
            <a:xfrm>
              <a:off x="2443" y="1001"/>
              <a:ext cx="150" cy="314"/>
            </a:xfrm>
            <a:custGeom>
              <a:avLst/>
              <a:gdLst/>
              <a:ahLst/>
              <a:cxnLst>
                <a:cxn ang="0">
                  <a:pos x="0" y="313"/>
                </a:cxn>
                <a:cxn ang="0">
                  <a:pos x="0" y="313"/>
                </a:cxn>
                <a:cxn ang="0">
                  <a:pos x="0" y="306"/>
                </a:cxn>
                <a:cxn ang="0">
                  <a:pos x="6" y="306"/>
                </a:cxn>
                <a:cxn ang="0">
                  <a:pos x="6" y="300"/>
                </a:cxn>
                <a:cxn ang="0">
                  <a:pos x="6" y="293"/>
                </a:cxn>
                <a:cxn ang="0">
                  <a:pos x="13" y="281"/>
                </a:cxn>
                <a:cxn ang="0">
                  <a:pos x="13" y="274"/>
                </a:cxn>
                <a:cxn ang="0">
                  <a:pos x="19" y="274"/>
                </a:cxn>
                <a:cxn ang="0">
                  <a:pos x="19" y="267"/>
                </a:cxn>
                <a:cxn ang="0">
                  <a:pos x="19" y="261"/>
                </a:cxn>
                <a:cxn ang="0">
                  <a:pos x="19" y="254"/>
                </a:cxn>
                <a:cxn ang="0">
                  <a:pos x="25" y="248"/>
                </a:cxn>
                <a:cxn ang="0">
                  <a:pos x="25" y="242"/>
                </a:cxn>
                <a:cxn ang="0">
                  <a:pos x="32" y="235"/>
                </a:cxn>
                <a:cxn ang="0">
                  <a:pos x="32" y="228"/>
                </a:cxn>
                <a:cxn ang="0">
                  <a:pos x="32" y="222"/>
                </a:cxn>
                <a:cxn ang="0">
                  <a:pos x="38" y="215"/>
                </a:cxn>
                <a:cxn ang="0">
                  <a:pos x="38" y="209"/>
                </a:cxn>
                <a:cxn ang="0">
                  <a:pos x="45" y="203"/>
                </a:cxn>
                <a:cxn ang="0">
                  <a:pos x="45" y="196"/>
                </a:cxn>
                <a:cxn ang="0">
                  <a:pos x="45" y="189"/>
                </a:cxn>
                <a:cxn ang="0">
                  <a:pos x="52" y="183"/>
                </a:cxn>
                <a:cxn ang="0">
                  <a:pos x="52" y="176"/>
                </a:cxn>
                <a:cxn ang="0">
                  <a:pos x="52" y="170"/>
                </a:cxn>
                <a:cxn ang="0">
                  <a:pos x="58" y="170"/>
                </a:cxn>
                <a:cxn ang="0">
                  <a:pos x="58" y="163"/>
                </a:cxn>
                <a:cxn ang="0">
                  <a:pos x="58" y="157"/>
                </a:cxn>
                <a:cxn ang="0">
                  <a:pos x="64" y="157"/>
                </a:cxn>
                <a:cxn ang="0">
                  <a:pos x="64" y="150"/>
                </a:cxn>
                <a:cxn ang="0">
                  <a:pos x="64" y="143"/>
                </a:cxn>
                <a:cxn ang="0">
                  <a:pos x="71" y="143"/>
                </a:cxn>
                <a:cxn ang="0">
                  <a:pos x="71" y="137"/>
                </a:cxn>
                <a:cxn ang="0">
                  <a:pos x="71" y="131"/>
                </a:cxn>
                <a:cxn ang="0">
                  <a:pos x="77" y="124"/>
                </a:cxn>
                <a:cxn ang="0">
                  <a:pos x="77" y="118"/>
                </a:cxn>
                <a:cxn ang="0">
                  <a:pos x="77" y="111"/>
                </a:cxn>
                <a:cxn ang="0">
                  <a:pos x="84" y="111"/>
                </a:cxn>
                <a:cxn ang="0">
                  <a:pos x="84" y="104"/>
                </a:cxn>
                <a:cxn ang="0">
                  <a:pos x="84" y="98"/>
                </a:cxn>
                <a:cxn ang="0">
                  <a:pos x="91" y="98"/>
                </a:cxn>
                <a:cxn ang="0">
                  <a:pos x="91" y="92"/>
                </a:cxn>
                <a:cxn ang="0">
                  <a:pos x="91" y="85"/>
                </a:cxn>
                <a:cxn ang="0">
                  <a:pos x="97" y="85"/>
                </a:cxn>
                <a:cxn ang="0">
                  <a:pos x="97" y="79"/>
                </a:cxn>
                <a:cxn ang="0">
                  <a:pos x="97" y="72"/>
                </a:cxn>
                <a:cxn ang="0">
                  <a:pos x="103" y="72"/>
                </a:cxn>
                <a:cxn ang="0">
                  <a:pos x="103" y="65"/>
                </a:cxn>
                <a:cxn ang="0">
                  <a:pos x="110" y="59"/>
                </a:cxn>
                <a:cxn ang="0">
                  <a:pos x="110" y="53"/>
                </a:cxn>
                <a:cxn ang="0">
                  <a:pos x="116" y="53"/>
                </a:cxn>
                <a:cxn ang="0">
                  <a:pos x="116" y="46"/>
                </a:cxn>
                <a:cxn ang="0">
                  <a:pos x="116" y="40"/>
                </a:cxn>
                <a:cxn ang="0">
                  <a:pos x="123" y="40"/>
                </a:cxn>
                <a:cxn ang="0">
                  <a:pos x="123" y="33"/>
                </a:cxn>
                <a:cxn ang="0">
                  <a:pos x="130" y="26"/>
                </a:cxn>
                <a:cxn ang="0">
                  <a:pos x="130" y="20"/>
                </a:cxn>
                <a:cxn ang="0">
                  <a:pos x="136" y="20"/>
                </a:cxn>
                <a:cxn ang="0">
                  <a:pos x="136" y="14"/>
                </a:cxn>
                <a:cxn ang="0">
                  <a:pos x="142" y="14"/>
                </a:cxn>
                <a:cxn ang="0">
                  <a:pos x="142" y="7"/>
                </a:cxn>
                <a:cxn ang="0">
                  <a:pos x="149" y="0"/>
                </a:cxn>
              </a:cxnLst>
              <a:rect l="0" t="0" r="r" b="b"/>
              <a:pathLst>
                <a:path w="150" h="314">
                  <a:moveTo>
                    <a:pt x="0" y="313"/>
                  </a:moveTo>
                  <a:lnTo>
                    <a:pt x="0" y="313"/>
                  </a:lnTo>
                  <a:lnTo>
                    <a:pt x="0" y="306"/>
                  </a:lnTo>
                  <a:lnTo>
                    <a:pt x="6" y="306"/>
                  </a:lnTo>
                  <a:lnTo>
                    <a:pt x="6" y="300"/>
                  </a:lnTo>
                  <a:lnTo>
                    <a:pt x="6" y="293"/>
                  </a:lnTo>
                  <a:lnTo>
                    <a:pt x="13" y="281"/>
                  </a:lnTo>
                  <a:lnTo>
                    <a:pt x="13" y="274"/>
                  </a:lnTo>
                  <a:lnTo>
                    <a:pt x="19" y="274"/>
                  </a:lnTo>
                  <a:lnTo>
                    <a:pt x="19" y="267"/>
                  </a:lnTo>
                  <a:lnTo>
                    <a:pt x="19" y="261"/>
                  </a:lnTo>
                  <a:lnTo>
                    <a:pt x="19" y="254"/>
                  </a:lnTo>
                  <a:lnTo>
                    <a:pt x="25" y="248"/>
                  </a:lnTo>
                  <a:lnTo>
                    <a:pt x="25" y="242"/>
                  </a:lnTo>
                  <a:lnTo>
                    <a:pt x="32" y="235"/>
                  </a:lnTo>
                  <a:lnTo>
                    <a:pt x="32" y="228"/>
                  </a:lnTo>
                  <a:lnTo>
                    <a:pt x="32" y="222"/>
                  </a:lnTo>
                  <a:lnTo>
                    <a:pt x="38" y="215"/>
                  </a:lnTo>
                  <a:lnTo>
                    <a:pt x="38" y="209"/>
                  </a:lnTo>
                  <a:lnTo>
                    <a:pt x="45" y="203"/>
                  </a:lnTo>
                  <a:lnTo>
                    <a:pt x="45" y="196"/>
                  </a:lnTo>
                  <a:lnTo>
                    <a:pt x="45" y="189"/>
                  </a:lnTo>
                  <a:lnTo>
                    <a:pt x="52" y="183"/>
                  </a:lnTo>
                  <a:lnTo>
                    <a:pt x="52" y="176"/>
                  </a:lnTo>
                  <a:lnTo>
                    <a:pt x="52" y="170"/>
                  </a:lnTo>
                  <a:lnTo>
                    <a:pt x="58" y="170"/>
                  </a:lnTo>
                  <a:lnTo>
                    <a:pt x="58" y="163"/>
                  </a:lnTo>
                  <a:lnTo>
                    <a:pt x="58" y="157"/>
                  </a:lnTo>
                  <a:lnTo>
                    <a:pt x="64" y="157"/>
                  </a:lnTo>
                  <a:lnTo>
                    <a:pt x="64" y="150"/>
                  </a:lnTo>
                  <a:lnTo>
                    <a:pt x="64" y="143"/>
                  </a:lnTo>
                  <a:lnTo>
                    <a:pt x="71" y="143"/>
                  </a:lnTo>
                  <a:lnTo>
                    <a:pt x="71" y="137"/>
                  </a:lnTo>
                  <a:lnTo>
                    <a:pt x="71" y="131"/>
                  </a:lnTo>
                  <a:lnTo>
                    <a:pt x="77" y="124"/>
                  </a:lnTo>
                  <a:lnTo>
                    <a:pt x="77" y="118"/>
                  </a:lnTo>
                  <a:lnTo>
                    <a:pt x="77" y="111"/>
                  </a:lnTo>
                  <a:lnTo>
                    <a:pt x="84" y="111"/>
                  </a:lnTo>
                  <a:lnTo>
                    <a:pt x="84" y="104"/>
                  </a:lnTo>
                  <a:lnTo>
                    <a:pt x="84" y="98"/>
                  </a:lnTo>
                  <a:lnTo>
                    <a:pt x="91" y="98"/>
                  </a:lnTo>
                  <a:lnTo>
                    <a:pt x="91" y="92"/>
                  </a:lnTo>
                  <a:lnTo>
                    <a:pt x="91" y="85"/>
                  </a:lnTo>
                  <a:lnTo>
                    <a:pt x="97" y="85"/>
                  </a:lnTo>
                  <a:lnTo>
                    <a:pt x="97" y="79"/>
                  </a:lnTo>
                  <a:lnTo>
                    <a:pt x="97" y="72"/>
                  </a:lnTo>
                  <a:lnTo>
                    <a:pt x="103" y="72"/>
                  </a:lnTo>
                  <a:lnTo>
                    <a:pt x="103" y="65"/>
                  </a:lnTo>
                  <a:lnTo>
                    <a:pt x="110" y="59"/>
                  </a:lnTo>
                  <a:lnTo>
                    <a:pt x="110" y="53"/>
                  </a:lnTo>
                  <a:lnTo>
                    <a:pt x="116" y="53"/>
                  </a:lnTo>
                  <a:lnTo>
                    <a:pt x="116" y="46"/>
                  </a:lnTo>
                  <a:lnTo>
                    <a:pt x="116" y="40"/>
                  </a:lnTo>
                  <a:lnTo>
                    <a:pt x="123" y="40"/>
                  </a:lnTo>
                  <a:lnTo>
                    <a:pt x="123" y="33"/>
                  </a:lnTo>
                  <a:lnTo>
                    <a:pt x="130" y="26"/>
                  </a:lnTo>
                  <a:lnTo>
                    <a:pt x="130" y="20"/>
                  </a:lnTo>
                  <a:lnTo>
                    <a:pt x="136" y="20"/>
                  </a:lnTo>
                  <a:lnTo>
                    <a:pt x="136" y="14"/>
                  </a:lnTo>
                  <a:lnTo>
                    <a:pt x="142" y="14"/>
                  </a:lnTo>
                  <a:lnTo>
                    <a:pt x="142" y="7"/>
                  </a:lnTo>
                  <a:lnTo>
                    <a:pt x="149"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39944" name="Freeform 8"/>
            <p:cNvSpPr>
              <a:spLocks/>
            </p:cNvSpPr>
            <p:nvPr/>
          </p:nvSpPr>
          <p:spPr bwMode="auto">
            <a:xfrm>
              <a:off x="2592" y="962"/>
              <a:ext cx="111" cy="40"/>
            </a:xfrm>
            <a:custGeom>
              <a:avLst/>
              <a:gdLst/>
              <a:ahLst/>
              <a:cxnLst>
                <a:cxn ang="0">
                  <a:pos x="0" y="39"/>
                </a:cxn>
                <a:cxn ang="0">
                  <a:pos x="0" y="39"/>
                </a:cxn>
                <a:cxn ang="0">
                  <a:pos x="0" y="33"/>
                </a:cxn>
                <a:cxn ang="0">
                  <a:pos x="6" y="33"/>
                </a:cxn>
                <a:cxn ang="0">
                  <a:pos x="6" y="26"/>
                </a:cxn>
                <a:cxn ang="0">
                  <a:pos x="13" y="26"/>
                </a:cxn>
                <a:cxn ang="0">
                  <a:pos x="13" y="20"/>
                </a:cxn>
                <a:cxn ang="0">
                  <a:pos x="19" y="20"/>
                </a:cxn>
                <a:cxn ang="0">
                  <a:pos x="25" y="14"/>
                </a:cxn>
                <a:cxn ang="0">
                  <a:pos x="32" y="14"/>
                </a:cxn>
                <a:cxn ang="0">
                  <a:pos x="32" y="7"/>
                </a:cxn>
                <a:cxn ang="0">
                  <a:pos x="39" y="7"/>
                </a:cxn>
                <a:cxn ang="0">
                  <a:pos x="45" y="7"/>
                </a:cxn>
                <a:cxn ang="0">
                  <a:pos x="45" y="0"/>
                </a:cxn>
                <a:cxn ang="0">
                  <a:pos x="52" y="0"/>
                </a:cxn>
                <a:cxn ang="0">
                  <a:pos x="58" y="0"/>
                </a:cxn>
                <a:cxn ang="0">
                  <a:pos x="64" y="0"/>
                </a:cxn>
                <a:cxn ang="0">
                  <a:pos x="71" y="0"/>
                </a:cxn>
                <a:cxn ang="0">
                  <a:pos x="78" y="0"/>
                </a:cxn>
                <a:cxn ang="0">
                  <a:pos x="84" y="0"/>
                </a:cxn>
                <a:cxn ang="0">
                  <a:pos x="84" y="7"/>
                </a:cxn>
                <a:cxn ang="0">
                  <a:pos x="91" y="7"/>
                </a:cxn>
                <a:cxn ang="0">
                  <a:pos x="97" y="7"/>
                </a:cxn>
                <a:cxn ang="0">
                  <a:pos x="97" y="14"/>
                </a:cxn>
                <a:cxn ang="0">
                  <a:pos x="103" y="14"/>
                </a:cxn>
                <a:cxn ang="0">
                  <a:pos x="103" y="20"/>
                </a:cxn>
                <a:cxn ang="0">
                  <a:pos x="110" y="20"/>
                </a:cxn>
              </a:cxnLst>
              <a:rect l="0" t="0" r="r" b="b"/>
              <a:pathLst>
                <a:path w="111" h="40">
                  <a:moveTo>
                    <a:pt x="0" y="39"/>
                  </a:moveTo>
                  <a:lnTo>
                    <a:pt x="0" y="39"/>
                  </a:lnTo>
                  <a:lnTo>
                    <a:pt x="0" y="33"/>
                  </a:lnTo>
                  <a:lnTo>
                    <a:pt x="6" y="33"/>
                  </a:lnTo>
                  <a:lnTo>
                    <a:pt x="6" y="26"/>
                  </a:lnTo>
                  <a:lnTo>
                    <a:pt x="13" y="26"/>
                  </a:lnTo>
                  <a:lnTo>
                    <a:pt x="13" y="20"/>
                  </a:lnTo>
                  <a:lnTo>
                    <a:pt x="19" y="20"/>
                  </a:lnTo>
                  <a:lnTo>
                    <a:pt x="25" y="14"/>
                  </a:lnTo>
                  <a:lnTo>
                    <a:pt x="32" y="14"/>
                  </a:lnTo>
                  <a:lnTo>
                    <a:pt x="32" y="7"/>
                  </a:lnTo>
                  <a:lnTo>
                    <a:pt x="39" y="7"/>
                  </a:lnTo>
                  <a:lnTo>
                    <a:pt x="45" y="7"/>
                  </a:lnTo>
                  <a:lnTo>
                    <a:pt x="45" y="0"/>
                  </a:lnTo>
                  <a:lnTo>
                    <a:pt x="52" y="0"/>
                  </a:lnTo>
                  <a:lnTo>
                    <a:pt x="58" y="0"/>
                  </a:lnTo>
                  <a:lnTo>
                    <a:pt x="64" y="0"/>
                  </a:lnTo>
                  <a:lnTo>
                    <a:pt x="71" y="0"/>
                  </a:lnTo>
                  <a:lnTo>
                    <a:pt x="78" y="0"/>
                  </a:lnTo>
                  <a:lnTo>
                    <a:pt x="84" y="0"/>
                  </a:lnTo>
                  <a:lnTo>
                    <a:pt x="84" y="7"/>
                  </a:lnTo>
                  <a:lnTo>
                    <a:pt x="91" y="7"/>
                  </a:lnTo>
                  <a:lnTo>
                    <a:pt x="97" y="7"/>
                  </a:lnTo>
                  <a:lnTo>
                    <a:pt x="97" y="14"/>
                  </a:lnTo>
                  <a:lnTo>
                    <a:pt x="103" y="14"/>
                  </a:lnTo>
                  <a:lnTo>
                    <a:pt x="103" y="20"/>
                  </a:lnTo>
                  <a:lnTo>
                    <a:pt x="110" y="2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39945" name="Freeform 9"/>
            <p:cNvSpPr>
              <a:spLocks/>
            </p:cNvSpPr>
            <p:nvPr/>
          </p:nvSpPr>
          <p:spPr bwMode="auto">
            <a:xfrm>
              <a:off x="2702" y="982"/>
              <a:ext cx="157" cy="301"/>
            </a:xfrm>
            <a:custGeom>
              <a:avLst/>
              <a:gdLst/>
              <a:ahLst/>
              <a:cxnLst>
                <a:cxn ang="0">
                  <a:pos x="0" y="0"/>
                </a:cxn>
                <a:cxn ang="0">
                  <a:pos x="0" y="0"/>
                </a:cxn>
                <a:cxn ang="0">
                  <a:pos x="7" y="0"/>
                </a:cxn>
                <a:cxn ang="0">
                  <a:pos x="7" y="7"/>
                </a:cxn>
                <a:cxn ang="0">
                  <a:pos x="13" y="7"/>
                </a:cxn>
                <a:cxn ang="0">
                  <a:pos x="13" y="14"/>
                </a:cxn>
                <a:cxn ang="0">
                  <a:pos x="20" y="14"/>
                </a:cxn>
                <a:cxn ang="0">
                  <a:pos x="20" y="20"/>
                </a:cxn>
                <a:cxn ang="0">
                  <a:pos x="26" y="20"/>
                </a:cxn>
                <a:cxn ang="0">
                  <a:pos x="26" y="26"/>
                </a:cxn>
                <a:cxn ang="0">
                  <a:pos x="26" y="33"/>
                </a:cxn>
                <a:cxn ang="0">
                  <a:pos x="32" y="33"/>
                </a:cxn>
                <a:cxn ang="0">
                  <a:pos x="32" y="40"/>
                </a:cxn>
                <a:cxn ang="0">
                  <a:pos x="39" y="40"/>
                </a:cxn>
                <a:cxn ang="0">
                  <a:pos x="39" y="46"/>
                </a:cxn>
                <a:cxn ang="0">
                  <a:pos x="46" y="53"/>
                </a:cxn>
                <a:cxn ang="0">
                  <a:pos x="46" y="59"/>
                </a:cxn>
                <a:cxn ang="0">
                  <a:pos x="52" y="59"/>
                </a:cxn>
                <a:cxn ang="0">
                  <a:pos x="52" y="65"/>
                </a:cxn>
                <a:cxn ang="0">
                  <a:pos x="52" y="72"/>
                </a:cxn>
                <a:cxn ang="0">
                  <a:pos x="59" y="72"/>
                </a:cxn>
                <a:cxn ang="0">
                  <a:pos x="59" y="79"/>
                </a:cxn>
                <a:cxn ang="0">
                  <a:pos x="65" y="79"/>
                </a:cxn>
                <a:cxn ang="0">
                  <a:pos x="65" y="85"/>
                </a:cxn>
                <a:cxn ang="0">
                  <a:pos x="65" y="92"/>
                </a:cxn>
                <a:cxn ang="0">
                  <a:pos x="71" y="92"/>
                </a:cxn>
                <a:cxn ang="0">
                  <a:pos x="71" y="98"/>
                </a:cxn>
                <a:cxn ang="0">
                  <a:pos x="71" y="104"/>
                </a:cxn>
                <a:cxn ang="0">
                  <a:pos x="78" y="104"/>
                </a:cxn>
                <a:cxn ang="0">
                  <a:pos x="78" y="111"/>
                </a:cxn>
                <a:cxn ang="0">
                  <a:pos x="85" y="118"/>
                </a:cxn>
                <a:cxn ang="0">
                  <a:pos x="85" y="124"/>
                </a:cxn>
                <a:cxn ang="0">
                  <a:pos x="85" y="131"/>
                </a:cxn>
                <a:cxn ang="0">
                  <a:pos x="91" y="137"/>
                </a:cxn>
                <a:cxn ang="0">
                  <a:pos x="91" y="143"/>
                </a:cxn>
                <a:cxn ang="0">
                  <a:pos x="98" y="150"/>
                </a:cxn>
                <a:cxn ang="0">
                  <a:pos x="98" y="157"/>
                </a:cxn>
                <a:cxn ang="0">
                  <a:pos x="104" y="163"/>
                </a:cxn>
                <a:cxn ang="0">
                  <a:pos x="104" y="170"/>
                </a:cxn>
                <a:cxn ang="0">
                  <a:pos x="110" y="176"/>
                </a:cxn>
                <a:cxn ang="0">
                  <a:pos x="110" y="182"/>
                </a:cxn>
                <a:cxn ang="0">
                  <a:pos x="110" y="189"/>
                </a:cxn>
                <a:cxn ang="0">
                  <a:pos x="117" y="196"/>
                </a:cxn>
                <a:cxn ang="0">
                  <a:pos x="117" y="203"/>
                </a:cxn>
                <a:cxn ang="0">
                  <a:pos x="124" y="209"/>
                </a:cxn>
                <a:cxn ang="0">
                  <a:pos x="124" y="215"/>
                </a:cxn>
                <a:cxn ang="0">
                  <a:pos x="124" y="222"/>
                </a:cxn>
                <a:cxn ang="0">
                  <a:pos x="130" y="228"/>
                </a:cxn>
                <a:cxn ang="0">
                  <a:pos x="130" y="235"/>
                </a:cxn>
                <a:cxn ang="0">
                  <a:pos x="130" y="242"/>
                </a:cxn>
                <a:cxn ang="0">
                  <a:pos x="137" y="242"/>
                </a:cxn>
                <a:cxn ang="0">
                  <a:pos x="137" y="248"/>
                </a:cxn>
                <a:cxn ang="0">
                  <a:pos x="137" y="254"/>
                </a:cxn>
                <a:cxn ang="0">
                  <a:pos x="143" y="261"/>
                </a:cxn>
                <a:cxn ang="0">
                  <a:pos x="143" y="267"/>
                </a:cxn>
                <a:cxn ang="0">
                  <a:pos x="149" y="274"/>
                </a:cxn>
                <a:cxn ang="0">
                  <a:pos x="149" y="281"/>
                </a:cxn>
                <a:cxn ang="0">
                  <a:pos x="149" y="287"/>
                </a:cxn>
                <a:cxn ang="0">
                  <a:pos x="149" y="293"/>
                </a:cxn>
                <a:cxn ang="0">
                  <a:pos x="156" y="293"/>
                </a:cxn>
                <a:cxn ang="0">
                  <a:pos x="156" y="300"/>
                </a:cxn>
              </a:cxnLst>
              <a:rect l="0" t="0" r="r" b="b"/>
              <a:pathLst>
                <a:path w="157" h="301">
                  <a:moveTo>
                    <a:pt x="0" y="0"/>
                  </a:moveTo>
                  <a:lnTo>
                    <a:pt x="0" y="0"/>
                  </a:lnTo>
                  <a:lnTo>
                    <a:pt x="7" y="0"/>
                  </a:lnTo>
                  <a:lnTo>
                    <a:pt x="7" y="7"/>
                  </a:lnTo>
                  <a:lnTo>
                    <a:pt x="13" y="7"/>
                  </a:lnTo>
                  <a:lnTo>
                    <a:pt x="13" y="14"/>
                  </a:lnTo>
                  <a:lnTo>
                    <a:pt x="20" y="14"/>
                  </a:lnTo>
                  <a:lnTo>
                    <a:pt x="20" y="20"/>
                  </a:lnTo>
                  <a:lnTo>
                    <a:pt x="26" y="20"/>
                  </a:lnTo>
                  <a:lnTo>
                    <a:pt x="26" y="26"/>
                  </a:lnTo>
                  <a:lnTo>
                    <a:pt x="26" y="33"/>
                  </a:lnTo>
                  <a:lnTo>
                    <a:pt x="32" y="33"/>
                  </a:lnTo>
                  <a:lnTo>
                    <a:pt x="32" y="40"/>
                  </a:lnTo>
                  <a:lnTo>
                    <a:pt x="39" y="40"/>
                  </a:lnTo>
                  <a:lnTo>
                    <a:pt x="39" y="46"/>
                  </a:lnTo>
                  <a:lnTo>
                    <a:pt x="46" y="53"/>
                  </a:lnTo>
                  <a:lnTo>
                    <a:pt x="46" y="59"/>
                  </a:lnTo>
                  <a:lnTo>
                    <a:pt x="52" y="59"/>
                  </a:lnTo>
                  <a:lnTo>
                    <a:pt x="52" y="65"/>
                  </a:lnTo>
                  <a:lnTo>
                    <a:pt x="52" y="72"/>
                  </a:lnTo>
                  <a:lnTo>
                    <a:pt x="59" y="72"/>
                  </a:lnTo>
                  <a:lnTo>
                    <a:pt x="59" y="79"/>
                  </a:lnTo>
                  <a:lnTo>
                    <a:pt x="65" y="79"/>
                  </a:lnTo>
                  <a:lnTo>
                    <a:pt x="65" y="85"/>
                  </a:lnTo>
                  <a:lnTo>
                    <a:pt x="65" y="92"/>
                  </a:lnTo>
                  <a:lnTo>
                    <a:pt x="71" y="92"/>
                  </a:lnTo>
                  <a:lnTo>
                    <a:pt x="71" y="98"/>
                  </a:lnTo>
                  <a:lnTo>
                    <a:pt x="71" y="104"/>
                  </a:lnTo>
                  <a:lnTo>
                    <a:pt x="78" y="104"/>
                  </a:lnTo>
                  <a:lnTo>
                    <a:pt x="78" y="111"/>
                  </a:lnTo>
                  <a:lnTo>
                    <a:pt x="85" y="118"/>
                  </a:lnTo>
                  <a:lnTo>
                    <a:pt x="85" y="124"/>
                  </a:lnTo>
                  <a:lnTo>
                    <a:pt x="85" y="131"/>
                  </a:lnTo>
                  <a:lnTo>
                    <a:pt x="91" y="137"/>
                  </a:lnTo>
                  <a:lnTo>
                    <a:pt x="91" y="143"/>
                  </a:lnTo>
                  <a:lnTo>
                    <a:pt x="98" y="150"/>
                  </a:lnTo>
                  <a:lnTo>
                    <a:pt x="98" y="157"/>
                  </a:lnTo>
                  <a:lnTo>
                    <a:pt x="104" y="163"/>
                  </a:lnTo>
                  <a:lnTo>
                    <a:pt x="104" y="170"/>
                  </a:lnTo>
                  <a:lnTo>
                    <a:pt x="110" y="176"/>
                  </a:lnTo>
                  <a:lnTo>
                    <a:pt x="110" y="182"/>
                  </a:lnTo>
                  <a:lnTo>
                    <a:pt x="110" y="189"/>
                  </a:lnTo>
                  <a:lnTo>
                    <a:pt x="117" y="196"/>
                  </a:lnTo>
                  <a:lnTo>
                    <a:pt x="117" y="203"/>
                  </a:lnTo>
                  <a:lnTo>
                    <a:pt x="124" y="209"/>
                  </a:lnTo>
                  <a:lnTo>
                    <a:pt x="124" y="215"/>
                  </a:lnTo>
                  <a:lnTo>
                    <a:pt x="124" y="222"/>
                  </a:lnTo>
                  <a:lnTo>
                    <a:pt x="130" y="228"/>
                  </a:lnTo>
                  <a:lnTo>
                    <a:pt x="130" y="235"/>
                  </a:lnTo>
                  <a:lnTo>
                    <a:pt x="130" y="242"/>
                  </a:lnTo>
                  <a:lnTo>
                    <a:pt x="137" y="242"/>
                  </a:lnTo>
                  <a:lnTo>
                    <a:pt x="137" y="248"/>
                  </a:lnTo>
                  <a:lnTo>
                    <a:pt x="137" y="254"/>
                  </a:lnTo>
                  <a:lnTo>
                    <a:pt x="143" y="261"/>
                  </a:lnTo>
                  <a:lnTo>
                    <a:pt x="143" y="267"/>
                  </a:lnTo>
                  <a:lnTo>
                    <a:pt x="149" y="274"/>
                  </a:lnTo>
                  <a:lnTo>
                    <a:pt x="149" y="281"/>
                  </a:lnTo>
                  <a:lnTo>
                    <a:pt x="149" y="287"/>
                  </a:lnTo>
                  <a:lnTo>
                    <a:pt x="149" y="293"/>
                  </a:lnTo>
                  <a:lnTo>
                    <a:pt x="156" y="293"/>
                  </a:lnTo>
                  <a:lnTo>
                    <a:pt x="156" y="3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39946" name="Freeform 10"/>
            <p:cNvSpPr>
              <a:spLocks/>
            </p:cNvSpPr>
            <p:nvPr/>
          </p:nvSpPr>
          <p:spPr bwMode="auto">
            <a:xfrm>
              <a:off x="2858" y="1282"/>
              <a:ext cx="469" cy="886"/>
            </a:xfrm>
            <a:custGeom>
              <a:avLst/>
              <a:gdLst/>
              <a:ahLst/>
              <a:cxnLst>
                <a:cxn ang="0">
                  <a:pos x="0" y="0"/>
                </a:cxn>
                <a:cxn ang="0">
                  <a:pos x="0" y="13"/>
                </a:cxn>
                <a:cxn ang="0">
                  <a:pos x="7" y="20"/>
                </a:cxn>
                <a:cxn ang="0">
                  <a:pos x="13" y="39"/>
                </a:cxn>
                <a:cxn ang="0">
                  <a:pos x="20" y="52"/>
                </a:cxn>
                <a:cxn ang="0">
                  <a:pos x="20" y="65"/>
                </a:cxn>
                <a:cxn ang="0">
                  <a:pos x="26" y="71"/>
                </a:cxn>
                <a:cxn ang="0">
                  <a:pos x="32" y="85"/>
                </a:cxn>
                <a:cxn ang="0">
                  <a:pos x="32" y="98"/>
                </a:cxn>
                <a:cxn ang="0">
                  <a:pos x="39" y="110"/>
                </a:cxn>
                <a:cxn ang="0">
                  <a:pos x="45" y="130"/>
                </a:cxn>
                <a:cxn ang="0">
                  <a:pos x="52" y="137"/>
                </a:cxn>
                <a:cxn ang="0">
                  <a:pos x="52" y="149"/>
                </a:cxn>
                <a:cxn ang="0">
                  <a:pos x="59" y="163"/>
                </a:cxn>
                <a:cxn ang="0">
                  <a:pos x="65" y="176"/>
                </a:cxn>
                <a:cxn ang="0">
                  <a:pos x="65" y="188"/>
                </a:cxn>
                <a:cxn ang="0">
                  <a:pos x="71" y="209"/>
                </a:cxn>
                <a:cxn ang="0">
                  <a:pos x="78" y="234"/>
                </a:cxn>
                <a:cxn ang="0">
                  <a:pos x="84" y="248"/>
                </a:cxn>
                <a:cxn ang="0">
                  <a:pos x="91" y="260"/>
                </a:cxn>
                <a:cxn ang="0">
                  <a:pos x="98" y="273"/>
                </a:cxn>
                <a:cxn ang="0">
                  <a:pos x="104" y="299"/>
                </a:cxn>
                <a:cxn ang="0">
                  <a:pos x="110" y="312"/>
                </a:cxn>
                <a:cxn ang="0">
                  <a:pos x="110" y="326"/>
                </a:cxn>
                <a:cxn ang="0">
                  <a:pos x="117" y="332"/>
                </a:cxn>
                <a:cxn ang="0">
                  <a:pos x="123" y="345"/>
                </a:cxn>
                <a:cxn ang="0">
                  <a:pos x="123" y="358"/>
                </a:cxn>
                <a:cxn ang="0">
                  <a:pos x="130" y="371"/>
                </a:cxn>
                <a:cxn ang="0">
                  <a:pos x="137" y="391"/>
                </a:cxn>
                <a:cxn ang="0">
                  <a:pos x="143" y="404"/>
                </a:cxn>
                <a:cxn ang="0">
                  <a:pos x="156" y="436"/>
                </a:cxn>
                <a:cxn ang="0">
                  <a:pos x="162" y="455"/>
                </a:cxn>
                <a:cxn ang="0">
                  <a:pos x="169" y="462"/>
                </a:cxn>
                <a:cxn ang="0">
                  <a:pos x="169" y="475"/>
                </a:cxn>
                <a:cxn ang="0">
                  <a:pos x="176" y="488"/>
                </a:cxn>
                <a:cxn ang="0">
                  <a:pos x="182" y="508"/>
                </a:cxn>
                <a:cxn ang="0">
                  <a:pos x="189" y="527"/>
                </a:cxn>
                <a:cxn ang="0">
                  <a:pos x="195" y="540"/>
                </a:cxn>
                <a:cxn ang="0">
                  <a:pos x="201" y="554"/>
                </a:cxn>
                <a:cxn ang="0">
                  <a:pos x="208" y="573"/>
                </a:cxn>
                <a:cxn ang="0">
                  <a:pos x="215" y="579"/>
                </a:cxn>
                <a:cxn ang="0">
                  <a:pos x="228" y="605"/>
                </a:cxn>
                <a:cxn ang="0">
                  <a:pos x="234" y="618"/>
                </a:cxn>
                <a:cxn ang="0">
                  <a:pos x="240" y="632"/>
                </a:cxn>
                <a:cxn ang="0">
                  <a:pos x="267" y="671"/>
                </a:cxn>
                <a:cxn ang="0">
                  <a:pos x="267" y="683"/>
                </a:cxn>
                <a:cxn ang="0">
                  <a:pos x="286" y="710"/>
                </a:cxn>
                <a:cxn ang="0">
                  <a:pos x="319" y="761"/>
                </a:cxn>
                <a:cxn ang="0">
                  <a:pos x="345" y="788"/>
                </a:cxn>
                <a:cxn ang="0">
                  <a:pos x="358" y="807"/>
                </a:cxn>
                <a:cxn ang="0">
                  <a:pos x="377" y="827"/>
                </a:cxn>
                <a:cxn ang="0">
                  <a:pos x="430" y="860"/>
                </a:cxn>
                <a:cxn ang="0">
                  <a:pos x="468" y="885"/>
                </a:cxn>
              </a:cxnLst>
              <a:rect l="0" t="0" r="r" b="b"/>
              <a:pathLst>
                <a:path w="469" h="886">
                  <a:moveTo>
                    <a:pt x="0" y="0"/>
                  </a:moveTo>
                  <a:lnTo>
                    <a:pt x="0" y="0"/>
                  </a:lnTo>
                  <a:lnTo>
                    <a:pt x="0" y="6"/>
                  </a:lnTo>
                  <a:lnTo>
                    <a:pt x="0" y="13"/>
                  </a:lnTo>
                  <a:lnTo>
                    <a:pt x="7" y="13"/>
                  </a:lnTo>
                  <a:lnTo>
                    <a:pt x="7" y="20"/>
                  </a:lnTo>
                  <a:lnTo>
                    <a:pt x="13" y="32"/>
                  </a:lnTo>
                  <a:lnTo>
                    <a:pt x="13" y="39"/>
                  </a:lnTo>
                  <a:lnTo>
                    <a:pt x="13" y="46"/>
                  </a:lnTo>
                  <a:lnTo>
                    <a:pt x="20" y="52"/>
                  </a:lnTo>
                  <a:lnTo>
                    <a:pt x="20" y="59"/>
                  </a:lnTo>
                  <a:lnTo>
                    <a:pt x="20" y="65"/>
                  </a:lnTo>
                  <a:lnTo>
                    <a:pt x="26" y="65"/>
                  </a:lnTo>
                  <a:lnTo>
                    <a:pt x="26" y="71"/>
                  </a:lnTo>
                  <a:lnTo>
                    <a:pt x="26" y="78"/>
                  </a:lnTo>
                  <a:lnTo>
                    <a:pt x="32" y="85"/>
                  </a:lnTo>
                  <a:lnTo>
                    <a:pt x="32" y="91"/>
                  </a:lnTo>
                  <a:lnTo>
                    <a:pt x="32" y="98"/>
                  </a:lnTo>
                  <a:lnTo>
                    <a:pt x="39" y="104"/>
                  </a:lnTo>
                  <a:lnTo>
                    <a:pt x="39" y="110"/>
                  </a:lnTo>
                  <a:lnTo>
                    <a:pt x="45" y="124"/>
                  </a:lnTo>
                  <a:lnTo>
                    <a:pt x="45" y="130"/>
                  </a:lnTo>
                  <a:lnTo>
                    <a:pt x="45" y="137"/>
                  </a:lnTo>
                  <a:lnTo>
                    <a:pt x="52" y="137"/>
                  </a:lnTo>
                  <a:lnTo>
                    <a:pt x="52" y="143"/>
                  </a:lnTo>
                  <a:lnTo>
                    <a:pt x="52" y="149"/>
                  </a:lnTo>
                  <a:lnTo>
                    <a:pt x="52" y="156"/>
                  </a:lnTo>
                  <a:lnTo>
                    <a:pt x="59" y="163"/>
                  </a:lnTo>
                  <a:lnTo>
                    <a:pt x="59" y="169"/>
                  </a:lnTo>
                  <a:lnTo>
                    <a:pt x="65" y="176"/>
                  </a:lnTo>
                  <a:lnTo>
                    <a:pt x="65" y="182"/>
                  </a:lnTo>
                  <a:lnTo>
                    <a:pt x="65" y="188"/>
                  </a:lnTo>
                  <a:lnTo>
                    <a:pt x="71" y="202"/>
                  </a:lnTo>
                  <a:lnTo>
                    <a:pt x="71" y="209"/>
                  </a:lnTo>
                  <a:lnTo>
                    <a:pt x="78" y="221"/>
                  </a:lnTo>
                  <a:lnTo>
                    <a:pt x="78" y="234"/>
                  </a:lnTo>
                  <a:lnTo>
                    <a:pt x="84" y="241"/>
                  </a:lnTo>
                  <a:lnTo>
                    <a:pt x="84" y="248"/>
                  </a:lnTo>
                  <a:lnTo>
                    <a:pt x="91" y="254"/>
                  </a:lnTo>
                  <a:lnTo>
                    <a:pt x="91" y="260"/>
                  </a:lnTo>
                  <a:lnTo>
                    <a:pt x="91" y="267"/>
                  </a:lnTo>
                  <a:lnTo>
                    <a:pt x="98" y="273"/>
                  </a:lnTo>
                  <a:lnTo>
                    <a:pt x="98" y="280"/>
                  </a:lnTo>
                  <a:lnTo>
                    <a:pt x="104" y="299"/>
                  </a:lnTo>
                  <a:lnTo>
                    <a:pt x="104" y="306"/>
                  </a:lnTo>
                  <a:lnTo>
                    <a:pt x="110" y="312"/>
                  </a:lnTo>
                  <a:lnTo>
                    <a:pt x="110" y="319"/>
                  </a:lnTo>
                  <a:lnTo>
                    <a:pt x="110" y="326"/>
                  </a:lnTo>
                  <a:lnTo>
                    <a:pt x="117" y="326"/>
                  </a:lnTo>
                  <a:lnTo>
                    <a:pt x="117" y="332"/>
                  </a:lnTo>
                  <a:lnTo>
                    <a:pt x="117" y="338"/>
                  </a:lnTo>
                  <a:lnTo>
                    <a:pt x="123" y="345"/>
                  </a:lnTo>
                  <a:lnTo>
                    <a:pt x="123" y="352"/>
                  </a:lnTo>
                  <a:lnTo>
                    <a:pt x="123" y="358"/>
                  </a:lnTo>
                  <a:lnTo>
                    <a:pt x="130" y="365"/>
                  </a:lnTo>
                  <a:lnTo>
                    <a:pt x="130" y="371"/>
                  </a:lnTo>
                  <a:lnTo>
                    <a:pt x="130" y="377"/>
                  </a:lnTo>
                  <a:lnTo>
                    <a:pt x="137" y="391"/>
                  </a:lnTo>
                  <a:lnTo>
                    <a:pt x="143" y="397"/>
                  </a:lnTo>
                  <a:lnTo>
                    <a:pt x="143" y="404"/>
                  </a:lnTo>
                  <a:lnTo>
                    <a:pt x="149" y="423"/>
                  </a:lnTo>
                  <a:lnTo>
                    <a:pt x="156" y="436"/>
                  </a:lnTo>
                  <a:lnTo>
                    <a:pt x="162" y="449"/>
                  </a:lnTo>
                  <a:lnTo>
                    <a:pt x="162" y="455"/>
                  </a:lnTo>
                  <a:lnTo>
                    <a:pt x="162" y="462"/>
                  </a:lnTo>
                  <a:lnTo>
                    <a:pt x="169" y="462"/>
                  </a:lnTo>
                  <a:lnTo>
                    <a:pt x="169" y="469"/>
                  </a:lnTo>
                  <a:lnTo>
                    <a:pt x="169" y="475"/>
                  </a:lnTo>
                  <a:lnTo>
                    <a:pt x="176" y="482"/>
                  </a:lnTo>
                  <a:lnTo>
                    <a:pt x="176" y="488"/>
                  </a:lnTo>
                  <a:lnTo>
                    <a:pt x="176" y="494"/>
                  </a:lnTo>
                  <a:lnTo>
                    <a:pt x="182" y="508"/>
                  </a:lnTo>
                  <a:lnTo>
                    <a:pt x="189" y="515"/>
                  </a:lnTo>
                  <a:lnTo>
                    <a:pt x="189" y="527"/>
                  </a:lnTo>
                  <a:lnTo>
                    <a:pt x="195" y="527"/>
                  </a:lnTo>
                  <a:lnTo>
                    <a:pt x="195" y="540"/>
                  </a:lnTo>
                  <a:lnTo>
                    <a:pt x="201" y="547"/>
                  </a:lnTo>
                  <a:lnTo>
                    <a:pt x="201" y="554"/>
                  </a:lnTo>
                  <a:lnTo>
                    <a:pt x="208" y="566"/>
                  </a:lnTo>
                  <a:lnTo>
                    <a:pt x="208" y="573"/>
                  </a:lnTo>
                  <a:lnTo>
                    <a:pt x="215" y="573"/>
                  </a:lnTo>
                  <a:lnTo>
                    <a:pt x="215" y="579"/>
                  </a:lnTo>
                  <a:lnTo>
                    <a:pt x="228" y="599"/>
                  </a:lnTo>
                  <a:lnTo>
                    <a:pt x="228" y="605"/>
                  </a:lnTo>
                  <a:lnTo>
                    <a:pt x="234" y="612"/>
                  </a:lnTo>
                  <a:lnTo>
                    <a:pt x="234" y="618"/>
                  </a:lnTo>
                  <a:lnTo>
                    <a:pt x="240" y="625"/>
                  </a:lnTo>
                  <a:lnTo>
                    <a:pt x="240" y="632"/>
                  </a:lnTo>
                  <a:lnTo>
                    <a:pt x="254" y="651"/>
                  </a:lnTo>
                  <a:lnTo>
                    <a:pt x="267" y="671"/>
                  </a:lnTo>
                  <a:lnTo>
                    <a:pt x="267" y="677"/>
                  </a:lnTo>
                  <a:lnTo>
                    <a:pt x="267" y="683"/>
                  </a:lnTo>
                  <a:lnTo>
                    <a:pt x="279" y="703"/>
                  </a:lnTo>
                  <a:lnTo>
                    <a:pt x="286" y="710"/>
                  </a:lnTo>
                  <a:lnTo>
                    <a:pt x="319" y="755"/>
                  </a:lnTo>
                  <a:lnTo>
                    <a:pt x="319" y="761"/>
                  </a:lnTo>
                  <a:lnTo>
                    <a:pt x="332" y="775"/>
                  </a:lnTo>
                  <a:lnTo>
                    <a:pt x="345" y="788"/>
                  </a:lnTo>
                  <a:lnTo>
                    <a:pt x="352" y="800"/>
                  </a:lnTo>
                  <a:lnTo>
                    <a:pt x="358" y="807"/>
                  </a:lnTo>
                  <a:lnTo>
                    <a:pt x="364" y="814"/>
                  </a:lnTo>
                  <a:lnTo>
                    <a:pt x="377" y="827"/>
                  </a:lnTo>
                  <a:lnTo>
                    <a:pt x="391" y="840"/>
                  </a:lnTo>
                  <a:lnTo>
                    <a:pt x="430" y="860"/>
                  </a:lnTo>
                  <a:lnTo>
                    <a:pt x="436" y="866"/>
                  </a:lnTo>
                  <a:lnTo>
                    <a:pt x="468" y="885"/>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39947" name="Freeform 11"/>
            <p:cNvSpPr>
              <a:spLocks/>
            </p:cNvSpPr>
            <p:nvPr/>
          </p:nvSpPr>
          <p:spPr bwMode="auto">
            <a:xfrm>
              <a:off x="3326" y="2167"/>
              <a:ext cx="229" cy="47"/>
            </a:xfrm>
            <a:custGeom>
              <a:avLst/>
              <a:gdLst/>
              <a:ahLst/>
              <a:cxnLst>
                <a:cxn ang="0">
                  <a:pos x="0" y="0"/>
                </a:cxn>
                <a:cxn ang="0">
                  <a:pos x="7" y="0"/>
                </a:cxn>
                <a:cxn ang="0">
                  <a:pos x="20" y="7"/>
                </a:cxn>
                <a:cxn ang="0">
                  <a:pos x="111" y="33"/>
                </a:cxn>
                <a:cxn ang="0">
                  <a:pos x="228" y="46"/>
                </a:cxn>
              </a:cxnLst>
              <a:rect l="0" t="0" r="r" b="b"/>
              <a:pathLst>
                <a:path w="229" h="47">
                  <a:moveTo>
                    <a:pt x="0" y="0"/>
                  </a:moveTo>
                  <a:lnTo>
                    <a:pt x="7" y="0"/>
                  </a:lnTo>
                  <a:lnTo>
                    <a:pt x="20" y="7"/>
                  </a:lnTo>
                  <a:lnTo>
                    <a:pt x="111" y="33"/>
                  </a:lnTo>
                  <a:lnTo>
                    <a:pt x="228" y="46"/>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grpSp>
        <p:nvGrpSpPr>
          <p:cNvPr id="39948" name="Group 12"/>
          <p:cNvGrpSpPr>
            <a:grpSpLocks/>
          </p:cNvGrpSpPr>
          <p:nvPr/>
        </p:nvGrpSpPr>
        <p:grpSpPr bwMode="auto">
          <a:xfrm>
            <a:off x="3675063" y="1527175"/>
            <a:ext cx="2806700" cy="1987550"/>
            <a:chOff x="2315" y="962"/>
            <a:chExt cx="1768" cy="1252"/>
          </a:xfrm>
        </p:grpSpPr>
        <p:sp>
          <p:nvSpPr>
            <p:cNvPr id="39949" name="Freeform 13"/>
            <p:cNvSpPr>
              <a:spLocks/>
            </p:cNvSpPr>
            <p:nvPr/>
          </p:nvSpPr>
          <p:spPr bwMode="auto">
            <a:xfrm>
              <a:off x="2315" y="1314"/>
              <a:ext cx="657" cy="900"/>
            </a:xfrm>
            <a:custGeom>
              <a:avLst/>
              <a:gdLst/>
              <a:ahLst/>
              <a:cxnLst>
                <a:cxn ang="0">
                  <a:pos x="71" y="886"/>
                </a:cxn>
                <a:cxn ang="0">
                  <a:pos x="214" y="847"/>
                </a:cxn>
                <a:cxn ang="0">
                  <a:pos x="247" y="828"/>
                </a:cxn>
                <a:cxn ang="0">
                  <a:pos x="279" y="801"/>
                </a:cxn>
                <a:cxn ang="0">
                  <a:pos x="292" y="795"/>
                </a:cxn>
                <a:cxn ang="0">
                  <a:pos x="305" y="775"/>
                </a:cxn>
                <a:cxn ang="0">
                  <a:pos x="318" y="762"/>
                </a:cxn>
                <a:cxn ang="0">
                  <a:pos x="331" y="749"/>
                </a:cxn>
                <a:cxn ang="0">
                  <a:pos x="344" y="736"/>
                </a:cxn>
                <a:cxn ang="0">
                  <a:pos x="357" y="717"/>
                </a:cxn>
                <a:cxn ang="0">
                  <a:pos x="383" y="684"/>
                </a:cxn>
                <a:cxn ang="0">
                  <a:pos x="403" y="645"/>
                </a:cxn>
                <a:cxn ang="0">
                  <a:pos x="409" y="639"/>
                </a:cxn>
                <a:cxn ang="0">
                  <a:pos x="415" y="619"/>
                </a:cxn>
                <a:cxn ang="0">
                  <a:pos x="435" y="586"/>
                </a:cxn>
                <a:cxn ang="0">
                  <a:pos x="442" y="573"/>
                </a:cxn>
                <a:cxn ang="0">
                  <a:pos x="448" y="554"/>
                </a:cxn>
                <a:cxn ang="0">
                  <a:pos x="454" y="541"/>
                </a:cxn>
                <a:cxn ang="0">
                  <a:pos x="467" y="522"/>
                </a:cxn>
                <a:cxn ang="0">
                  <a:pos x="474" y="502"/>
                </a:cxn>
                <a:cxn ang="0">
                  <a:pos x="481" y="495"/>
                </a:cxn>
                <a:cxn ang="0">
                  <a:pos x="481" y="483"/>
                </a:cxn>
                <a:cxn ang="0">
                  <a:pos x="487" y="462"/>
                </a:cxn>
                <a:cxn ang="0">
                  <a:pos x="493" y="450"/>
                </a:cxn>
                <a:cxn ang="0">
                  <a:pos x="500" y="443"/>
                </a:cxn>
                <a:cxn ang="0">
                  <a:pos x="506" y="417"/>
                </a:cxn>
                <a:cxn ang="0">
                  <a:pos x="513" y="404"/>
                </a:cxn>
                <a:cxn ang="0">
                  <a:pos x="520" y="391"/>
                </a:cxn>
                <a:cxn ang="0">
                  <a:pos x="526" y="371"/>
                </a:cxn>
                <a:cxn ang="0">
                  <a:pos x="532" y="359"/>
                </a:cxn>
                <a:cxn ang="0">
                  <a:pos x="539" y="339"/>
                </a:cxn>
                <a:cxn ang="0">
                  <a:pos x="545" y="326"/>
                </a:cxn>
                <a:cxn ang="0">
                  <a:pos x="545" y="313"/>
                </a:cxn>
                <a:cxn ang="0">
                  <a:pos x="552" y="293"/>
                </a:cxn>
                <a:cxn ang="0">
                  <a:pos x="559" y="287"/>
                </a:cxn>
                <a:cxn ang="0">
                  <a:pos x="565" y="274"/>
                </a:cxn>
                <a:cxn ang="0">
                  <a:pos x="571" y="254"/>
                </a:cxn>
                <a:cxn ang="0">
                  <a:pos x="571" y="241"/>
                </a:cxn>
                <a:cxn ang="0">
                  <a:pos x="578" y="228"/>
                </a:cxn>
                <a:cxn ang="0">
                  <a:pos x="584" y="215"/>
                </a:cxn>
                <a:cxn ang="0">
                  <a:pos x="584" y="202"/>
                </a:cxn>
                <a:cxn ang="0">
                  <a:pos x="591" y="189"/>
                </a:cxn>
                <a:cxn ang="0">
                  <a:pos x="598" y="182"/>
                </a:cxn>
                <a:cxn ang="0">
                  <a:pos x="598" y="170"/>
                </a:cxn>
                <a:cxn ang="0">
                  <a:pos x="604" y="156"/>
                </a:cxn>
                <a:cxn ang="0">
                  <a:pos x="604" y="143"/>
                </a:cxn>
                <a:cxn ang="0">
                  <a:pos x="610" y="137"/>
                </a:cxn>
                <a:cxn ang="0">
                  <a:pos x="610" y="124"/>
                </a:cxn>
                <a:cxn ang="0">
                  <a:pos x="617" y="117"/>
                </a:cxn>
                <a:cxn ang="0">
                  <a:pos x="623" y="104"/>
                </a:cxn>
                <a:cxn ang="0">
                  <a:pos x="630" y="78"/>
                </a:cxn>
                <a:cxn ang="0">
                  <a:pos x="637" y="65"/>
                </a:cxn>
                <a:cxn ang="0">
                  <a:pos x="643" y="39"/>
                </a:cxn>
                <a:cxn ang="0">
                  <a:pos x="649" y="33"/>
                </a:cxn>
                <a:cxn ang="0">
                  <a:pos x="649" y="20"/>
                </a:cxn>
                <a:cxn ang="0">
                  <a:pos x="656" y="14"/>
                </a:cxn>
                <a:cxn ang="0">
                  <a:pos x="656" y="0"/>
                </a:cxn>
              </a:cxnLst>
              <a:rect l="0" t="0" r="r" b="b"/>
              <a:pathLst>
                <a:path w="657" h="900">
                  <a:moveTo>
                    <a:pt x="0" y="899"/>
                  </a:moveTo>
                  <a:lnTo>
                    <a:pt x="71" y="886"/>
                  </a:lnTo>
                  <a:lnTo>
                    <a:pt x="188" y="860"/>
                  </a:lnTo>
                  <a:lnTo>
                    <a:pt x="214" y="847"/>
                  </a:lnTo>
                  <a:lnTo>
                    <a:pt x="233" y="834"/>
                  </a:lnTo>
                  <a:lnTo>
                    <a:pt x="247" y="828"/>
                  </a:lnTo>
                  <a:lnTo>
                    <a:pt x="253" y="821"/>
                  </a:lnTo>
                  <a:lnTo>
                    <a:pt x="279" y="801"/>
                  </a:lnTo>
                  <a:lnTo>
                    <a:pt x="286" y="795"/>
                  </a:lnTo>
                  <a:lnTo>
                    <a:pt x="292" y="795"/>
                  </a:lnTo>
                  <a:lnTo>
                    <a:pt x="292" y="789"/>
                  </a:lnTo>
                  <a:lnTo>
                    <a:pt x="305" y="775"/>
                  </a:lnTo>
                  <a:lnTo>
                    <a:pt x="311" y="775"/>
                  </a:lnTo>
                  <a:lnTo>
                    <a:pt x="318" y="762"/>
                  </a:lnTo>
                  <a:lnTo>
                    <a:pt x="325" y="756"/>
                  </a:lnTo>
                  <a:lnTo>
                    <a:pt x="331" y="749"/>
                  </a:lnTo>
                  <a:lnTo>
                    <a:pt x="337" y="743"/>
                  </a:lnTo>
                  <a:lnTo>
                    <a:pt x="344" y="736"/>
                  </a:lnTo>
                  <a:lnTo>
                    <a:pt x="350" y="729"/>
                  </a:lnTo>
                  <a:lnTo>
                    <a:pt x="357" y="717"/>
                  </a:lnTo>
                  <a:lnTo>
                    <a:pt x="364" y="710"/>
                  </a:lnTo>
                  <a:lnTo>
                    <a:pt x="383" y="684"/>
                  </a:lnTo>
                  <a:lnTo>
                    <a:pt x="389" y="671"/>
                  </a:lnTo>
                  <a:lnTo>
                    <a:pt x="403" y="645"/>
                  </a:lnTo>
                  <a:lnTo>
                    <a:pt x="403" y="639"/>
                  </a:lnTo>
                  <a:lnTo>
                    <a:pt x="409" y="639"/>
                  </a:lnTo>
                  <a:lnTo>
                    <a:pt x="409" y="632"/>
                  </a:lnTo>
                  <a:lnTo>
                    <a:pt x="415" y="619"/>
                  </a:lnTo>
                  <a:lnTo>
                    <a:pt x="435" y="593"/>
                  </a:lnTo>
                  <a:lnTo>
                    <a:pt x="435" y="586"/>
                  </a:lnTo>
                  <a:lnTo>
                    <a:pt x="435" y="580"/>
                  </a:lnTo>
                  <a:lnTo>
                    <a:pt x="442" y="573"/>
                  </a:lnTo>
                  <a:lnTo>
                    <a:pt x="448" y="561"/>
                  </a:lnTo>
                  <a:lnTo>
                    <a:pt x="448" y="554"/>
                  </a:lnTo>
                  <a:lnTo>
                    <a:pt x="454" y="547"/>
                  </a:lnTo>
                  <a:lnTo>
                    <a:pt x="454" y="541"/>
                  </a:lnTo>
                  <a:lnTo>
                    <a:pt x="461" y="534"/>
                  </a:lnTo>
                  <a:lnTo>
                    <a:pt x="467" y="522"/>
                  </a:lnTo>
                  <a:lnTo>
                    <a:pt x="467" y="508"/>
                  </a:lnTo>
                  <a:lnTo>
                    <a:pt x="474" y="502"/>
                  </a:lnTo>
                  <a:lnTo>
                    <a:pt x="474" y="495"/>
                  </a:lnTo>
                  <a:lnTo>
                    <a:pt x="481" y="495"/>
                  </a:lnTo>
                  <a:lnTo>
                    <a:pt x="481" y="489"/>
                  </a:lnTo>
                  <a:lnTo>
                    <a:pt x="481" y="483"/>
                  </a:lnTo>
                  <a:lnTo>
                    <a:pt x="487" y="469"/>
                  </a:lnTo>
                  <a:lnTo>
                    <a:pt x="487" y="462"/>
                  </a:lnTo>
                  <a:lnTo>
                    <a:pt x="493" y="456"/>
                  </a:lnTo>
                  <a:lnTo>
                    <a:pt x="493" y="450"/>
                  </a:lnTo>
                  <a:lnTo>
                    <a:pt x="500" y="450"/>
                  </a:lnTo>
                  <a:lnTo>
                    <a:pt x="500" y="443"/>
                  </a:lnTo>
                  <a:lnTo>
                    <a:pt x="500" y="437"/>
                  </a:lnTo>
                  <a:lnTo>
                    <a:pt x="506" y="417"/>
                  </a:lnTo>
                  <a:lnTo>
                    <a:pt x="513" y="410"/>
                  </a:lnTo>
                  <a:lnTo>
                    <a:pt x="513" y="404"/>
                  </a:lnTo>
                  <a:lnTo>
                    <a:pt x="513" y="398"/>
                  </a:lnTo>
                  <a:lnTo>
                    <a:pt x="520" y="391"/>
                  </a:lnTo>
                  <a:lnTo>
                    <a:pt x="526" y="378"/>
                  </a:lnTo>
                  <a:lnTo>
                    <a:pt x="526" y="371"/>
                  </a:lnTo>
                  <a:lnTo>
                    <a:pt x="526" y="365"/>
                  </a:lnTo>
                  <a:lnTo>
                    <a:pt x="532" y="359"/>
                  </a:lnTo>
                  <a:lnTo>
                    <a:pt x="532" y="352"/>
                  </a:lnTo>
                  <a:lnTo>
                    <a:pt x="539" y="339"/>
                  </a:lnTo>
                  <a:lnTo>
                    <a:pt x="539" y="332"/>
                  </a:lnTo>
                  <a:lnTo>
                    <a:pt x="545" y="326"/>
                  </a:lnTo>
                  <a:lnTo>
                    <a:pt x="545" y="320"/>
                  </a:lnTo>
                  <a:lnTo>
                    <a:pt x="545" y="313"/>
                  </a:lnTo>
                  <a:lnTo>
                    <a:pt x="552" y="299"/>
                  </a:lnTo>
                  <a:lnTo>
                    <a:pt x="552" y="293"/>
                  </a:lnTo>
                  <a:lnTo>
                    <a:pt x="559" y="293"/>
                  </a:lnTo>
                  <a:lnTo>
                    <a:pt x="559" y="287"/>
                  </a:lnTo>
                  <a:lnTo>
                    <a:pt x="559" y="280"/>
                  </a:lnTo>
                  <a:lnTo>
                    <a:pt x="565" y="274"/>
                  </a:lnTo>
                  <a:lnTo>
                    <a:pt x="565" y="267"/>
                  </a:lnTo>
                  <a:lnTo>
                    <a:pt x="571" y="254"/>
                  </a:lnTo>
                  <a:lnTo>
                    <a:pt x="571" y="248"/>
                  </a:lnTo>
                  <a:lnTo>
                    <a:pt x="571" y="241"/>
                  </a:lnTo>
                  <a:lnTo>
                    <a:pt x="578" y="235"/>
                  </a:lnTo>
                  <a:lnTo>
                    <a:pt x="578" y="228"/>
                  </a:lnTo>
                  <a:lnTo>
                    <a:pt x="578" y="221"/>
                  </a:lnTo>
                  <a:lnTo>
                    <a:pt x="584" y="215"/>
                  </a:lnTo>
                  <a:lnTo>
                    <a:pt x="584" y="209"/>
                  </a:lnTo>
                  <a:lnTo>
                    <a:pt x="584" y="202"/>
                  </a:lnTo>
                  <a:lnTo>
                    <a:pt x="591" y="196"/>
                  </a:lnTo>
                  <a:lnTo>
                    <a:pt x="591" y="189"/>
                  </a:lnTo>
                  <a:lnTo>
                    <a:pt x="591" y="182"/>
                  </a:lnTo>
                  <a:lnTo>
                    <a:pt x="598" y="182"/>
                  </a:lnTo>
                  <a:lnTo>
                    <a:pt x="598" y="176"/>
                  </a:lnTo>
                  <a:lnTo>
                    <a:pt x="598" y="170"/>
                  </a:lnTo>
                  <a:lnTo>
                    <a:pt x="604" y="163"/>
                  </a:lnTo>
                  <a:lnTo>
                    <a:pt x="604" y="156"/>
                  </a:lnTo>
                  <a:lnTo>
                    <a:pt x="604" y="150"/>
                  </a:lnTo>
                  <a:lnTo>
                    <a:pt x="604" y="143"/>
                  </a:lnTo>
                  <a:lnTo>
                    <a:pt x="610" y="143"/>
                  </a:lnTo>
                  <a:lnTo>
                    <a:pt x="610" y="137"/>
                  </a:lnTo>
                  <a:lnTo>
                    <a:pt x="610" y="131"/>
                  </a:lnTo>
                  <a:lnTo>
                    <a:pt x="610" y="124"/>
                  </a:lnTo>
                  <a:lnTo>
                    <a:pt x="617" y="124"/>
                  </a:lnTo>
                  <a:lnTo>
                    <a:pt x="617" y="117"/>
                  </a:lnTo>
                  <a:lnTo>
                    <a:pt x="617" y="111"/>
                  </a:lnTo>
                  <a:lnTo>
                    <a:pt x="623" y="104"/>
                  </a:lnTo>
                  <a:lnTo>
                    <a:pt x="623" y="98"/>
                  </a:lnTo>
                  <a:lnTo>
                    <a:pt x="630" y="78"/>
                  </a:lnTo>
                  <a:lnTo>
                    <a:pt x="630" y="72"/>
                  </a:lnTo>
                  <a:lnTo>
                    <a:pt x="637" y="65"/>
                  </a:lnTo>
                  <a:lnTo>
                    <a:pt x="637" y="59"/>
                  </a:lnTo>
                  <a:lnTo>
                    <a:pt x="643" y="39"/>
                  </a:lnTo>
                  <a:lnTo>
                    <a:pt x="643" y="33"/>
                  </a:lnTo>
                  <a:lnTo>
                    <a:pt x="649" y="33"/>
                  </a:lnTo>
                  <a:lnTo>
                    <a:pt x="649" y="26"/>
                  </a:lnTo>
                  <a:lnTo>
                    <a:pt x="649" y="20"/>
                  </a:lnTo>
                  <a:lnTo>
                    <a:pt x="649" y="14"/>
                  </a:lnTo>
                  <a:lnTo>
                    <a:pt x="656" y="14"/>
                  </a:lnTo>
                  <a:lnTo>
                    <a:pt x="656" y="7"/>
                  </a:lnTo>
                  <a:lnTo>
                    <a:pt x="65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39950" name="Freeform 14"/>
            <p:cNvSpPr>
              <a:spLocks/>
            </p:cNvSpPr>
            <p:nvPr/>
          </p:nvSpPr>
          <p:spPr bwMode="auto">
            <a:xfrm>
              <a:off x="2971" y="1001"/>
              <a:ext cx="150" cy="314"/>
            </a:xfrm>
            <a:custGeom>
              <a:avLst/>
              <a:gdLst/>
              <a:ahLst/>
              <a:cxnLst>
                <a:cxn ang="0">
                  <a:pos x="0" y="313"/>
                </a:cxn>
                <a:cxn ang="0">
                  <a:pos x="0" y="313"/>
                </a:cxn>
                <a:cxn ang="0">
                  <a:pos x="0" y="306"/>
                </a:cxn>
                <a:cxn ang="0">
                  <a:pos x="6" y="306"/>
                </a:cxn>
                <a:cxn ang="0">
                  <a:pos x="6" y="300"/>
                </a:cxn>
                <a:cxn ang="0">
                  <a:pos x="6" y="293"/>
                </a:cxn>
                <a:cxn ang="0">
                  <a:pos x="13" y="281"/>
                </a:cxn>
                <a:cxn ang="0">
                  <a:pos x="13" y="274"/>
                </a:cxn>
                <a:cxn ang="0">
                  <a:pos x="19" y="274"/>
                </a:cxn>
                <a:cxn ang="0">
                  <a:pos x="19" y="267"/>
                </a:cxn>
                <a:cxn ang="0">
                  <a:pos x="19" y="261"/>
                </a:cxn>
                <a:cxn ang="0">
                  <a:pos x="19" y="254"/>
                </a:cxn>
                <a:cxn ang="0">
                  <a:pos x="25" y="248"/>
                </a:cxn>
                <a:cxn ang="0">
                  <a:pos x="25" y="242"/>
                </a:cxn>
                <a:cxn ang="0">
                  <a:pos x="32" y="235"/>
                </a:cxn>
                <a:cxn ang="0">
                  <a:pos x="32" y="228"/>
                </a:cxn>
                <a:cxn ang="0">
                  <a:pos x="32" y="222"/>
                </a:cxn>
                <a:cxn ang="0">
                  <a:pos x="38" y="215"/>
                </a:cxn>
                <a:cxn ang="0">
                  <a:pos x="38" y="209"/>
                </a:cxn>
                <a:cxn ang="0">
                  <a:pos x="45" y="203"/>
                </a:cxn>
                <a:cxn ang="0">
                  <a:pos x="45" y="196"/>
                </a:cxn>
                <a:cxn ang="0">
                  <a:pos x="45" y="189"/>
                </a:cxn>
                <a:cxn ang="0">
                  <a:pos x="52" y="183"/>
                </a:cxn>
                <a:cxn ang="0">
                  <a:pos x="52" y="176"/>
                </a:cxn>
                <a:cxn ang="0">
                  <a:pos x="52" y="170"/>
                </a:cxn>
                <a:cxn ang="0">
                  <a:pos x="58" y="170"/>
                </a:cxn>
                <a:cxn ang="0">
                  <a:pos x="58" y="163"/>
                </a:cxn>
                <a:cxn ang="0">
                  <a:pos x="58" y="157"/>
                </a:cxn>
                <a:cxn ang="0">
                  <a:pos x="64" y="157"/>
                </a:cxn>
                <a:cxn ang="0">
                  <a:pos x="64" y="150"/>
                </a:cxn>
                <a:cxn ang="0">
                  <a:pos x="64" y="143"/>
                </a:cxn>
                <a:cxn ang="0">
                  <a:pos x="71" y="143"/>
                </a:cxn>
                <a:cxn ang="0">
                  <a:pos x="71" y="137"/>
                </a:cxn>
                <a:cxn ang="0">
                  <a:pos x="71" y="131"/>
                </a:cxn>
                <a:cxn ang="0">
                  <a:pos x="77" y="124"/>
                </a:cxn>
                <a:cxn ang="0">
                  <a:pos x="77" y="118"/>
                </a:cxn>
                <a:cxn ang="0">
                  <a:pos x="77" y="111"/>
                </a:cxn>
                <a:cxn ang="0">
                  <a:pos x="84" y="111"/>
                </a:cxn>
                <a:cxn ang="0">
                  <a:pos x="84" y="104"/>
                </a:cxn>
                <a:cxn ang="0">
                  <a:pos x="84" y="98"/>
                </a:cxn>
                <a:cxn ang="0">
                  <a:pos x="91" y="98"/>
                </a:cxn>
                <a:cxn ang="0">
                  <a:pos x="91" y="92"/>
                </a:cxn>
                <a:cxn ang="0">
                  <a:pos x="91" y="85"/>
                </a:cxn>
                <a:cxn ang="0">
                  <a:pos x="97" y="85"/>
                </a:cxn>
                <a:cxn ang="0">
                  <a:pos x="97" y="79"/>
                </a:cxn>
                <a:cxn ang="0">
                  <a:pos x="97" y="72"/>
                </a:cxn>
                <a:cxn ang="0">
                  <a:pos x="103" y="72"/>
                </a:cxn>
                <a:cxn ang="0">
                  <a:pos x="103" y="65"/>
                </a:cxn>
                <a:cxn ang="0">
                  <a:pos x="110" y="59"/>
                </a:cxn>
                <a:cxn ang="0">
                  <a:pos x="110" y="53"/>
                </a:cxn>
                <a:cxn ang="0">
                  <a:pos x="116" y="53"/>
                </a:cxn>
                <a:cxn ang="0">
                  <a:pos x="116" y="46"/>
                </a:cxn>
                <a:cxn ang="0">
                  <a:pos x="116" y="40"/>
                </a:cxn>
                <a:cxn ang="0">
                  <a:pos x="123" y="40"/>
                </a:cxn>
                <a:cxn ang="0">
                  <a:pos x="123" y="33"/>
                </a:cxn>
                <a:cxn ang="0">
                  <a:pos x="130" y="26"/>
                </a:cxn>
                <a:cxn ang="0">
                  <a:pos x="130" y="20"/>
                </a:cxn>
                <a:cxn ang="0">
                  <a:pos x="136" y="20"/>
                </a:cxn>
                <a:cxn ang="0">
                  <a:pos x="136" y="14"/>
                </a:cxn>
                <a:cxn ang="0">
                  <a:pos x="142" y="14"/>
                </a:cxn>
                <a:cxn ang="0">
                  <a:pos x="142" y="7"/>
                </a:cxn>
                <a:cxn ang="0">
                  <a:pos x="149" y="0"/>
                </a:cxn>
              </a:cxnLst>
              <a:rect l="0" t="0" r="r" b="b"/>
              <a:pathLst>
                <a:path w="150" h="314">
                  <a:moveTo>
                    <a:pt x="0" y="313"/>
                  </a:moveTo>
                  <a:lnTo>
                    <a:pt x="0" y="313"/>
                  </a:lnTo>
                  <a:lnTo>
                    <a:pt x="0" y="306"/>
                  </a:lnTo>
                  <a:lnTo>
                    <a:pt x="6" y="306"/>
                  </a:lnTo>
                  <a:lnTo>
                    <a:pt x="6" y="300"/>
                  </a:lnTo>
                  <a:lnTo>
                    <a:pt x="6" y="293"/>
                  </a:lnTo>
                  <a:lnTo>
                    <a:pt x="13" y="281"/>
                  </a:lnTo>
                  <a:lnTo>
                    <a:pt x="13" y="274"/>
                  </a:lnTo>
                  <a:lnTo>
                    <a:pt x="19" y="274"/>
                  </a:lnTo>
                  <a:lnTo>
                    <a:pt x="19" y="267"/>
                  </a:lnTo>
                  <a:lnTo>
                    <a:pt x="19" y="261"/>
                  </a:lnTo>
                  <a:lnTo>
                    <a:pt x="19" y="254"/>
                  </a:lnTo>
                  <a:lnTo>
                    <a:pt x="25" y="248"/>
                  </a:lnTo>
                  <a:lnTo>
                    <a:pt x="25" y="242"/>
                  </a:lnTo>
                  <a:lnTo>
                    <a:pt x="32" y="235"/>
                  </a:lnTo>
                  <a:lnTo>
                    <a:pt x="32" y="228"/>
                  </a:lnTo>
                  <a:lnTo>
                    <a:pt x="32" y="222"/>
                  </a:lnTo>
                  <a:lnTo>
                    <a:pt x="38" y="215"/>
                  </a:lnTo>
                  <a:lnTo>
                    <a:pt x="38" y="209"/>
                  </a:lnTo>
                  <a:lnTo>
                    <a:pt x="45" y="203"/>
                  </a:lnTo>
                  <a:lnTo>
                    <a:pt x="45" y="196"/>
                  </a:lnTo>
                  <a:lnTo>
                    <a:pt x="45" y="189"/>
                  </a:lnTo>
                  <a:lnTo>
                    <a:pt x="52" y="183"/>
                  </a:lnTo>
                  <a:lnTo>
                    <a:pt x="52" y="176"/>
                  </a:lnTo>
                  <a:lnTo>
                    <a:pt x="52" y="170"/>
                  </a:lnTo>
                  <a:lnTo>
                    <a:pt x="58" y="170"/>
                  </a:lnTo>
                  <a:lnTo>
                    <a:pt x="58" y="163"/>
                  </a:lnTo>
                  <a:lnTo>
                    <a:pt x="58" y="157"/>
                  </a:lnTo>
                  <a:lnTo>
                    <a:pt x="64" y="157"/>
                  </a:lnTo>
                  <a:lnTo>
                    <a:pt x="64" y="150"/>
                  </a:lnTo>
                  <a:lnTo>
                    <a:pt x="64" y="143"/>
                  </a:lnTo>
                  <a:lnTo>
                    <a:pt x="71" y="143"/>
                  </a:lnTo>
                  <a:lnTo>
                    <a:pt x="71" y="137"/>
                  </a:lnTo>
                  <a:lnTo>
                    <a:pt x="71" y="131"/>
                  </a:lnTo>
                  <a:lnTo>
                    <a:pt x="77" y="124"/>
                  </a:lnTo>
                  <a:lnTo>
                    <a:pt x="77" y="118"/>
                  </a:lnTo>
                  <a:lnTo>
                    <a:pt x="77" y="111"/>
                  </a:lnTo>
                  <a:lnTo>
                    <a:pt x="84" y="111"/>
                  </a:lnTo>
                  <a:lnTo>
                    <a:pt x="84" y="104"/>
                  </a:lnTo>
                  <a:lnTo>
                    <a:pt x="84" y="98"/>
                  </a:lnTo>
                  <a:lnTo>
                    <a:pt x="91" y="98"/>
                  </a:lnTo>
                  <a:lnTo>
                    <a:pt x="91" y="92"/>
                  </a:lnTo>
                  <a:lnTo>
                    <a:pt x="91" y="85"/>
                  </a:lnTo>
                  <a:lnTo>
                    <a:pt x="97" y="85"/>
                  </a:lnTo>
                  <a:lnTo>
                    <a:pt x="97" y="79"/>
                  </a:lnTo>
                  <a:lnTo>
                    <a:pt x="97" y="72"/>
                  </a:lnTo>
                  <a:lnTo>
                    <a:pt x="103" y="72"/>
                  </a:lnTo>
                  <a:lnTo>
                    <a:pt x="103" y="65"/>
                  </a:lnTo>
                  <a:lnTo>
                    <a:pt x="110" y="59"/>
                  </a:lnTo>
                  <a:lnTo>
                    <a:pt x="110" y="53"/>
                  </a:lnTo>
                  <a:lnTo>
                    <a:pt x="116" y="53"/>
                  </a:lnTo>
                  <a:lnTo>
                    <a:pt x="116" y="46"/>
                  </a:lnTo>
                  <a:lnTo>
                    <a:pt x="116" y="40"/>
                  </a:lnTo>
                  <a:lnTo>
                    <a:pt x="123" y="40"/>
                  </a:lnTo>
                  <a:lnTo>
                    <a:pt x="123" y="33"/>
                  </a:lnTo>
                  <a:lnTo>
                    <a:pt x="130" y="26"/>
                  </a:lnTo>
                  <a:lnTo>
                    <a:pt x="130" y="20"/>
                  </a:lnTo>
                  <a:lnTo>
                    <a:pt x="136" y="20"/>
                  </a:lnTo>
                  <a:lnTo>
                    <a:pt x="136" y="14"/>
                  </a:lnTo>
                  <a:lnTo>
                    <a:pt x="142" y="14"/>
                  </a:lnTo>
                  <a:lnTo>
                    <a:pt x="142" y="7"/>
                  </a:lnTo>
                  <a:lnTo>
                    <a:pt x="149"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39951" name="Freeform 15"/>
            <p:cNvSpPr>
              <a:spLocks/>
            </p:cNvSpPr>
            <p:nvPr/>
          </p:nvSpPr>
          <p:spPr bwMode="auto">
            <a:xfrm>
              <a:off x="3120" y="962"/>
              <a:ext cx="111" cy="40"/>
            </a:xfrm>
            <a:custGeom>
              <a:avLst/>
              <a:gdLst/>
              <a:ahLst/>
              <a:cxnLst>
                <a:cxn ang="0">
                  <a:pos x="0" y="39"/>
                </a:cxn>
                <a:cxn ang="0">
                  <a:pos x="0" y="39"/>
                </a:cxn>
                <a:cxn ang="0">
                  <a:pos x="0" y="33"/>
                </a:cxn>
                <a:cxn ang="0">
                  <a:pos x="6" y="33"/>
                </a:cxn>
                <a:cxn ang="0">
                  <a:pos x="6" y="26"/>
                </a:cxn>
                <a:cxn ang="0">
                  <a:pos x="13" y="26"/>
                </a:cxn>
                <a:cxn ang="0">
                  <a:pos x="13" y="20"/>
                </a:cxn>
                <a:cxn ang="0">
                  <a:pos x="19" y="20"/>
                </a:cxn>
                <a:cxn ang="0">
                  <a:pos x="25" y="14"/>
                </a:cxn>
                <a:cxn ang="0">
                  <a:pos x="32" y="14"/>
                </a:cxn>
                <a:cxn ang="0">
                  <a:pos x="32" y="7"/>
                </a:cxn>
                <a:cxn ang="0">
                  <a:pos x="39" y="7"/>
                </a:cxn>
                <a:cxn ang="0">
                  <a:pos x="45" y="7"/>
                </a:cxn>
                <a:cxn ang="0">
                  <a:pos x="45" y="0"/>
                </a:cxn>
                <a:cxn ang="0">
                  <a:pos x="52" y="0"/>
                </a:cxn>
                <a:cxn ang="0">
                  <a:pos x="58" y="0"/>
                </a:cxn>
                <a:cxn ang="0">
                  <a:pos x="64" y="0"/>
                </a:cxn>
                <a:cxn ang="0">
                  <a:pos x="71" y="0"/>
                </a:cxn>
                <a:cxn ang="0">
                  <a:pos x="78" y="0"/>
                </a:cxn>
                <a:cxn ang="0">
                  <a:pos x="84" y="0"/>
                </a:cxn>
                <a:cxn ang="0">
                  <a:pos x="84" y="7"/>
                </a:cxn>
                <a:cxn ang="0">
                  <a:pos x="91" y="7"/>
                </a:cxn>
                <a:cxn ang="0">
                  <a:pos x="97" y="7"/>
                </a:cxn>
                <a:cxn ang="0">
                  <a:pos x="97" y="14"/>
                </a:cxn>
                <a:cxn ang="0">
                  <a:pos x="103" y="14"/>
                </a:cxn>
                <a:cxn ang="0">
                  <a:pos x="103" y="20"/>
                </a:cxn>
                <a:cxn ang="0">
                  <a:pos x="110" y="20"/>
                </a:cxn>
              </a:cxnLst>
              <a:rect l="0" t="0" r="r" b="b"/>
              <a:pathLst>
                <a:path w="111" h="40">
                  <a:moveTo>
                    <a:pt x="0" y="39"/>
                  </a:moveTo>
                  <a:lnTo>
                    <a:pt x="0" y="39"/>
                  </a:lnTo>
                  <a:lnTo>
                    <a:pt x="0" y="33"/>
                  </a:lnTo>
                  <a:lnTo>
                    <a:pt x="6" y="33"/>
                  </a:lnTo>
                  <a:lnTo>
                    <a:pt x="6" y="26"/>
                  </a:lnTo>
                  <a:lnTo>
                    <a:pt x="13" y="26"/>
                  </a:lnTo>
                  <a:lnTo>
                    <a:pt x="13" y="20"/>
                  </a:lnTo>
                  <a:lnTo>
                    <a:pt x="19" y="20"/>
                  </a:lnTo>
                  <a:lnTo>
                    <a:pt x="25" y="14"/>
                  </a:lnTo>
                  <a:lnTo>
                    <a:pt x="32" y="14"/>
                  </a:lnTo>
                  <a:lnTo>
                    <a:pt x="32" y="7"/>
                  </a:lnTo>
                  <a:lnTo>
                    <a:pt x="39" y="7"/>
                  </a:lnTo>
                  <a:lnTo>
                    <a:pt x="45" y="7"/>
                  </a:lnTo>
                  <a:lnTo>
                    <a:pt x="45" y="0"/>
                  </a:lnTo>
                  <a:lnTo>
                    <a:pt x="52" y="0"/>
                  </a:lnTo>
                  <a:lnTo>
                    <a:pt x="58" y="0"/>
                  </a:lnTo>
                  <a:lnTo>
                    <a:pt x="64" y="0"/>
                  </a:lnTo>
                  <a:lnTo>
                    <a:pt x="71" y="0"/>
                  </a:lnTo>
                  <a:lnTo>
                    <a:pt x="78" y="0"/>
                  </a:lnTo>
                  <a:lnTo>
                    <a:pt x="84" y="0"/>
                  </a:lnTo>
                  <a:lnTo>
                    <a:pt x="84" y="7"/>
                  </a:lnTo>
                  <a:lnTo>
                    <a:pt x="91" y="7"/>
                  </a:lnTo>
                  <a:lnTo>
                    <a:pt x="97" y="7"/>
                  </a:lnTo>
                  <a:lnTo>
                    <a:pt x="97" y="14"/>
                  </a:lnTo>
                  <a:lnTo>
                    <a:pt x="103" y="14"/>
                  </a:lnTo>
                  <a:lnTo>
                    <a:pt x="103" y="20"/>
                  </a:lnTo>
                  <a:lnTo>
                    <a:pt x="110" y="2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39952" name="Freeform 16"/>
            <p:cNvSpPr>
              <a:spLocks/>
            </p:cNvSpPr>
            <p:nvPr/>
          </p:nvSpPr>
          <p:spPr bwMode="auto">
            <a:xfrm>
              <a:off x="3230" y="982"/>
              <a:ext cx="157" cy="301"/>
            </a:xfrm>
            <a:custGeom>
              <a:avLst/>
              <a:gdLst/>
              <a:ahLst/>
              <a:cxnLst>
                <a:cxn ang="0">
                  <a:pos x="0" y="0"/>
                </a:cxn>
                <a:cxn ang="0">
                  <a:pos x="0" y="0"/>
                </a:cxn>
                <a:cxn ang="0">
                  <a:pos x="7" y="0"/>
                </a:cxn>
                <a:cxn ang="0">
                  <a:pos x="7" y="7"/>
                </a:cxn>
                <a:cxn ang="0">
                  <a:pos x="13" y="7"/>
                </a:cxn>
                <a:cxn ang="0">
                  <a:pos x="13" y="14"/>
                </a:cxn>
                <a:cxn ang="0">
                  <a:pos x="20" y="14"/>
                </a:cxn>
                <a:cxn ang="0">
                  <a:pos x="20" y="20"/>
                </a:cxn>
                <a:cxn ang="0">
                  <a:pos x="26" y="20"/>
                </a:cxn>
                <a:cxn ang="0">
                  <a:pos x="26" y="26"/>
                </a:cxn>
                <a:cxn ang="0">
                  <a:pos x="26" y="33"/>
                </a:cxn>
                <a:cxn ang="0">
                  <a:pos x="32" y="33"/>
                </a:cxn>
                <a:cxn ang="0">
                  <a:pos x="32" y="40"/>
                </a:cxn>
                <a:cxn ang="0">
                  <a:pos x="39" y="40"/>
                </a:cxn>
                <a:cxn ang="0">
                  <a:pos x="39" y="46"/>
                </a:cxn>
                <a:cxn ang="0">
                  <a:pos x="46" y="53"/>
                </a:cxn>
                <a:cxn ang="0">
                  <a:pos x="46" y="59"/>
                </a:cxn>
                <a:cxn ang="0">
                  <a:pos x="52" y="59"/>
                </a:cxn>
                <a:cxn ang="0">
                  <a:pos x="52" y="65"/>
                </a:cxn>
                <a:cxn ang="0">
                  <a:pos x="52" y="72"/>
                </a:cxn>
                <a:cxn ang="0">
                  <a:pos x="59" y="72"/>
                </a:cxn>
                <a:cxn ang="0">
                  <a:pos x="59" y="79"/>
                </a:cxn>
                <a:cxn ang="0">
                  <a:pos x="65" y="79"/>
                </a:cxn>
                <a:cxn ang="0">
                  <a:pos x="65" y="85"/>
                </a:cxn>
                <a:cxn ang="0">
                  <a:pos x="65" y="92"/>
                </a:cxn>
                <a:cxn ang="0">
                  <a:pos x="71" y="92"/>
                </a:cxn>
                <a:cxn ang="0">
                  <a:pos x="71" y="98"/>
                </a:cxn>
                <a:cxn ang="0">
                  <a:pos x="71" y="104"/>
                </a:cxn>
                <a:cxn ang="0">
                  <a:pos x="78" y="104"/>
                </a:cxn>
                <a:cxn ang="0">
                  <a:pos x="78" y="111"/>
                </a:cxn>
                <a:cxn ang="0">
                  <a:pos x="85" y="118"/>
                </a:cxn>
                <a:cxn ang="0">
                  <a:pos x="85" y="124"/>
                </a:cxn>
                <a:cxn ang="0">
                  <a:pos x="85" y="131"/>
                </a:cxn>
                <a:cxn ang="0">
                  <a:pos x="91" y="137"/>
                </a:cxn>
                <a:cxn ang="0">
                  <a:pos x="91" y="143"/>
                </a:cxn>
                <a:cxn ang="0">
                  <a:pos x="98" y="150"/>
                </a:cxn>
                <a:cxn ang="0">
                  <a:pos x="98" y="157"/>
                </a:cxn>
                <a:cxn ang="0">
                  <a:pos x="104" y="163"/>
                </a:cxn>
                <a:cxn ang="0">
                  <a:pos x="104" y="170"/>
                </a:cxn>
                <a:cxn ang="0">
                  <a:pos x="110" y="176"/>
                </a:cxn>
                <a:cxn ang="0">
                  <a:pos x="110" y="182"/>
                </a:cxn>
                <a:cxn ang="0">
                  <a:pos x="110" y="189"/>
                </a:cxn>
                <a:cxn ang="0">
                  <a:pos x="117" y="196"/>
                </a:cxn>
                <a:cxn ang="0">
                  <a:pos x="117" y="203"/>
                </a:cxn>
                <a:cxn ang="0">
                  <a:pos x="124" y="209"/>
                </a:cxn>
                <a:cxn ang="0">
                  <a:pos x="124" y="215"/>
                </a:cxn>
                <a:cxn ang="0">
                  <a:pos x="124" y="222"/>
                </a:cxn>
                <a:cxn ang="0">
                  <a:pos x="130" y="228"/>
                </a:cxn>
                <a:cxn ang="0">
                  <a:pos x="130" y="235"/>
                </a:cxn>
                <a:cxn ang="0">
                  <a:pos x="130" y="242"/>
                </a:cxn>
                <a:cxn ang="0">
                  <a:pos x="137" y="242"/>
                </a:cxn>
                <a:cxn ang="0">
                  <a:pos x="137" y="248"/>
                </a:cxn>
                <a:cxn ang="0">
                  <a:pos x="137" y="254"/>
                </a:cxn>
                <a:cxn ang="0">
                  <a:pos x="143" y="261"/>
                </a:cxn>
                <a:cxn ang="0">
                  <a:pos x="143" y="267"/>
                </a:cxn>
                <a:cxn ang="0">
                  <a:pos x="149" y="274"/>
                </a:cxn>
                <a:cxn ang="0">
                  <a:pos x="149" y="281"/>
                </a:cxn>
                <a:cxn ang="0">
                  <a:pos x="149" y="287"/>
                </a:cxn>
                <a:cxn ang="0">
                  <a:pos x="149" y="293"/>
                </a:cxn>
                <a:cxn ang="0">
                  <a:pos x="156" y="293"/>
                </a:cxn>
                <a:cxn ang="0">
                  <a:pos x="156" y="300"/>
                </a:cxn>
              </a:cxnLst>
              <a:rect l="0" t="0" r="r" b="b"/>
              <a:pathLst>
                <a:path w="157" h="301">
                  <a:moveTo>
                    <a:pt x="0" y="0"/>
                  </a:moveTo>
                  <a:lnTo>
                    <a:pt x="0" y="0"/>
                  </a:lnTo>
                  <a:lnTo>
                    <a:pt x="7" y="0"/>
                  </a:lnTo>
                  <a:lnTo>
                    <a:pt x="7" y="7"/>
                  </a:lnTo>
                  <a:lnTo>
                    <a:pt x="13" y="7"/>
                  </a:lnTo>
                  <a:lnTo>
                    <a:pt x="13" y="14"/>
                  </a:lnTo>
                  <a:lnTo>
                    <a:pt x="20" y="14"/>
                  </a:lnTo>
                  <a:lnTo>
                    <a:pt x="20" y="20"/>
                  </a:lnTo>
                  <a:lnTo>
                    <a:pt x="26" y="20"/>
                  </a:lnTo>
                  <a:lnTo>
                    <a:pt x="26" y="26"/>
                  </a:lnTo>
                  <a:lnTo>
                    <a:pt x="26" y="33"/>
                  </a:lnTo>
                  <a:lnTo>
                    <a:pt x="32" y="33"/>
                  </a:lnTo>
                  <a:lnTo>
                    <a:pt x="32" y="40"/>
                  </a:lnTo>
                  <a:lnTo>
                    <a:pt x="39" y="40"/>
                  </a:lnTo>
                  <a:lnTo>
                    <a:pt x="39" y="46"/>
                  </a:lnTo>
                  <a:lnTo>
                    <a:pt x="46" y="53"/>
                  </a:lnTo>
                  <a:lnTo>
                    <a:pt x="46" y="59"/>
                  </a:lnTo>
                  <a:lnTo>
                    <a:pt x="52" y="59"/>
                  </a:lnTo>
                  <a:lnTo>
                    <a:pt x="52" y="65"/>
                  </a:lnTo>
                  <a:lnTo>
                    <a:pt x="52" y="72"/>
                  </a:lnTo>
                  <a:lnTo>
                    <a:pt x="59" y="72"/>
                  </a:lnTo>
                  <a:lnTo>
                    <a:pt x="59" y="79"/>
                  </a:lnTo>
                  <a:lnTo>
                    <a:pt x="65" y="79"/>
                  </a:lnTo>
                  <a:lnTo>
                    <a:pt x="65" y="85"/>
                  </a:lnTo>
                  <a:lnTo>
                    <a:pt x="65" y="92"/>
                  </a:lnTo>
                  <a:lnTo>
                    <a:pt x="71" y="92"/>
                  </a:lnTo>
                  <a:lnTo>
                    <a:pt x="71" y="98"/>
                  </a:lnTo>
                  <a:lnTo>
                    <a:pt x="71" y="104"/>
                  </a:lnTo>
                  <a:lnTo>
                    <a:pt x="78" y="104"/>
                  </a:lnTo>
                  <a:lnTo>
                    <a:pt x="78" y="111"/>
                  </a:lnTo>
                  <a:lnTo>
                    <a:pt x="85" y="118"/>
                  </a:lnTo>
                  <a:lnTo>
                    <a:pt x="85" y="124"/>
                  </a:lnTo>
                  <a:lnTo>
                    <a:pt x="85" y="131"/>
                  </a:lnTo>
                  <a:lnTo>
                    <a:pt x="91" y="137"/>
                  </a:lnTo>
                  <a:lnTo>
                    <a:pt x="91" y="143"/>
                  </a:lnTo>
                  <a:lnTo>
                    <a:pt x="98" y="150"/>
                  </a:lnTo>
                  <a:lnTo>
                    <a:pt x="98" y="157"/>
                  </a:lnTo>
                  <a:lnTo>
                    <a:pt x="104" y="163"/>
                  </a:lnTo>
                  <a:lnTo>
                    <a:pt x="104" y="170"/>
                  </a:lnTo>
                  <a:lnTo>
                    <a:pt x="110" y="176"/>
                  </a:lnTo>
                  <a:lnTo>
                    <a:pt x="110" y="182"/>
                  </a:lnTo>
                  <a:lnTo>
                    <a:pt x="110" y="189"/>
                  </a:lnTo>
                  <a:lnTo>
                    <a:pt x="117" y="196"/>
                  </a:lnTo>
                  <a:lnTo>
                    <a:pt x="117" y="203"/>
                  </a:lnTo>
                  <a:lnTo>
                    <a:pt x="124" y="209"/>
                  </a:lnTo>
                  <a:lnTo>
                    <a:pt x="124" y="215"/>
                  </a:lnTo>
                  <a:lnTo>
                    <a:pt x="124" y="222"/>
                  </a:lnTo>
                  <a:lnTo>
                    <a:pt x="130" y="228"/>
                  </a:lnTo>
                  <a:lnTo>
                    <a:pt x="130" y="235"/>
                  </a:lnTo>
                  <a:lnTo>
                    <a:pt x="130" y="242"/>
                  </a:lnTo>
                  <a:lnTo>
                    <a:pt x="137" y="242"/>
                  </a:lnTo>
                  <a:lnTo>
                    <a:pt x="137" y="248"/>
                  </a:lnTo>
                  <a:lnTo>
                    <a:pt x="137" y="254"/>
                  </a:lnTo>
                  <a:lnTo>
                    <a:pt x="143" y="261"/>
                  </a:lnTo>
                  <a:lnTo>
                    <a:pt x="143" y="267"/>
                  </a:lnTo>
                  <a:lnTo>
                    <a:pt x="149" y="274"/>
                  </a:lnTo>
                  <a:lnTo>
                    <a:pt x="149" y="281"/>
                  </a:lnTo>
                  <a:lnTo>
                    <a:pt x="149" y="287"/>
                  </a:lnTo>
                  <a:lnTo>
                    <a:pt x="149" y="293"/>
                  </a:lnTo>
                  <a:lnTo>
                    <a:pt x="156" y="293"/>
                  </a:lnTo>
                  <a:lnTo>
                    <a:pt x="156" y="30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39953" name="Freeform 17"/>
            <p:cNvSpPr>
              <a:spLocks/>
            </p:cNvSpPr>
            <p:nvPr/>
          </p:nvSpPr>
          <p:spPr bwMode="auto">
            <a:xfrm>
              <a:off x="3386" y="1282"/>
              <a:ext cx="469" cy="886"/>
            </a:xfrm>
            <a:custGeom>
              <a:avLst/>
              <a:gdLst/>
              <a:ahLst/>
              <a:cxnLst>
                <a:cxn ang="0">
                  <a:pos x="0" y="0"/>
                </a:cxn>
                <a:cxn ang="0">
                  <a:pos x="0" y="13"/>
                </a:cxn>
                <a:cxn ang="0">
                  <a:pos x="7" y="20"/>
                </a:cxn>
                <a:cxn ang="0">
                  <a:pos x="13" y="39"/>
                </a:cxn>
                <a:cxn ang="0">
                  <a:pos x="20" y="52"/>
                </a:cxn>
                <a:cxn ang="0">
                  <a:pos x="20" y="65"/>
                </a:cxn>
                <a:cxn ang="0">
                  <a:pos x="26" y="71"/>
                </a:cxn>
                <a:cxn ang="0">
                  <a:pos x="32" y="85"/>
                </a:cxn>
                <a:cxn ang="0">
                  <a:pos x="32" y="98"/>
                </a:cxn>
                <a:cxn ang="0">
                  <a:pos x="39" y="110"/>
                </a:cxn>
                <a:cxn ang="0">
                  <a:pos x="45" y="130"/>
                </a:cxn>
                <a:cxn ang="0">
                  <a:pos x="52" y="137"/>
                </a:cxn>
                <a:cxn ang="0">
                  <a:pos x="52" y="149"/>
                </a:cxn>
                <a:cxn ang="0">
                  <a:pos x="59" y="163"/>
                </a:cxn>
                <a:cxn ang="0">
                  <a:pos x="65" y="176"/>
                </a:cxn>
                <a:cxn ang="0">
                  <a:pos x="65" y="188"/>
                </a:cxn>
                <a:cxn ang="0">
                  <a:pos x="71" y="209"/>
                </a:cxn>
                <a:cxn ang="0">
                  <a:pos x="78" y="234"/>
                </a:cxn>
                <a:cxn ang="0">
                  <a:pos x="84" y="248"/>
                </a:cxn>
                <a:cxn ang="0">
                  <a:pos x="91" y="260"/>
                </a:cxn>
                <a:cxn ang="0">
                  <a:pos x="98" y="273"/>
                </a:cxn>
                <a:cxn ang="0">
                  <a:pos x="104" y="299"/>
                </a:cxn>
                <a:cxn ang="0">
                  <a:pos x="110" y="312"/>
                </a:cxn>
                <a:cxn ang="0">
                  <a:pos x="110" y="326"/>
                </a:cxn>
                <a:cxn ang="0">
                  <a:pos x="117" y="332"/>
                </a:cxn>
                <a:cxn ang="0">
                  <a:pos x="123" y="345"/>
                </a:cxn>
                <a:cxn ang="0">
                  <a:pos x="123" y="358"/>
                </a:cxn>
                <a:cxn ang="0">
                  <a:pos x="130" y="371"/>
                </a:cxn>
                <a:cxn ang="0">
                  <a:pos x="137" y="391"/>
                </a:cxn>
                <a:cxn ang="0">
                  <a:pos x="143" y="404"/>
                </a:cxn>
                <a:cxn ang="0">
                  <a:pos x="156" y="436"/>
                </a:cxn>
                <a:cxn ang="0">
                  <a:pos x="162" y="455"/>
                </a:cxn>
                <a:cxn ang="0">
                  <a:pos x="169" y="462"/>
                </a:cxn>
                <a:cxn ang="0">
                  <a:pos x="169" y="475"/>
                </a:cxn>
                <a:cxn ang="0">
                  <a:pos x="176" y="488"/>
                </a:cxn>
                <a:cxn ang="0">
                  <a:pos x="182" y="508"/>
                </a:cxn>
                <a:cxn ang="0">
                  <a:pos x="189" y="527"/>
                </a:cxn>
                <a:cxn ang="0">
                  <a:pos x="195" y="540"/>
                </a:cxn>
                <a:cxn ang="0">
                  <a:pos x="201" y="554"/>
                </a:cxn>
                <a:cxn ang="0">
                  <a:pos x="208" y="573"/>
                </a:cxn>
                <a:cxn ang="0">
                  <a:pos x="215" y="579"/>
                </a:cxn>
                <a:cxn ang="0">
                  <a:pos x="228" y="605"/>
                </a:cxn>
                <a:cxn ang="0">
                  <a:pos x="234" y="618"/>
                </a:cxn>
                <a:cxn ang="0">
                  <a:pos x="240" y="632"/>
                </a:cxn>
                <a:cxn ang="0">
                  <a:pos x="267" y="671"/>
                </a:cxn>
                <a:cxn ang="0">
                  <a:pos x="267" y="683"/>
                </a:cxn>
                <a:cxn ang="0">
                  <a:pos x="286" y="710"/>
                </a:cxn>
                <a:cxn ang="0">
                  <a:pos x="319" y="761"/>
                </a:cxn>
                <a:cxn ang="0">
                  <a:pos x="345" y="788"/>
                </a:cxn>
                <a:cxn ang="0">
                  <a:pos x="358" y="807"/>
                </a:cxn>
                <a:cxn ang="0">
                  <a:pos x="377" y="827"/>
                </a:cxn>
                <a:cxn ang="0">
                  <a:pos x="430" y="860"/>
                </a:cxn>
                <a:cxn ang="0">
                  <a:pos x="468" y="885"/>
                </a:cxn>
              </a:cxnLst>
              <a:rect l="0" t="0" r="r" b="b"/>
              <a:pathLst>
                <a:path w="469" h="886">
                  <a:moveTo>
                    <a:pt x="0" y="0"/>
                  </a:moveTo>
                  <a:lnTo>
                    <a:pt x="0" y="0"/>
                  </a:lnTo>
                  <a:lnTo>
                    <a:pt x="0" y="6"/>
                  </a:lnTo>
                  <a:lnTo>
                    <a:pt x="0" y="13"/>
                  </a:lnTo>
                  <a:lnTo>
                    <a:pt x="7" y="13"/>
                  </a:lnTo>
                  <a:lnTo>
                    <a:pt x="7" y="20"/>
                  </a:lnTo>
                  <a:lnTo>
                    <a:pt x="13" y="32"/>
                  </a:lnTo>
                  <a:lnTo>
                    <a:pt x="13" y="39"/>
                  </a:lnTo>
                  <a:lnTo>
                    <a:pt x="13" y="46"/>
                  </a:lnTo>
                  <a:lnTo>
                    <a:pt x="20" y="52"/>
                  </a:lnTo>
                  <a:lnTo>
                    <a:pt x="20" y="59"/>
                  </a:lnTo>
                  <a:lnTo>
                    <a:pt x="20" y="65"/>
                  </a:lnTo>
                  <a:lnTo>
                    <a:pt x="26" y="65"/>
                  </a:lnTo>
                  <a:lnTo>
                    <a:pt x="26" y="71"/>
                  </a:lnTo>
                  <a:lnTo>
                    <a:pt x="26" y="78"/>
                  </a:lnTo>
                  <a:lnTo>
                    <a:pt x="32" y="85"/>
                  </a:lnTo>
                  <a:lnTo>
                    <a:pt x="32" y="91"/>
                  </a:lnTo>
                  <a:lnTo>
                    <a:pt x="32" y="98"/>
                  </a:lnTo>
                  <a:lnTo>
                    <a:pt x="39" y="104"/>
                  </a:lnTo>
                  <a:lnTo>
                    <a:pt x="39" y="110"/>
                  </a:lnTo>
                  <a:lnTo>
                    <a:pt x="45" y="124"/>
                  </a:lnTo>
                  <a:lnTo>
                    <a:pt x="45" y="130"/>
                  </a:lnTo>
                  <a:lnTo>
                    <a:pt x="45" y="137"/>
                  </a:lnTo>
                  <a:lnTo>
                    <a:pt x="52" y="137"/>
                  </a:lnTo>
                  <a:lnTo>
                    <a:pt x="52" y="143"/>
                  </a:lnTo>
                  <a:lnTo>
                    <a:pt x="52" y="149"/>
                  </a:lnTo>
                  <a:lnTo>
                    <a:pt x="52" y="156"/>
                  </a:lnTo>
                  <a:lnTo>
                    <a:pt x="59" y="163"/>
                  </a:lnTo>
                  <a:lnTo>
                    <a:pt x="59" y="169"/>
                  </a:lnTo>
                  <a:lnTo>
                    <a:pt x="65" y="176"/>
                  </a:lnTo>
                  <a:lnTo>
                    <a:pt x="65" y="182"/>
                  </a:lnTo>
                  <a:lnTo>
                    <a:pt x="65" y="188"/>
                  </a:lnTo>
                  <a:lnTo>
                    <a:pt x="71" y="202"/>
                  </a:lnTo>
                  <a:lnTo>
                    <a:pt x="71" y="209"/>
                  </a:lnTo>
                  <a:lnTo>
                    <a:pt x="78" y="221"/>
                  </a:lnTo>
                  <a:lnTo>
                    <a:pt x="78" y="234"/>
                  </a:lnTo>
                  <a:lnTo>
                    <a:pt x="84" y="241"/>
                  </a:lnTo>
                  <a:lnTo>
                    <a:pt x="84" y="248"/>
                  </a:lnTo>
                  <a:lnTo>
                    <a:pt x="91" y="254"/>
                  </a:lnTo>
                  <a:lnTo>
                    <a:pt x="91" y="260"/>
                  </a:lnTo>
                  <a:lnTo>
                    <a:pt x="91" y="267"/>
                  </a:lnTo>
                  <a:lnTo>
                    <a:pt x="98" y="273"/>
                  </a:lnTo>
                  <a:lnTo>
                    <a:pt x="98" y="280"/>
                  </a:lnTo>
                  <a:lnTo>
                    <a:pt x="104" y="299"/>
                  </a:lnTo>
                  <a:lnTo>
                    <a:pt x="104" y="306"/>
                  </a:lnTo>
                  <a:lnTo>
                    <a:pt x="110" y="312"/>
                  </a:lnTo>
                  <a:lnTo>
                    <a:pt x="110" y="319"/>
                  </a:lnTo>
                  <a:lnTo>
                    <a:pt x="110" y="326"/>
                  </a:lnTo>
                  <a:lnTo>
                    <a:pt x="117" y="326"/>
                  </a:lnTo>
                  <a:lnTo>
                    <a:pt x="117" y="332"/>
                  </a:lnTo>
                  <a:lnTo>
                    <a:pt x="117" y="338"/>
                  </a:lnTo>
                  <a:lnTo>
                    <a:pt x="123" y="345"/>
                  </a:lnTo>
                  <a:lnTo>
                    <a:pt x="123" y="352"/>
                  </a:lnTo>
                  <a:lnTo>
                    <a:pt x="123" y="358"/>
                  </a:lnTo>
                  <a:lnTo>
                    <a:pt x="130" y="365"/>
                  </a:lnTo>
                  <a:lnTo>
                    <a:pt x="130" y="371"/>
                  </a:lnTo>
                  <a:lnTo>
                    <a:pt x="130" y="377"/>
                  </a:lnTo>
                  <a:lnTo>
                    <a:pt x="137" y="391"/>
                  </a:lnTo>
                  <a:lnTo>
                    <a:pt x="143" y="397"/>
                  </a:lnTo>
                  <a:lnTo>
                    <a:pt x="143" y="404"/>
                  </a:lnTo>
                  <a:lnTo>
                    <a:pt x="149" y="423"/>
                  </a:lnTo>
                  <a:lnTo>
                    <a:pt x="156" y="436"/>
                  </a:lnTo>
                  <a:lnTo>
                    <a:pt x="162" y="449"/>
                  </a:lnTo>
                  <a:lnTo>
                    <a:pt x="162" y="455"/>
                  </a:lnTo>
                  <a:lnTo>
                    <a:pt x="162" y="462"/>
                  </a:lnTo>
                  <a:lnTo>
                    <a:pt x="169" y="462"/>
                  </a:lnTo>
                  <a:lnTo>
                    <a:pt x="169" y="469"/>
                  </a:lnTo>
                  <a:lnTo>
                    <a:pt x="169" y="475"/>
                  </a:lnTo>
                  <a:lnTo>
                    <a:pt x="176" y="482"/>
                  </a:lnTo>
                  <a:lnTo>
                    <a:pt x="176" y="488"/>
                  </a:lnTo>
                  <a:lnTo>
                    <a:pt x="176" y="494"/>
                  </a:lnTo>
                  <a:lnTo>
                    <a:pt x="182" y="508"/>
                  </a:lnTo>
                  <a:lnTo>
                    <a:pt x="189" y="515"/>
                  </a:lnTo>
                  <a:lnTo>
                    <a:pt x="189" y="527"/>
                  </a:lnTo>
                  <a:lnTo>
                    <a:pt x="195" y="527"/>
                  </a:lnTo>
                  <a:lnTo>
                    <a:pt x="195" y="540"/>
                  </a:lnTo>
                  <a:lnTo>
                    <a:pt x="201" y="547"/>
                  </a:lnTo>
                  <a:lnTo>
                    <a:pt x="201" y="554"/>
                  </a:lnTo>
                  <a:lnTo>
                    <a:pt x="208" y="566"/>
                  </a:lnTo>
                  <a:lnTo>
                    <a:pt x="208" y="573"/>
                  </a:lnTo>
                  <a:lnTo>
                    <a:pt x="215" y="573"/>
                  </a:lnTo>
                  <a:lnTo>
                    <a:pt x="215" y="579"/>
                  </a:lnTo>
                  <a:lnTo>
                    <a:pt x="228" y="599"/>
                  </a:lnTo>
                  <a:lnTo>
                    <a:pt x="228" y="605"/>
                  </a:lnTo>
                  <a:lnTo>
                    <a:pt x="234" y="612"/>
                  </a:lnTo>
                  <a:lnTo>
                    <a:pt x="234" y="618"/>
                  </a:lnTo>
                  <a:lnTo>
                    <a:pt x="240" y="625"/>
                  </a:lnTo>
                  <a:lnTo>
                    <a:pt x="240" y="632"/>
                  </a:lnTo>
                  <a:lnTo>
                    <a:pt x="254" y="651"/>
                  </a:lnTo>
                  <a:lnTo>
                    <a:pt x="267" y="671"/>
                  </a:lnTo>
                  <a:lnTo>
                    <a:pt x="267" y="677"/>
                  </a:lnTo>
                  <a:lnTo>
                    <a:pt x="267" y="683"/>
                  </a:lnTo>
                  <a:lnTo>
                    <a:pt x="279" y="703"/>
                  </a:lnTo>
                  <a:lnTo>
                    <a:pt x="286" y="710"/>
                  </a:lnTo>
                  <a:lnTo>
                    <a:pt x="319" y="755"/>
                  </a:lnTo>
                  <a:lnTo>
                    <a:pt x="319" y="761"/>
                  </a:lnTo>
                  <a:lnTo>
                    <a:pt x="332" y="775"/>
                  </a:lnTo>
                  <a:lnTo>
                    <a:pt x="345" y="788"/>
                  </a:lnTo>
                  <a:lnTo>
                    <a:pt x="352" y="800"/>
                  </a:lnTo>
                  <a:lnTo>
                    <a:pt x="358" y="807"/>
                  </a:lnTo>
                  <a:lnTo>
                    <a:pt x="364" y="814"/>
                  </a:lnTo>
                  <a:lnTo>
                    <a:pt x="377" y="827"/>
                  </a:lnTo>
                  <a:lnTo>
                    <a:pt x="391" y="840"/>
                  </a:lnTo>
                  <a:lnTo>
                    <a:pt x="430" y="860"/>
                  </a:lnTo>
                  <a:lnTo>
                    <a:pt x="436" y="866"/>
                  </a:lnTo>
                  <a:lnTo>
                    <a:pt x="468" y="885"/>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39954" name="Freeform 18"/>
            <p:cNvSpPr>
              <a:spLocks/>
            </p:cNvSpPr>
            <p:nvPr/>
          </p:nvSpPr>
          <p:spPr bwMode="auto">
            <a:xfrm>
              <a:off x="3854" y="2167"/>
              <a:ext cx="229" cy="47"/>
            </a:xfrm>
            <a:custGeom>
              <a:avLst/>
              <a:gdLst/>
              <a:ahLst/>
              <a:cxnLst>
                <a:cxn ang="0">
                  <a:pos x="0" y="0"/>
                </a:cxn>
                <a:cxn ang="0">
                  <a:pos x="7" y="0"/>
                </a:cxn>
                <a:cxn ang="0">
                  <a:pos x="20" y="7"/>
                </a:cxn>
                <a:cxn ang="0">
                  <a:pos x="111" y="33"/>
                </a:cxn>
                <a:cxn ang="0">
                  <a:pos x="228" y="46"/>
                </a:cxn>
              </a:cxnLst>
              <a:rect l="0" t="0" r="r" b="b"/>
              <a:pathLst>
                <a:path w="229" h="47">
                  <a:moveTo>
                    <a:pt x="0" y="0"/>
                  </a:moveTo>
                  <a:lnTo>
                    <a:pt x="7" y="0"/>
                  </a:lnTo>
                  <a:lnTo>
                    <a:pt x="20" y="7"/>
                  </a:lnTo>
                  <a:lnTo>
                    <a:pt x="111" y="33"/>
                  </a:lnTo>
                  <a:lnTo>
                    <a:pt x="228" y="4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39955" name="Line 19"/>
          <p:cNvSpPr>
            <a:spLocks noChangeShapeType="1"/>
          </p:cNvSpPr>
          <p:nvPr/>
        </p:nvSpPr>
        <p:spPr bwMode="auto">
          <a:xfrm>
            <a:off x="4210050" y="1530350"/>
            <a:ext cx="0" cy="2120900"/>
          </a:xfrm>
          <a:prstGeom prst="line">
            <a:avLst/>
          </a:prstGeom>
          <a:noFill/>
          <a:ln w="12700">
            <a:solidFill>
              <a:schemeClr val="tx1"/>
            </a:solidFill>
            <a:prstDash val="lgDash"/>
            <a:round/>
            <a:headEnd/>
            <a:tailEnd/>
          </a:ln>
          <a:effectLst/>
        </p:spPr>
        <p:txBody>
          <a:bodyPr wrap="none" anchor="ctr"/>
          <a:lstStyle/>
          <a:p>
            <a:endParaRPr lang="en-US"/>
          </a:p>
        </p:txBody>
      </p:sp>
      <p:sp>
        <p:nvSpPr>
          <p:cNvPr id="39956" name="Line 20"/>
          <p:cNvSpPr>
            <a:spLocks noChangeShapeType="1"/>
          </p:cNvSpPr>
          <p:nvPr/>
        </p:nvSpPr>
        <p:spPr bwMode="auto">
          <a:xfrm>
            <a:off x="5048250" y="1530350"/>
            <a:ext cx="0" cy="2120900"/>
          </a:xfrm>
          <a:prstGeom prst="line">
            <a:avLst/>
          </a:prstGeom>
          <a:noFill/>
          <a:ln w="12700">
            <a:solidFill>
              <a:schemeClr val="tx1"/>
            </a:solidFill>
            <a:prstDash val="lgDash"/>
            <a:round/>
            <a:headEnd/>
            <a:tailEnd/>
          </a:ln>
          <a:effectLst/>
        </p:spPr>
        <p:txBody>
          <a:bodyPr wrap="none" anchor="ctr"/>
          <a:lstStyle/>
          <a:p>
            <a:endParaRPr lang="en-US"/>
          </a:p>
        </p:txBody>
      </p:sp>
      <p:sp>
        <p:nvSpPr>
          <p:cNvPr id="39958" name="Line 22"/>
          <p:cNvSpPr>
            <a:spLocks noChangeShapeType="1"/>
          </p:cNvSpPr>
          <p:nvPr/>
        </p:nvSpPr>
        <p:spPr bwMode="auto">
          <a:xfrm>
            <a:off x="2565400" y="3673475"/>
            <a:ext cx="4098925" cy="0"/>
          </a:xfrm>
          <a:prstGeom prst="line">
            <a:avLst/>
          </a:prstGeom>
          <a:noFill/>
          <a:ln w="25400">
            <a:solidFill>
              <a:schemeClr val="tx1"/>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08" name="Rectangle 24"/>
          <p:cNvSpPr>
            <a:spLocks noChangeArrowheads="1"/>
          </p:cNvSpPr>
          <p:nvPr/>
        </p:nvSpPr>
        <p:spPr bwMode="auto">
          <a:xfrm>
            <a:off x="2600325" y="1365250"/>
            <a:ext cx="4098925" cy="2292350"/>
          </a:xfrm>
          <a:prstGeom prst="rect">
            <a:avLst/>
          </a:prstGeom>
          <a:solidFill>
            <a:schemeClr val="accent1"/>
          </a:solidFill>
          <a:ln w="9525">
            <a:noFill/>
            <a:miter lim="800000"/>
            <a:headEnd/>
            <a:tailEnd/>
          </a:ln>
          <a:effectLst/>
        </p:spPr>
        <p:txBody>
          <a:bodyPr wrap="none" anchor="ctr"/>
          <a:lstStyle/>
          <a:p>
            <a:endParaRPr lang="en-US"/>
          </a:p>
        </p:txBody>
      </p:sp>
      <p:sp>
        <p:nvSpPr>
          <p:cNvPr id="41986" name="Rectangle 2"/>
          <p:cNvSpPr>
            <a:spLocks noGrp="1" noRot="1" noChangeArrowheads="1"/>
          </p:cNvSpPr>
          <p:nvPr>
            <p:ph type="title"/>
          </p:nvPr>
        </p:nvSpPr>
        <p:spPr>
          <a:noFill/>
          <a:ln/>
        </p:spPr>
        <p:txBody>
          <a:bodyPr lIns="90488" tIns="44450" rIns="90488" bIns="44450"/>
          <a:lstStyle/>
          <a:p>
            <a:r>
              <a:rPr lang="en-US"/>
              <a:t>Statistical Analysis</a:t>
            </a:r>
          </a:p>
        </p:txBody>
      </p:sp>
      <p:sp>
        <p:nvSpPr>
          <p:cNvPr id="41987" name="Line 3"/>
          <p:cNvSpPr>
            <a:spLocks noChangeShapeType="1"/>
          </p:cNvSpPr>
          <p:nvPr/>
        </p:nvSpPr>
        <p:spPr bwMode="auto">
          <a:xfrm>
            <a:off x="2593975" y="3654425"/>
            <a:ext cx="4098925" cy="0"/>
          </a:xfrm>
          <a:prstGeom prst="line">
            <a:avLst/>
          </a:prstGeom>
          <a:noFill/>
          <a:ln w="25400">
            <a:solidFill>
              <a:schemeClr val="tx1"/>
            </a:solidFill>
            <a:round/>
            <a:headEnd/>
            <a:tailEnd/>
          </a:ln>
          <a:effectLst/>
        </p:spPr>
        <p:txBody>
          <a:bodyPr wrap="none" anchor="ctr"/>
          <a:lstStyle/>
          <a:p>
            <a:endParaRPr lang="en-US"/>
          </a:p>
        </p:txBody>
      </p:sp>
      <p:sp>
        <p:nvSpPr>
          <p:cNvPr id="41988" name="Line 4"/>
          <p:cNvSpPr>
            <a:spLocks noChangeShapeType="1"/>
          </p:cNvSpPr>
          <p:nvPr/>
        </p:nvSpPr>
        <p:spPr bwMode="auto">
          <a:xfrm flipV="1">
            <a:off x="2578100" y="1339850"/>
            <a:ext cx="0" cy="2330450"/>
          </a:xfrm>
          <a:prstGeom prst="line">
            <a:avLst/>
          </a:prstGeom>
          <a:noFill/>
          <a:ln w="25400">
            <a:solidFill>
              <a:schemeClr val="tx1"/>
            </a:solidFill>
            <a:round/>
            <a:headEnd/>
            <a:tailEnd/>
          </a:ln>
          <a:effectLst/>
        </p:spPr>
        <p:txBody>
          <a:bodyPr wrap="none" anchor="ctr"/>
          <a:lstStyle/>
          <a:p>
            <a:endParaRPr lang="en-US"/>
          </a:p>
        </p:txBody>
      </p:sp>
      <p:grpSp>
        <p:nvGrpSpPr>
          <p:cNvPr id="41989" name="Group 5"/>
          <p:cNvGrpSpPr>
            <a:grpSpLocks/>
          </p:cNvGrpSpPr>
          <p:nvPr/>
        </p:nvGrpSpPr>
        <p:grpSpPr bwMode="auto">
          <a:xfrm>
            <a:off x="2836863" y="1527175"/>
            <a:ext cx="2806700" cy="1987550"/>
            <a:chOff x="1787" y="962"/>
            <a:chExt cx="1768" cy="1252"/>
          </a:xfrm>
        </p:grpSpPr>
        <p:sp>
          <p:nvSpPr>
            <p:cNvPr id="41990" name="Freeform 6"/>
            <p:cNvSpPr>
              <a:spLocks/>
            </p:cNvSpPr>
            <p:nvPr/>
          </p:nvSpPr>
          <p:spPr bwMode="auto">
            <a:xfrm>
              <a:off x="1787" y="1314"/>
              <a:ext cx="657" cy="900"/>
            </a:xfrm>
            <a:custGeom>
              <a:avLst/>
              <a:gdLst/>
              <a:ahLst/>
              <a:cxnLst>
                <a:cxn ang="0">
                  <a:pos x="71" y="886"/>
                </a:cxn>
                <a:cxn ang="0">
                  <a:pos x="214" y="847"/>
                </a:cxn>
                <a:cxn ang="0">
                  <a:pos x="247" y="828"/>
                </a:cxn>
                <a:cxn ang="0">
                  <a:pos x="279" y="801"/>
                </a:cxn>
                <a:cxn ang="0">
                  <a:pos x="292" y="795"/>
                </a:cxn>
                <a:cxn ang="0">
                  <a:pos x="305" y="775"/>
                </a:cxn>
                <a:cxn ang="0">
                  <a:pos x="318" y="762"/>
                </a:cxn>
                <a:cxn ang="0">
                  <a:pos x="331" y="749"/>
                </a:cxn>
                <a:cxn ang="0">
                  <a:pos x="344" y="736"/>
                </a:cxn>
                <a:cxn ang="0">
                  <a:pos x="357" y="717"/>
                </a:cxn>
                <a:cxn ang="0">
                  <a:pos x="383" y="684"/>
                </a:cxn>
                <a:cxn ang="0">
                  <a:pos x="403" y="645"/>
                </a:cxn>
                <a:cxn ang="0">
                  <a:pos x="409" y="639"/>
                </a:cxn>
                <a:cxn ang="0">
                  <a:pos x="415" y="619"/>
                </a:cxn>
                <a:cxn ang="0">
                  <a:pos x="435" y="586"/>
                </a:cxn>
                <a:cxn ang="0">
                  <a:pos x="442" y="573"/>
                </a:cxn>
                <a:cxn ang="0">
                  <a:pos x="448" y="554"/>
                </a:cxn>
                <a:cxn ang="0">
                  <a:pos x="454" y="541"/>
                </a:cxn>
                <a:cxn ang="0">
                  <a:pos x="467" y="522"/>
                </a:cxn>
                <a:cxn ang="0">
                  <a:pos x="474" y="502"/>
                </a:cxn>
                <a:cxn ang="0">
                  <a:pos x="481" y="495"/>
                </a:cxn>
                <a:cxn ang="0">
                  <a:pos x="481" y="483"/>
                </a:cxn>
                <a:cxn ang="0">
                  <a:pos x="487" y="462"/>
                </a:cxn>
                <a:cxn ang="0">
                  <a:pos x="493" y="450"/>
                </a:cxn>
                <a:cxn ang="0">
                  <a:pos x="500" y="443"/>
                </a:cxn>
                <a:cxn ang="0">
                  <a:pos x="506" y="417"/>
                </a:cxn>
                <a:cxn ang="0">
                  <a:pos x="513" y="404"/>
                </a:cxn>
                <a:cxn ang="0">
                  <a:pos x="520" y="391"/>
                </a:cxn>
                <a:cxn ang="0">
                  <a:pos x="526" y="371"/>
                </a:cxn>
                <a:cxn ang="0">
                  <a:pos x="532" y="359"/>
                </a:cxn>
                <a:cxn ang="0">
                  <a:pos x="539" y="339"/>
                </a:cxn>
                <a:cxn ang="0">
                  <a:pos x="545" y="326"/>
                </a:cxn>
                <a:cxn ang="0">
                  <a:pos x="545" y="313"/>
                </a:cxn>
                <a:cxn ang="0">
                  <a:pos x="552" y="293"/>
                </a:cxn>
                <a:cxn ang="0">
                  <a:pos x="559" y="287"/>
                </a:cxn>
                <a:cxn ang="0">
                  <a:pos x="565" y="274"/>
                </a:cxn>
                <a:cxn ang="0">
                  <a:pos x="571" y="254"/>
                </a:cxn>
                <a:cxn ang="0">
                  <a:pos x="571" y="241"/>
                </a:cxn>
                <a:cxn ang="0">
                  <a:pos x="578" y="228"/>
                </a:cxn>
                <a:cxn ang="0">
                  <a:pos x="584" y="215"/>
                </a:cxn>
                <a:cxn ang="0">
                  <a:pos x="584" y="202"/>
                </a:cxn>
                <a:cxn ang="0">
                  <a:pos x="591" y="189"/>
                </a:cxn>
                <a:cxn ang="0">
                  <a:pos x="598" y="182"/>
                </a:cxn>
                <a:cxn ang="0">
                  <a:pos x="598" y="170"/>
                </a:cxn>
                <a:cxn ang="0">
                  <a:pos x="604" y="156"/>
                </a:cxn>
                <a:cxn ang="0">
                  <a:pos x="604" y="143"/>
                </a:cxn>
                <a:cxn ang="0">
                  <a:pos x="610" y="137"/>
                </a:cxn>
                <a:cxn ang="0">
                  <a:pos x="610" y="124"/>
                </a:cxn>
                <a:cxn ang="0">
                  <a:pos x="617" y="117"/>
                </a:cxn>
                <a:cxn ang="0">
                  <a:pos x="623" y="104"/>
                </a:cxn>
                <a:cxn ang="0">
                  <a:pos x="630" y="78"/>
                </a:cxn>
                <a:cxn ang="0">
                  <a:pos x="637" y="65"/>
                </a:cxn>
                <a:cxn ang="0">
                  <a:pos x="643" y="39"/>
                </a:cxn>
                <a:cxn ang="0">
                  <a:pos x="649" y="33"/>
                </a:cxn>
                <a:cxn ang="0">
                  <a:pos x="649" y="20"/>
                </a:cxn>
                <a:cxn ang="0">
                  <a:pos x="656" y="14"/>
                </a:cxn>
                <a:cxn ang="0">
                  <a:pos x="656" y="0"/>
                </a:cxn>
              </a:cxnLst>
              <a:rect l="0" t="0" r="r" b="b"/>
              <a:pathLst>
                <a:path w="657" h="900">
                  <a:moveTo>
                    <a:pt x="0" y="899"/>
                  </a:moveTo>
                  <a:lnTo>
                    <a:pt x="71" y="886"/>
                  </a:lnTo>
                  <a:lnTo>
                    <a:pt x="188" y="860"/>
                  </a:lnTo>
                  <a:lnTo>
                    <a:pt x="214" y="847"/>
                  </a:lnTo>
                  <a:lnTo>
                    <a:pt x="233" y="834"/>
                  </a:lnTo>
                  <a:lnTo>
                    <a:pt x="247" y="828"/>
                  </a:lnTo>
                  <a:lnTo>
                    <a:pt x="253" y="821"/>
                  </a:lnTo>
                  <a:lnTo>
                    <a:pt x="279" y="801"/>
                  </a:lnTo>
                  <a:lnTo>
                    <a:pt x="286" y="795"/>
                  </a:lnTo>
                  <a:lnTo>
                    <a:pt x="292" y="795"/>
                  </a:lnTo>
                  <a:lnTo>
                    <a:pt x="292" y="789"/>
                  </a:lnTo>
                  <a:lnTo>
                    <a:pt x="305" y="775"/>
                  </a:lnTo>
                  <a:lnTo>
                    <a:pt x="311" y="775"/>
                  </a:lnTo>
                  <a:lnTo>
                    <a:pt x="318" y="762"/>
                  </a:lnTo>
                  <a:lnTo>
                    <a:pt x="325" y="756"/>
                  </a:lnTo>
                  <a:lnTo>
                    <a:pt x="331" y="749"/>
                  </a:lnTo>
                  <a:lnTo>
                    <a:pt x="337" y="743"/>
                  </a:lnTo>
                  <a:lnTo>
                    <a:pt x="344" y="736"/>
                  </a:lnTo>
                  <a:lnTo>
                    <a:pt x="350" y="729"/>
                  </a:lnTo>
                  <a:lnTo>
                    <a:pt x="357" y="717"/>
                  </a:lnTo>
                  <a:lnTo>
                    <a:pt x="364" y="710"/>
                  </a:lnTo>
                  <a:lnTo>
                    <a:pt x="383" y="684"/>
                  </a:lnTo>
                  <a:lnTo>
                    <a:pt x="389" y="671"/>
                  </a:lnTo>
                  <a:lnTo>
                    <a:pt x="403" y="645"/>
                  </a:lnTo>
                  <a:lnTo>
                    <a:pt x="403" y="639"/>
                  </a:lnTo>
                  <a:lnTo>
                    <a:pt x="409" y="639"/>
                  </a:lnTo>
                  <a:lnTo>
                    <a:pt x="409" y="632"/>
                  </a:lnTo>
                  <a:lnTo>
                    <a:pt x="415" y="619"/>
                  </a:lnTo>
                  <a:lnTo>
                    <a:pt x="435" y="593"/>
                  </a:lnTo>
                  <a:lnTo>
                    <a:pt x="435" y="586"/>
                  </a:lnTo>
                  <a:lnTo>
                    <a:pt x="435" y="580"/>
                  </a:lnTo>
                  <a:lnTo>
                    <a:pt x="442" y="573"/>
                  </a:lnTo>
                  <a:lnTo>
                    <a:pt x="448" y="561"/>
                  </a:lnTo>
                  <a:lnTo>
                    <a:pt x="448" y="554"/>
                  </a:lnTo>
                  <a:lnTo>
                    <a:pt x="454" y="547"/>
                  </a:lnTo>
                  <a:lnTo>
                    <a:pt x="454" y="541"/>
                  </a:lnTo>
                  <a:lnTo>
                    <a:pt x="461" y="534"/>
                  </a:lnTo>
                  <a:lnTo>
                    <a:pt x="467" y="522"/>
                  </a:lnTo>
                  <a:lnTo>
                    <a:pt x="467" y="508"/>
                  </a:lnTo>
                  <a:lnTo>
                    <a:pt x="474" y="502"/>
                  </a:lnTo>
                  <a:lnTo>
                    <a:pt x="474" y="495"/>
                  </a:lnTo>
                  <a:lnTo>
                    <a:pt x="481" y="495"/>
                  </a:lnTo>
                  <a:lnTo>
                    <a:pt x="481" y="489"/>
                  </a:lnTo>
                  <a:lnTo>
                    <a:pt x="481" y="483"/>
                  </a:lnTo>
                  <a:lnTo>
                    <a:pt x="487" y="469"/>
                  </a:lnTo>
                  <a:lnTo>
                    <a:pt x="487" y="462"/>
                  </a:lnTo>
                  <a:lnTo>
                    <a:pt x="493" y="456"/>
                  </a:lnTo>
                  <a:lnTo>
                    <a:pt x="493" y="450"/>
                  </a:lnTo>
                  <a:lnTo>
                    <a:pt x="500" y="450"/>
                  </a:lnTo>
                  <a:lnTo>
                    <a:pt x="500" y="443"/>
                  </a:lnTo>
                  <a:lnTo>
                    <a:pt x="500" y="437"/>
                  </a:lnTo>
                  <a:lnTo>
                    <a:pt x="506" y="417"/>
                  </a:lnTo>
                  <a:lnTo>
                    <a:pt x="513" y="410"/>
                  </a:lnTo>
                  <a:lnTo>
                    <a:pt x="513" y="404"/>
                  </a:lnTo>
                  <a:lnTo>
                    <a:pt x="513" y="398"/>
                  </a:lnTo>
                  <a:lnTo>
                    <a:pt x="520" y="391"/>
                  </a:lnTo>
                  <a:lnTo>
                    <a:pt x="526" y="378"/>
                  </a:lnTo>
                  <a:lnTo>
                    <a:pt x="526" y="371"/>
                  </a:lnTo>
                  <a:lnTo>
                    <a:pt x="526" y="365"/>
                  </a:lnTo>
                  <a:lnTo>
                    <a:pt x="532" y="359"/>
                  </a:lnTo>
                  <a:lnTo>
                    <a:pt x="532" y="352"/>
                  </a:lnTo>
                  <a:lnTo>
                    <a:pt x="539" y="339"/>
                  </a:lnTo>
                  <a:lnTo>
                    <a:pt x="539" y="332"/>
                  </a:lnTo>
                  <a:lnTo>
                    <a:pt x="545" y="326"/>
                  </a:lnTo>
                  <a:lnTo>
                    <a:pt x="545" y="320"/>
                  </a:lnTo>
                  <a:lnTo>
                    <a:pt x="545" y="313"/>
                  </a:lnTo>
                  <a:lnTo>
                    <a:pt x="552" y="299"/>
                  </a:lnTo>
                  <a:lnTo>
                    <a:pt x="552" y="293"/>
                  </a:lnTo>
                  <a:lnTo>
                    <a:pt x="559" y="293"/>
                  </a:lnTo>
                  <a:lnTo>
                    <a:pt x="559" y="287"/>
                  </a:lnTo>
                  <a:lnTo>
                    <a:pt x="559" y="280"/>
                  </a:lnTo>
                  <a:lnTo>
                    <a:pt x="565" y="274"/>
                  </a:lnTo>
                  <a:lnTo>
                    <a:pt x="565" y="267"/>
                  </a:lnTo>
                  <a:lnTo>
                    <a:pt x="571" y="254"/>
                  </a:lnTo>
                  <a:lnTo>
                    <a:pt x="571" y="248"/>
                  </a:lnTo>
                  <a:lnTo>
                    <a:pt x="571" y="241"/>
                  </a:lnTo>
                  <a:lnTo>
                    <a:pt x="578" y="235"/>
                  </a:lnTo>
                  <a:lnTo>
                    <a:pt x="578" y="228"/>
                  </a:lnTo>
                  <a:lnTo>
                    <a:pt x="578" y="221"/>
                  </a:lnTo>
                  <a:lnTo>
                    <a:pt x="584" y="215"/>
                  </a:lnTo>
                  <a:lnTo>
                    <a:pt x="584" y="209"/>
                  </a:lnTo>
                  <a:lnTo>
                    <a:pt x="584" y="202"/>
                  </a:lnTo>
                  <a:lnTo>
                    <a:pt x="591" y="196"/>
                  </a:lnTo>
                  <a:lnTo>
                    <a:pt x="591" y="189"/>
                  </a:lnTo>
                  <a:lnTo>
                    <a:pt x="591" y="182"/>
                  </a:lnTo>
                  <a:lnTo>
                    <a:pt x="598" y="182"/>
                  </a:lnTo>
                  <a:lnTo>
                    <a:pt x="598" y="176"/>
                  </a:lnTo>
                  <a:lnTo>
                    <a:pt x="598" y="170"/>
                  </a:lnTo>
                  <a:lnTo>
                    <a:pt x="604" y="163"/>
                  </a:lnTo>
                  <a:lnTo>
                    <a:pt x="604" y="156"/>
                  </a:lnTo>
                  <a:lnTo>
                    <a:pt x="604" y="150"/>
                  </a:lnTo>
                  <a:lnTo>
                    <a:pt x="604" y="143"/>
                  </a:lnTo>
                  <a:lnTo>
                    <a:pt x="610" y="143"/>
                  </a:lnTo>
                  <a:lnTo>
                    <a:pt x="610" y="137"/>
                  </a:lnTo>
                  <a:lnTo>
                    <a:pt x="610" y="131"/>
                  </a:lnTo>
                  <a:lnTo>
                    <a:pt x="610" y="124"/>
                  </a:lnTo>
                  <a:lnTo>
                    <a:pt x="617" y="124"/>
                  </a:lnTo>
                  <a:lnTo>
                    <a:pt x="617" y="117"/>
                  </a:lnTo>
                  <a:lnTo>
                    <a:pt x="617" y="111"/>
                  </a:lnTo>
                  <a:lnTo>
                    <a:pt x="623" y="104"/>
                  </a:lnTo>
                  <a:lnTo>
                    <a:pt x="623" y="98"/>
                  </a:lnTo>
                  <a:lnTo>
                    <a:pt x="630" y="78"/>
                  </a:lnTo>
                  <a:lnTo>
                    <a:pt x="630" y="72"/>
                  </a:lnTo>
                  <a:lnTo>
                    <a:pt x="637" y="65"/>
                  </a:lnTo>
                  <a:lnTo>
                    <a:pt x="637" y="59"/>
                  </a:lnTo>
                  <a:lnTo>
                    <a:pt x="643" y="39"/>
                  </a:lnTo>
                  <a:lnTo>
                    <a:pt x="643" y="33"/>
                  </a:lnTo>
                  <a:lnTo>
                    <a:pt x="649" y="33"/>
                  </a:lnTo>
                  <a:lnTo>
                    <a:pt x="649" y="26"/>
                  </a:lnTo>
                  <a:lnTo>
                    <a:pt x="649" y="20"/>
                  </a:lnTo>
                  <a:lnTo>
                    <a:pt x="649" y="14"/>
                  </a:lnTo>
                  <a:lnTo>
                    <a:pt x="656" y="14"/>
                  </a:lnTo>
                  <a:lnTo>
                    <a:pt x="656" y="7"/>
                  </a:lnTo>
                  <a:lnTo>
                    <a:pt x="656"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1991" name="Freeform 7"/>
            <p:cNvSpPr>
              <a:spLocks/>
            </p:cNvSpPr>
            <p:nvPr/>
          </p:nvSpPr>
          <p:spPr bwMode="auto">
            <a:xfrm>
              <a:off x="2443" y="1001"/>
              <a:ext cx="150" cy="314"/>
            </a:xfrm>
            <a:custGeom>
              <a:avLst/>
              <a:gdLst/>
              <a:ahLst/>
              <a:cxnLst>
                <a:cxn ang="0">
                  <a:pos x="0" y="313"/>
                </a:cxn>
                <a:cxn ang="0">
                  <a:pos x="0" y="313"/>
                </a:cxn>
                <a:cxn ang="0">
                  <a:pos x="0" y="306"/>
                </a:cxn>
                <a:cxn ang="0">
                  <a:pos x="6" y="306"/>
                </a:cxn>
                <a:cxn ang="0">
                  <a:pos x="6" y="300"/>
                </a:cxn>
                <a:cxn ang="0">
                  <a:pos x="6" y="293"/>
                </a:cxn>
                <a:cxn ang="0">
                  <a:pos x="13" y="281"/>
                </a:cxn>
                <a:cxn ang="0">
                  <a:pos x="13" y="274"/>
                </a:cxn>
                <a:cxn ang="0">
                  <a:pos x="19" y="274"/>
                </a:cxn>
                <a:cxn ang="0">
                  <a:pos x="19" y="267"/>
                </a:cxn>
                <a:cxn ang="0">
                  <a:pos x="19" y="261"/>
                </a:cxn>
                <a:cxn ang="0">
                  <a:pos x="19" y="254"/>
                </a:cxn>
                <a:cxn ang="0">
                  <a:pos x="25" y="248"/>
                </a:cxn>
                <a:cxn ang="0">
                  <a:pos x="25" y="242"/>
                </a:cxn>
                <a:cxn ang="0">
                  <a:pos x="32" y="235"/>
                </a:cxn>
                <a:cxn ang="0">
                  <a:pos x="32" y="228"/>
                </a:cxn>
                <a:cxn ang="0">
                  <a:pos x="32" y="222"/>
                </a:cxn>
                <a:cxn ang="0">
                  <a:pos x="38" y="215"/>
                </a:cxn>
                <a:cxn ang="0">
                  <a:pos x="38" y="209"/>
                </a:cxn>
                <a:cxn ang="0">
                  <a:pos x="45" y="203"/>
                </a:cxn>
                <a:cxn ang="0">
                  <a:pos x="45" y="196"/>
                </a:cxn>
                <a:cxn ang="0">
                  <a:pos x="45" y="189"/>
                </a:cxn>
                <a:cxn ang="0">
                  <a:pos x="52" y="183"/>
                </a:cxn>
                <a:cxn ang="0">
                  <a:pos x="52" y="176"/>
                </a:cxn>
                <a:cxn ang="0">
                  <a:pos x="52" y="170"/>
                </a:cxn>
                <a:cxn ang="0">
                  <a:pos x="58" y="170"/>
                </a:cxn>
                <a:cxn ang="0">
                  <a:pos x="58" y="163"/>
                </a:cxn>
                <a:cxn ang="0">
                  <a:pos x="58" y="157"/>
                </a:cxn>
                <a:cxn ang="0">
                  <a:pos x="64" y="157"/>
                </a:cxn>
                <a:cxn ang="0">
                  <a:pos x="64" y="150"/>
                </a:cxn>
                <a:cxn ang="0">
                  <a:pos x="64" y="143"/>
                </a:cxn>
                <a:cxn ang="0">
                  <a:pos x="71" y="143"/>
                </a:cxn>
                <a:cxn ang="0">
                  <a:pos x="71" y="137"/>
                </a:cxn>
                <a:cxn ang="0">
                  <a:pos x="71" y="131"/>
                </a:cxn>
                <a:cxn ang="0">
                  <a:pos x="77" y="124"/>
                </a:cxn>
                <a:cxn ang="0">
                  <a:pos x="77" y="118"/>
                </a:cxn>
                <a:cxn ang="0">
                  <a:pos x="77" y="111"/>
                </a:cxn>
                <a:cxn ang="0">
                  <a:pos x="84" y="111"/>
                </a:cxn>
                <a:cxn ang="0">
                  <a:pos x="84" y="104"/>
                </a:cxn>
                <a:cxn ang="0">
                  <a:pos x="84" y="98"/>
                </a:cxn>
                <a:cxn ang="0">
                  <a:pos x="91" y="98"/>
                </a:cxn>
                <a:cxn ang="0">
                  <a:pos x="91" y="92"/>
                </a:cxn>
                <a:cxn ang="0">
                  <a:pos x="91" y="85"/>
                </a:cxn>
                <a:cxn ang="0">
                  <a:pos x="97" y="85"/>
                </a:cxn>
                <a:cxn ang="0">
                  <a:pos x="97" y="79"/>
                </a:cxn>
                <a:cxn ang="0">
                  <a:pos x="97" y="72"/>
                </a:cxn>
                <a:cxn ang="0">
                  <a:pos x="103" y="72"/>
                </a:cxn>
                <a:cxn ang="0">
                  <a:pos x="103" y="65"/>
                </a:cxn>
                <a:cxn ang="0">
                  <a:pos x="110" y="59"/>
                </a:cxn>
                <a:cxn ang="0">
                  <a:pos x="110" y="53"/>
                </a:cxn>
                <a:cxn ang="0">
                  <a:pos x="116" y="53"/>
                </a:cxn>
                <a:cxn ang="0">
                  <a:pos x="116" y="46"/>
                </a:cxn>
                <a:cxn ang="0">
                  <a:pos x="116" y="40"/>
                </a:cxn>
                <a:cxn ang="0">
                  <a:pos x="123" y="40"/>
                </a:cxn>
                <a:cxn ang="0">
                  <a:pos x="123" y="33"/>
                </a:cxn>
                <a:cxn ang="0">
                  <a:pos x="130" y="26"/>
                </a:cxn>
                <a:cxn ang="0">
                  <a:pos x="130" y="20"/>
                </a:cxn>
                <a:cxn ang="0">
                  <a:pos x="136" y="20"/>
                </a:cxn>
                <a:cxn ang="0">
                  <a:pos x="136" y="14"/>
                </a:cxn>
                <a:cxn ang="0">
                  <a:pos x="142" y="14"/>
                </a:cxn>
                <a:cxn ang="0">
                  <a:pos x="142" y="7"/>
                </a:cxn>
                <a:cxn ang="0">
                  <a:pos x="149" y="0"/>
                </a:cxn>
              </a:cxnLst>
              <a:rect l="0" t="0" r="r" b="b"/>
              <a:pathLst>
                <a:path w="150" h="314">
                  <a:moveTo>
                    <a:pt x="0" y="313"/>
                  </a:moveTo>
                  <a:lnTo>
                    <a:pt x="0" y="313"/>
                  </a:lnTo>
                  <a:lnTo>
                    <a:pt x="0" y="306"/>
                  </a:lnTo>
                  <a:lnTo>
                    <a:pt x="6" y="306"/>
                  </a:lnTo>
                  <a:lnTo>
                    <a:pt x="6" y="300"/>
                  </a:lnTo>
                  <a:lnTo>
                    <a:pt x="6" y="293"/>
                  </a:lnTo>
                  <a:lnTo>
                    <a:pt x="13" y="281"/>
                  </a:lnTo>
                  <a:lnTo>
                    <a:pt x="13" y="274"/>
                  </a:lnTo>
                  <a:lnTo>
                    <a:pt x="19" y="274"/>
                  </a:lnTo>
                  <a:lnTo>
                    <a:pt x="19" y="267"/>
                  </a:lnTo>
                  <a:lnTo>
                    <a:pt x="19" y="261"/>
                  </a:lnTo>
                  <a:lnTo>
                    <a:pt x="19" y="254"/>
                  </a:lnTo>
                  <a:lnTo>
                    <a:pt x="25" y="248"/>
                  </a:lnTo>
                  <a:lnTo>
                    <a:pt x="25" y="242"/>
                  </a:lnTo>
                  <a:lnTo>
                    <a:pt x="32" y="235"/>
                  </a:lnTo>
                  <a:lnTo>
                    <a:pt x="32" y="228"/>
                  </a:lnTo>
                  <a:lnTo>
                    <a:pt x="32" y="222"/>
                  </a:lnTo>
                  <a:lnTo>
                    <a:pt x="38" y="215"/>
                  </a:lnTo>
                  <a:lnTo>
                    <a:pt x="38" y="209"/>
                  </a:lnTo>
                  <a:lnTo>
                    <a:pt x="45" y="203"/>
                  </a:lnTo>
                  <a:lnTo>
                    <a:pt x="45" y="196"/>
                  </a:lnTo>
                  <a:lnTo>
                    <a:pt x="45" y="189"/>
                  </a:lnTo>
                  <a:lnTo>
                    <a:pt x="52" y="183"/>
                  </a:lnTo>
                  <a:lnTo>
                    <a:pt x="52" y="176"/>
                  </a:lnTo>
                  <a:lnTo>
                    <a:pt x="52" y="170"/>
                  </a:lnTo>
                  <a:lnTo>
                    <a:pt x="58" y="170"/>
                  </a:lnTo>
                  <a:lnTo>
                    <a:pt x="58" y="163"/>
                  </a:lnTo>
                  <a:lnTo>
                    <a:pt x="58" y="157"/>
                  </a:lnTo>
                  <a:lnTo>
                    <a:pt x="64" y="157"/>
                  </a:lnTo>
                  <a:lnTo>
                    <a:pt x="64" y="150"/>
                  </a:lnTo>
                  <a:lnTo>
                    <a:pt x="64" y="143"/>
                  </a:lnTo>
                  <a:lnTo>
                    <a:pt x="71" y="143"/>
                  </a:lnTo>
                  <a:lnTo>
                    <a:pt x="71" y="137"/>
                  </a:lnTo>
                  <a:lnTo>
                    <a:pt x="71" y="131"/>
                  </a:lnTo>
                  <a:lnTo>
                    <a:pt x="77" y="124"/>
                  </a:lnTo>
                  <a:lnTo>
                    <a:pt x="77" y="118"/>
                  </a:lnTo>
                  <a:lnTo>
                    <a:pt x="77" y="111"/>
                  </a:lnTo>
                  <a:lnTo>
                    <a:pt x="84" y="111"/>
                  </a:lnTo>
                  <a:lnTo>
                    <a:pt x="84" y="104"/>
                  </a:lnTo>
                  <a:lnTo>
                    <a:pt x="84" y="98"/>
                  </a:lnTo>
                  <a:lnTo>
                    <a:pt x="91" y="98"/>
                  </a:lnTo>
                  <a:lnTo>
                    <a:pt x="91" y="92"/>
                  </a:lnTo>
                  <a:lnTo>
                    <a:pt x="91" y="85"/>
                  </a:lnTo>
                  <a:lnTo>
                    <a:pt x="97" y="85"/>
                  </a:lnTo>
                  <a:lnTo>
                    <a:pt x="97" y="79"/>
                  </a:lnTo>
                  <a:lnTo>
                    <a:pt x="97" y="72"/>
                  </a:lnTo>
                  <a:lnTo>
                    <a:pt x="103" y="72"/>
                  </a:lnTo>
                  <a:lnTo>
                    <a:pt x="103" y="65"/>
                  </a:lnTo>
                  <a:lnTo>
                    <a:pt x="110" y="59"/>
                  </a:lnTo>
                  <a:lnTo>
                    <a:pt x="110" y="53"/>
                  </a:lnTo>
                  <a:lnTo>
                    <a:pt x="116" y="53"/>
                  </a:lnTo>
                  <a:lnTo>
                    <a:pt x="116" y="46"/>
                  </a:lnTo>
                  <a:lnTo>
                    <a:pt x="116" y="40"/>
                  </a:lnTo>
                  <a:lnTo>
                    <a:pt x="123" y="40"/>
                  </a:lnTo>
                  <a:lnTo>
                    <a:pt x="123" y="33"/>
                  </a:lnTo>
                  <a:lnTo>
                    <a:pt x="130" y="26"/>
                  </a:lnTo>
                  <a:lnTo>
                    <a:pt x="130" y="20"/>
                  </a:lnTo>
                  <a:lnTo>
                    <a:pt x="136" y="20"/>
                  </a:lnTo>
                  <a:lnTo>
                    <a:pt x="136" y="14"/>
                  </a:lnTo>
                  <a:lnTo>
                    <a:pt x="142" y="14"/>
                  </a:lnTo>
                  <a:lnTo>
                    <a:pt x="142" y="7"/>
                  </a:lnTo>
                  <a:lnTo>
                    <a:pt x="149"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1992" name="Freeform 8"/>
            <p:cNvSpPr>
              <a:spLocks/>
            </p:cNvSpPr>
            <p:nvPr/>
          </p:nvSpPr>
          <p:spPr bwMode="auto">
            <a:xfrm>
              <a:off x="2592" y="962"/>
              <a:ext cx="111" cy="40"/>
            </a:xfrm>
            <a:custGeom>
              <a:avLst/>
              <a:gdLst/>
              <a:ahLst/>
              <a:cxnLst>
                <a:cxn ang="0">
                  <a:pos x="0" y="39"/>
                </a:cxn>
                <a:cxn ang="0">
                  <a:pos x="0" y="39"/>
                </a:cxn>
                <a:cxn ang="0">
                  <a:pos x="0" y="33"/>
                </a:cxn>
                <a:cxn ang="0">
                  <a:pos x="6" y="33"/>
                </a:cxn>
                <a:cxn ang="0">
                  <a:pos x="6" y="26"/>
                </a:cxn>
                <a:cxn ang="0">
                  <a:pos x="13" y="26"/>
                </a:cxn>
                <a:cxn ang="0">
                  <a:pos x="13" y="20"/>
                </a:cxn>
                <a:cxn ang="0">
                  <a:pos x="19" y="20"/>
                </a:cxn>
                <a:cxn ang="0">
                  <a:pos x="25" y="14"/>
                </a:cxn>
                <a:cxn ang="0">
                  <a:pos x="32" y="14"/>
                </a:cxn>
                <a:cxn ang="0">
                  <a:pos x="32" y="7"/>
                </a:cxn>
                <a:cxn ang="0">
                  <a:pos x="39" y="7"/>
                </a:cxn>
                <a:cxn ang="0">
                  <a:pos x="45" y="7"/>
                </a:cxn>
                <a:cxn ang="0">
                  <a:pos x="45" y="0"/>
                </a:cxn>
                <a:cxn ang="0">
                  <a:pos x="52" y="0"/>
                </a:cxn>
                <a:cxn ang="0">
                  <a:pos x="58" y="0"/>
                </a:cxn>
                <a:cxn ang="0">
                  <a:pos x="64" y="0"/>
                </a:cxn>
                <a:cxn ang="0">
                  <a:pos x="71" y="0"/>
                </a:cxn>
                <a:cxn ang="0">
                  <a:pos x="78" y="0"/>
                </a:cxn>
                <a:cxn ang="0">
                  <a:pos x="84" y="0"/>
                </a:cxn>
                <a:cxn ang="0">
                  <a:pos x="84" y="7"/>
                </a:cxn>
                <a:cxn ang="0">
                  <a:pos x="91" y="7"/>
                </a:cxn>
                <a:cxn ang="0">
                  <a:pos x="97" y="7"/>
                </a:cxn>
                <a:cxn ang="0">
                  <a:pos x="97" y="14"/>
                </a:cxn>
                <a:cxn ang="0">
                  <a:pos x="103" y="14"/>
                </a:cxn>
                <a:cxn ang="0">
                  <a:pos x="103" y="20"/>
                </a:cxn>
                <a:cxn ang="0">
                  <a:pos x="110" y="20"/>
                </a:cxn>
              </a:cxnLst>
              <a:rect l="0" t="0" r="r" b="b"/>
              <a:pathLst>
                <a:path w="111" h="40">
                  <a:moveTo>
                    <a:pt x="0" y="39"/>
                  </a:moveTo>
                  <a:lnTo>
                    <a:pt x="0" y="39"/>
                  </a:lnTo>
                  <a:lnTo>
                    <a:pt x="0" y="33"/>
                  </a:lnTo>
                  <a:lnTo>
                    <a:pt x="6" y="33"/>
                  </a:lnTo>
                  <a:lnTo>
                    <a:pt x="6" y="26"/>
                  </a:lnTo>
                  <a:lnTo>
                    <a:pt x="13" y="26"/>
                  </a:lnTo>
                  <a:lnTo>
                    <a:pt x="13" y="20"/>
                  </a:lnTo>
                  <a:lnTo>
                    <a:pt x="19" y="20"/>
                  </a:lnTo>
                  <a:lnTo>
                    <a:pt x="25" y="14"/>
                  </a:lnTo>
                  <a:lnTo>
                    <a:pt x="32" y="14"/>
                  </a:lnTo>
                  <a:lnTo>
                    <a:pt x="32" y="7"/>
                  </a:lnTo>
                  <a:lnTo>
                    <a:pt x="39" y="7"/>
                  </a:lnTo>
                  <a:lnTo>
                    <a:pt x="45" y="7"/>
                  </a:lnTo>
                  <a:lnTo>
                    <a:pt x="45" y="0"/>
                  </a:lnTo>
                  <a:lnTo>
                    <a:pt x="52" y="0"/>
                  </a:lnTo>
                  <a:lnTo>
                    <a:pt x="58" y="0"/>
                  </a:lnTo>
                  <a:lnTo>
                    <a:pt x="64" y="0"/>
                  </a:lnTo>
                  <a:lnTo>
                    <a:pt x="71" y="0"/>
                  </a:lnTo>
                  <a:lnTo>
                    <a:pt x="78" y="0"/>
                  </a:lnTo>
                  <a:lnTo>
                    <a:pt x="84" y="0"/>
                  </a:lnTo>
                  <a:lnTo>
                    <a:pt x="84" y="7"/>
                  </a:lnTo>
                  <a:lnTo>
                    <a:pt x="91" y="7"/>
                  </a:lnTo>
                  <a:lnTo>
                    <a:pt x="97" y="7"/>
                  </a:lnTo>
                  <a:lnTo>
                    <a:pt x="97" y="14"/>
                  </a:lnTo>
                  <a:lnTo>
                    <a:pt x="103" y="14"/>
                  </a:lnTo>
                  <a:lnTo>
                    <a:pt x="103" y="20"/>
                  </a:lnTo>
                  <a:lnTo>
                    <a:pt x="110" y="2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1993" name="Freeform 9"/>
            <p:cNvSpPr>
              <a:spLocks/>
            </p:cNvSpPr>
            <p:nvPr/>
          </p:nvSpPr>
          <p:spPr bwMode="auto">
            <a:xfrm>
              <a:off x="2702" y="982"/>
              <a:ext cx="157" cy="301"/>
            </a:xfrm>
            <a:custGeom>
              <a:avLst/>
              <a:gdLst/>
              <a:ahLst/>
              <a:cxnLst>
                <a:cxn ang="0">
                  <a:pos x="0" y="0"/>
                </a:cxn>
                <a:cxn ang="0">
                  <a:pos x="0" y="0"/>
                </a:cxn>
                <a:cxn ang="0">
                  <a:pos x="7" y="0"/>
                </a:cxn>
                <a:cxn ang="0">
                  <a:pos x="7" y="7"/>
                </a:cxn>
                <a:cxn ang="0">
                  <a:pos x="13" y="7"/>
                </a:cxn>
                <a:cxn ang="0">
                  <a:pos x="13" y="14"/>
                </a:cxn>
                <a:cxn ang="0">
                  <a:pos x="20" y="14"/>
                </a:cxn>
                <a:cxn ang="0">
                  <a:pos x="20" y="20"/>
                </a:cxn>
                <a:cxn ang="0">
                  <a:pos x="26" y="20"/>
                </a:cxn>
                <a:cxn ang="0">
                  <a:pos x="26" y="26"/>
                </a:cxn>
                <a:cxn ang="0">
                  <a:pos x="26" y="33"/>
                </a:cxn>
                <a:cxn ang="0">
                  <a:pos x="32" y="33"/>
                </a:cxn>
                <a:cxn ang="0">
                  <a:pos x="32" y="40"/>
                </a:cxn>
                <a:cxn ang="0">
                  <a:pos x="39" y="40"/>
                </a:cxn>
                <a:cxn ang="0">
                  <a:pos x="39" y="46"/>
                </a:cxn>
                <a:cxn ang="0">
                  <a:pos x="46" y="53"/>
                </a:cxn>
                <a:cxn ang="0">
                  <a:pos x="46" y="59"/>
                </a:cxn>
                <a:cxn ang="0">
                  <a:pos x="52" y="59"/>
                </a:cxn>
                <a:cxn ang="0">
                  <a:pos x="52" y="65"/>
                </a:cxn>
                <a:cxn ang="0">
                  <a:pos x="52" y="72"/>
                </a:cxn>
                <a:cxn ang="0">
                  <a:pos x="59" y="72"/>
                </a:cxn>
                <a:cxn ang="0">
                  <a:pos x="59" y="79"/>
                </a:cxn>
                <a:cxn ang="0">
                  <a:pos x="65" y="79"/>
                </a:cxn>
                <a:cxn ang="0">
                  <a:pos x="65" y="85"/>
                </a:cxn>
                <a:cxn ang="0">
                  <a:pos x="65" y="92"/>
                </a:cxn>
                <a:cxn ang="0">
                  <a:pos x="71" y="92"/>
                </a:cxn>
                <a:cxn ang="0">
                  <a:pos x="71" y="98"/>
                </a:cxn>
                <a:cxn ang="0">
                  <a:pos x="71" y="104"/>
                </a:cxn>
                <a:cxn ang="0">
                  <a:pos x="78" y="104"/>
                </a:cxn>
                <a:cxn ang="0">
                  <a:pos x="78" y="111"/>
                </a:cxn>
                <a:cxn ang="0">
                  <a:pos x="85" y="118"/>
                </a:cxn>
                <a:cxn ang="0">
                  <a:pos x="85" y="124"/>
                </a:cxn>
                <a:cxn ang="0">
                  <a:pos x="85" y="131"/>
                </a:cxn>
                <a:cxn ang="0">
                  <a:pos x="91" y="137"/>
                </a:cxn>
                <a:cxn ang="0">
                  <a:pos x="91" y="143"/>
                </a:cxn>
                <a:cxn ang="0">
                  <a:pos x="98" y="150"/>
                </a:cxn>
                <a:cxn ang="0">
                  <a:pos x="98" y="157"/>
                </a:cxn>
                <a:cxn ang="0">
                  <a:pos x="104" y="163"/>
                </a:cxn>
                <a:cxn ang="0">
                  <a:pos x="104" y="170"/>
                </a:cxn>
                <a:cxn ang="0">
                  <a:pos x="110" y="176"/>
                </a:cxn>
                <a:cxn ang="0">
                  <a:pos x="110" y="182"/>
                </a:cxn>
                <a:cxn ang="0">
                  <a:pos x="110" y="189"/>
                </a:cxn>
                <a:cxn ang="0">
                  <a:pos x="117" y="196"/>
                </a:cxn>
                <a:cxn ang="0">
                  <a:pos x="117" y="203"/>
                </a:cxn>
                <a:cxn ang="0">
                  <a:pos x="124" y="209"/>
                </a:cxn>
                <a:cxn ang="0">
                  <a:pos x="124" y="215"/>
                </a:cxn>
                <a:cxn ang="0">
                  <a:pos x="124" y="222"/>
                </a:cxn>
                <a:cxn ang="0">
                  <a:pos x="130" y="228"/>
                </a:cxn>
                <a:cxn ang="0">
                  <a:pos x="130" y="235"/>
                </a:cxn>
                <a:cxn ang="0">
                  <a:pos x="130" y="242"/>
                </a:cxn>
                <a:cxn ang="0">
                  <a:pos x="137" y="242"/>
                </a:cxn>
                <a:cxn ang="0">
                  <a:pos x="137" y="248"/>
                </a:cxn>
                <a:cxn ang="0">
                  <a:pos x="137" y="254"/>
                </a:cxn>
                <a:cxn ang="0">
                  <a:pos x="143" y="261"/>
                </a:cxn>
                <a:cxn ang="0">
                  <a:pos x="143" y="267"/>
                </a:cxn>
                <a:cxn ang="0">
                  <a:pos x="149" y="274"/>
                </a:cxn>
                <a:cxn ang="0">
                  <a:pos x="149" y="281"/>
                </a:cxn>
                <a:cxn ang="0">
                  <a:pos x="149" y="287"/>
                </a:cxn>
                <a:cxn ang="0">
                  <a:pos x="149" y="293"/>
                </a:cxn>
                <a:cxn ang="0">
                  <a:pos x="156" y="293"/>
                </a:cxn>
                <a:cxn ang="0">
                  <a:pos x="156" y="300"/>
                </a:cxn>
              </a:cxnLst>
              <a:rect l="0" t="0" r="r" b="b"/>
              <a:pathLst>
                <a:path w="157" h="301">
                  <a:moveTo>
                    <a:pt x="0" y="0"/>
                  </a:moveTo>
                  <a:lnTo>
                    <a:pt x="0" y="0"/>
                  </a:lnTo>
                  <a:lnTo>
                    <a:pt x="7" y="0"/>
                  </a:lnTo>
                  <a:lnTo>
                    <a:pt x="7" y="7"/>
                  </a:lnTo>
                  <a:lnTo>
                    <a:pt x="13" y="7"/>
                  </a:lnTo>
                  <a:lnTo>
                    <a:pt x="13" y="14"/>
                  </a:lnTo>
                  <a:lnTo>
                    <a:pt x="20" y="14"/>
                  </a:lnTo>
                  <a:lnTo>
                    <a:pt x="20" y="20"/>
                  </a:lnTo>
                  <a:lnTo>
                    <a:pt x="26" y="20"/>
                  </a:lnTo>
                  <a:lnTo>
                    <a:pt x="26" y="26"/>
                  </a:lnTo>
                  <a:lnTo>
                    <a:pt x="26" y="33"/>
                  </a:lnTo>
                  <a:lnTo>
                    <a:pt x="32" y="33"/>
                  </a:lnTo>
                  <a:lnTo>
                    <a:pt x="32" y="40"/>
                  </a:lnTo>
                  <a:lnTo>
                    <a:pt x="39" y="40"/>
                  </a:lnTo>
                  <a:lnTo>
                    <a:pt x="39" y="46"/>
                  </a:lnTo>
                  <a:lnTo>
                    <a:pt x="46" y="53"/>
                  </a:lnTo>
                  <a:lnTo>
                    <a:pt x="46" y="59"/>
                  </a:lnTo>
                  <a:lnTo>
                    <a:pt x="52" y="59"/>
                  </a:lnTo>
                  <a:lnTo>
                    <a:pt x="52" y="65"/>
                  </a:lnTo>
                  <a:lnTo>
                    <a:pt x="52" y="72"/>
                  </a:lnTo>
                  <a:lnTo>
                    <a:pt x="59" y="72"/>
                  </a:lnTo>
                  <a:lnTo>
                    <a:pt x="59" y="79"/>
                  </a:lnTo>
                  <a:lnTo>
                    <a:pt x="65" y="79"/>
                  </a:lnTo>
                  <a:lnTo>
                    <a:pt x="65" y="85"/>
                  </a:lnTo>
                  <a:lnTo>
                    <a:pt x="65" y="92"/>
                  </a:lnTo>
                  <a:lnTo>
                    <a:pt x="71" y="92"/>
                  </a:lnTo>
                  <a:lnTo>
                    <a:pt x="71" y="98"/>
                  </a:lnTo>
                  <a:lnTo>
                    <a:pt x="71" y="104"/>
                  </a:lnTo>
                  <a:lnTo>
                    <a:pt x="78" y="104"/>
                  </a:lnTo>
                  <a:lnTo>
                    <a:pt x="78" y="111"/>
                  </a:lnTo>
                  <a:lnTo>
                    <a:pt x="85" y="118"/>
                  </a:lnTo>
                  <a:lnTo>
                    <a:pt x="85" y="124"/>
                  </a:lnTo>
                  <a:lnTo>
                    <a:pt x="85" y="131"/>
                  </a:lnTo>
                  <a:lnTo>
                    <a:pt x="91" y="137"/>
                  </a:lnTo>
                  <a:lnTo>
                    <a:pt x="91" y="143"/>
                  </a:lnTo>
                  <a:lnTo>
                    <a:pt x="98" y="150"/>
                  </a:lnTo>
                  <a:lnTo>
                    <a:pt x="98" y="157"/>
                  </a:lnTo>
                  <a:lnTo>
                    <a:pt x="104" y="163"/>
                  </a:lnTo>
                  <a:lnTo>
                    <a:pt x="104" y="170"/>
                  </a:lnTo>
                  <a:lnTo>
                    <a:pt x="110" y="176"/>
                  </a:lnTo>
                  <a:lnTo>
                    <a:pt x="110" y="182"/>
                  </a:lnTo>
                  <a:lnTo>
                    <a:pt x="110" y="189"/>
                  </a:lnTo>
                  <a:lnTo>
                    <a:pt x="117" y="196"/>
                  </a:lnTo>
                  <a:lnTo>
                    <a:pt x="117" y="203"/>
                  </a:lnTo>
                  <a:lnTo>
                    <a:pt x="124" y="209"/>
                  </a:lnTo>
                  <a:lnTo>
                    <a:pt x="124" y="215"/>
                  </a:lnTo>
                  <a:lnTo>
                    <a:pt x="124" y="222"/>
                  </a:lnTo>
                  <a:lnTo>
                    <a:pt x="130" y="228"/>
                  </a:lnTo>
                  <a:lnTo>
                    <a:pt x="130" y="235"/>
                  </a:lnTo>
                  <a:lnTo>
                    <a:pt x="130" y="242"/>
                  </a:lnTo>
                  <a:lnTo>
                    <a:pt x="137" y="242"/>
                  </a:lnTo>
                  <a:lnTo>
                    <a:pt x="137" y="248"/>
                  </a:lnTo>
                  <a:lnTo>
                    <a:pt x="137" y="254"/>
                  </a:lnTo>
                  <a:lnTo>
                    <a:pt x="143" y="261"/>
                  </a:lnTo>
                  <a:lnTo>
                    <a:pt x="143" y="267"/>
                  </a:lnTo>
                  <a:lnTo>
                    <a:pt x="149" y="274"/>
                  </a:lnTo>
                  <a:lnTo>
                    <a:pt x="149" y="281"/>
                  </a:lnTo>
                  <a:lnTo>
                    <a:pt x="149" y="287"/>
                  </a:lnTo>
                  <a:lnTo>
                    <a:pt x="149" y="293"/>
                  </a:lnTo>
                  <a:lnTo>
                    <a:pt x="156" y="293"/>
                  </a:lnTo>
                  <a:lnTo>
                    <a:pt x="156" y="3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1994" name="Freeform 10"/>
            <p:cNvSpPr>
              <a:spLocks/>
            </p:cNvSpPr>
            <p:nvPr/>
          </p:nvSpPr>
          <p:spPr bwMode="auto">
            <a:xfrm>
              <a:off x="2858" y="1282"/>
              <a:ext cx="469" cy="886"/>
            </a:xfrm>
            <a:custGeom>
              <a:avLst/>
              <a:gdLst/>
              <a:ahLst/>
              <a:cxnLst>
                <a:cxn ang="0">
                  <a:pos x="0" y="0"/>
                </a:cxn>
                <a:cxn ang="0">
                  <a:pos x="0" y="13"/>
                </a:cxn>
                <a:cxn ang="0">
                  <a:pos x="7" y="20"/>
                </a:cxn>
                <a:cxn ang="0">
                  <a:pos x="13" y="39"/>
                </a:cxn>
                <a:cxn ang="0">
                  <a:pos x="20" y="52"/>
                </a:cxn>
                <a:cxn ang="0">
                  <a:pos x="20" y="65"/>
                </a:cxn>
                <a:cxn ang="0">
                  <a:pos x="26" y="71"/>
                </a:cxn>
                <a:cxn ang="0">
                  <a:pos x="32" y="85"/>
                </a:cxn>
                <a:cxn ang="0">
                  <a:pos x="32" y="98"/>
                </a:cxn>
                <a:cxn ang="0">
                  <a:pos x="39" y="110"/>
                </a:cxn>
                <a:cxn ang="0">
                  <a:pos x="45" y="130"/>
                </a:cxn>
                <a:cxn ang="0">
                  <a:pos x="52" y="137"/>
                </a:cxn>
                <a:cxn ang="0">
                  <a:pos x="52" y="149"/>
                </a:cxn>
                <a:cxn ang="0">
                  <a:pos x="59" y="163"/>
                </a:cxn>
                <a:cxn ang="0">
                  <a:pos x="65" y="176"/>
                </a:cxn>
                <a:cxn ang="0">
                  <a:pos x="65" y="188"/>
                </a:cxn>
                <a:cxn ang="0">
                  <a:pos x="71" y="209"/>
                </a:cxn>
                <a:cxn ang="0">
                  <a:pos x="78" y="234"/>
                </a:cxn>
                <a:cxn ang="0">
                  <a:pos x="84" y="248"/>
                </a:cxn>
                <a:cxn ang="0">
                  <a:pos x="91" y="260"/>
                </a:cxn>
                <a:cxn ang="0">
                  <a:pos x="98" y="273"/>
                </a:cxn>
                <a:cxn ang="0">
                  <a:pos x="104" y="299"/>
                </a:cxn>
                <a:cxn ang="0">
                  <a:pos x="110" y="312"/>
                </a:cxn>
                <a:cxn ang="0">
                  <a:pos x="110" y="326"/>
                </a:cxn>
                <a:cxn ang="0">
                  <a:pos x="117" y="332"/>
                </a:cxn>
                <a:cxn ang="0">
                  <a:pos x="123" y="345"/>
                </a:cxn>
                <a:cxn ang="0">
                  <a:pos x="123" y="358"/>
                </a:cxn>
                <a:cxn ang="0">
                  <a:pos x="130" y="371"/>
                </a:cxn>
                <a:cxn ang="0">
                  <a:pos x="137" y="391"/>
                </a:cxn>
                <a:cxn ang="0">
                  <a:pos x="143" y="404"/>
                </a:cxn>
                <a:cxn ang="0">
                  <a:pos x="156" y="436"/>
                </a:cxn>
                <a:cxn ang="0">
                  <a:pos x="162" y="455"/>
                </a:cxn>
                <a:cxn ang="0">
                  <a:pos x="169" y="462"/>
                </a:cxn>
                <a:cxn ang="0">
                  <a:pos x="169" y="475"/>
                </a:cxn>
                <a:cxn ang="0">
                  <a:pos x="176" y="488"/>
                </a:cxn>
                <a:cxn ang="0">
                  <a:pos x="182" y="508"/>
                </a:cxn>
                <a:cxn ang="0">
                  <a:pos x="189" y="527"/>
                </a:cxn>
                <a:cxn ang="0">
                  <a:pos x="195" y="540"/>
                </a:cxn>
                <a:cxn ang="0">
                  <a:pos x="201" y="554"/>
                </a:cxn>
                <a:cxn ang="0">
                  <a:pos x="208" y="573"/>
                </a:cxn>
                <a:cxn ang="0">
                  <a:pos x="215" y="579"/>
                </a:cxn>
                <a:cxn ang="0">
                  <a:pos x="228" y="605"/>
                </a:cxn>
                <a:cxn ang="0">
                  <a:pos x="234" y="618"/>
                </a:cxn>
                <a:cxn ang="0">
                  <a:pos x="240" y="632"/>
                </a:cxn>
                <a:cxn ang="0">
                  <a:pos x="267" y="671"/>
                </a:cxn>
                <a:cxn ang="0">
                  <a:pos x="267" y="683"/>
                </a:cxn>
                <a:cxn ang="0">
                  <a:pos x="286" y="710"/>
                </a:cxn>
                <a:cxn ang="0">
                  <a:pos x="319" y="761"/>
                </a:cxn>
                <a:cxn ang="0">
                  <a:pos x="345" y="788"/>
                </a:cxn>
                <a:cxn ang="0">
                  <a:pos x="358" y="807"/>
                </a:cxn>
                <a:cxn ang="0">
                  <a:pos x="377" y="827"/>
                </a:cxn>
                <a:cxn ang="0">
                  <a:pos x="430" y="860"/>
                </a:cxn>
                <a:cxn ang="0">
                  <a:pos x="468" y="885"/>
                </a:cxn>
              </a:cxnLst>
              <a:rect l="0" t="0" r="r" b="b"/>
              <a:pathLst>
                <a:path w="469" h="886">
                  <a:moveTo>
                    <a:pt x="0" y="0"/>
                  </a:moveTo>
                  <a:lnTo>
                    <a:pt x="0" y="0"/>
                  </a:lnTo>
                  <a:lnTo>
                    <a:pt x="0" y="6"/>
                  </a:lnTo>
                  <a:lnTo>
                    <a:pt x="0" y="13"/>
                  </a:lnTo>
                  <a:lnTo>
                    <a:pt x="7" y="13"/>
                  </a:lnTo>
                  <a:lnTo>
                    <a:pt x="7" y="20"/>
                  </a:lnTo>
                  <a:lnTo>
                    <a:pt x="13" y="32"/>
                  </a:lnTo>
                  <a:lnTo>
                    <a:pt x="13" y="39"/>
                  </a:lnTo>
                  <a:lnTo>
                    <a:pt x="13" y="46"/>
                  </a:lnTo>
                  <a:lnTo>
                    <a:pt x="20" y="52"/>
                  </a:lnTo>
                  <a:lnTo>
                    <a:pt x="20" y="59"/>
                  </a:lnTo>
                  <a:lnTo>
                    <a:pt x="20" y="65"/>
                  </a:lnTo>
                  <a:lnTo>
                    <a:pt x="26" y="65"/>
                  </a:lnTo>
                  <a:lnTo>
                    <a:pt x="26" y="71"/>
                  </a:lnTo>
                  <a:lnTo>
                    <a:pt x="26" y="78"/>
                  </a:lnTo>
                  <a:lnTo>
                    <a:pt x="32" y="85"/>
                  </a:lnTo>
                  <a:lnTo>
                    <a:pt x="32" y="91"/>
                  </a:lnTo>
                  <a:lnTo>
                    <a:pt x="32" y="98"/>
                  </a:lnTo>
                  <a:lnTo>
                    <a:pt x="39" y="104"/>
                  </a:lnTo>
                  <a:lnTo>
                    <a:pt x="39" y="110"/>
                  </a:lnTo>
                  <a:lnTo>
                    <a:pt x="45" y="124"/>
                  </a:lnTo>
                  <a:lnTo>
                    <a:pt x="45" y="130"/>
                  </a:lnTo>
                  <a:lnTo>
                    <a:pt x="45" y="137"/>
                  </a:lnTo>
                  <a:lnTo>
                    <a:pt x="52" y="137"/>
                  </a:lnTo>
                  <a:lnTo>
                    <a:pt x="52" y="143"/>
                  </a:lnTo>
                  <a:lnTo>
                    <a:pt x="52" y="149"/>
                  </a:lnTo>
                  <a:lnTo>
                    <a:pt x="52" y="156"/>
                  </a:lnTo>
                  <a:lnTo>
                    <a:pt x="59" y="163"/>
                  </a:lnTo>
                  <a:lnTo>
                    <a:pt x="59" y="169"/>
                  </a:lnTo>
                  <a:lnTo>
                    <a:pt x="65" y="176"/>
                  </a:lnTo>
                  <a:lnTo>
                    <a:pt x="65" y="182"/>
                  </a:lnTo>
                  <a:lnTo>
                    <a:pt x="65" y="188"/>
                  </a:lnTo>
                  <a:lnTo>
                    <a:pt x="71" y="202"/>
                  </a:lnTo>
                  <a:lnTo>
                    <a:pt x="71" y="209"/>
                  </a:lnTo>
                  <a:lnTo>
                    <a:pt x="78" y="221"/>
                  </a:lnTo>
                  <a:lnTo>
                    <a:pt x="78" y="234"/>
                  </a:lnTo>
                  <a:lnTo>
                    <a:pt x="84" y="241"/>
                  </a:lnTo>
                  <a:lnTo>
                    <a:pt x="84" y="248"/>
                  </a:lnTo>
                  <a:lnTo>
                    <a:pt x="91" y="254"/>
                  </a:lnTo>
                  <a:lnTo>
                    <a:pt x="91" y="260"/>
                  </a:lnTo>
                  <a:lnTo>
                    <a:pt x="91" y="267"/>
                  </a:lnTo>
                  <a:lnTo>
                    <a:pt x="98" y="273"/>
                  </a:lnTo>
                  <a:lnTo>
                    <a:pt x="98" y="280"/>
                  </a:lnTo>
                  <a:lnTo>
                    <a:pt x="104" y="299"/>
                  </a:lnTo>
                  <a:lnTo>
                    <a:pt x="104" y="306"/>
                  </a:lnTo>
                  <a:lnTo>
                    <a:pt x="110" y="312"/>
                  </a:lnTo>
                  <a:lnTo>
                    <a:pt x="110" y="319"/>
                  </a:lnTo>
                  <a:lnTo>
                    <a:pt x="110" y="326"/>
                  </a:lnTo>
                  <a:lnTo>
                    <a:pt x="117" y="326"/>
                  </a:lnTo>
                  <a:lnTo>
                    <a:pt x="117" y="332"/>
                  </a:lnTo>
                  <a:lnTo>
                    <a:pt x="117" y="338"/>
                  </a:lnTo>
                  <a:lnTo>
                    <a:pt x="123" y="345"/>
                  </a:lnTo>
                  <a:lnTo>
                    <a:pt x="123" y="352"/>
                  </a:lnTo>
                  <a:lnTo>
                    <a:pt x="123" y="358"/>
                  </a:lnTo>
                  <a:lnTo>
                    <a:pt x="130" y="365"/>
                  </a:lnTo>
                  <a:lnTo>
                    <a:pt x="130" y="371"/>
                  </a:lnTo>
                  <a:lnTo>
                    <a:pt x="130" y="377"/>
                  </a:lnTo>
                  <a:lnTo>
                    <a:pt x="137" y="391"/>
                  </a:lnTo>
                  <a:lnTo>
                    <a:pt x="143" y="397"/>
                  </a:lnTo>
                  <a:lnTo>
                    <a:pt x="143" y="404"/>
                  </a:lnTo>
                  <a:lnTo>
                    <a:pt x="149" y="423"/>
                  </a:lnTo>
                  <a:lnTo>
                    <a:pt x="156" y="436"/>
                  </a:lnTo>
                  <a:lnTo>
                    <a:pt x="162" y="449"/>
                  </a:lnTo>
                  <a:lnTo>
                    <a:pt x="162" y="455"/>
                  </a:lnTo>
                  <a:lnTo>
                    <a:pt x="162" y="462"/>
                  </a:lnTo>
                  <a:lnTo>
                    <a:pt x="169" y="462"/>
                  </a:lnTo>
                  <a:lnTo>
                    <a:pt x="169" y="469"/>
                  </a:lnTo>
                  <a:lnTo>
                    <a:pt x="169" y="475"/>
                  </a:lnTo>
                  <a:lnTo>
                    <a:pt x="176" y="482"/>
                  </a:lnTo>
                  <a:lnTo>
                    <a:pt x="176" y="488"/>
                  </a:lnTo>
                  <a:lnTo>
                    <a:pt x="176" y="494"/>
                  </a:lnTo>
                  <a:lnTo>
                    <a:pt x="182" y="508"/>
                  </a:lnTo>
                  <a:lnTo>
                    <a:pt x="189" y="515"/>
                  </a:lnTo>
                  <a:lnTo>
                    <a:pt x="189" y="527"/>
                  </a:lnTo>
                  <a:lnTo>
                    <a:pt x="195" y="527"/>
                  </a:lnTo>
                  <a:lnTo>
                    <a:pt x="195" y="540"/>
                  </a:lnTo>
                  <a:lnTo>
                    <a:pt x="201" y="547"/>
                  </a:lnTo>
                  <a:lnTo>
                    <a:pt x="201" y="554"/>
                  </a:lnTo>
                  <a:lnTo>
                    <a:pt x="208" y="566"/>
                  </a:lnTo>
                  <a:lnTo>
                    <a:pt x="208" y="573"/>
                  </a:lnTo>
                  <a:lnTo>
                    <a:pt x="215" y="573"/>
                  </a:lnTo>
                  <a:lnTo>
                    <a:pt x="215" y="579"/>
                  </a:lnTo>
                  <a:lnTo>
                    <a:pt x="228" y="599"/>
                  </a:lnTo>
                  <a:lnTo>
                    <a:pt x="228" y="605"/>
                  </a:lnTo>
                  <a:lnTo>
                    <a:pt x="234" y="612"/>
                  </a:lnTo>
                  <a:lnTo>
                    <a:pt x="234" y="618"/>
                  </a:lnTo>
                  <a:lnTo>
                    <a:pt x="240" y="625"/>
                  </a:lnTo>
                  <a:lnTo>
                    <a:pt x="240" y="632"/>
                  </a:lnTo>
                  <a:lnTo>
                    <a:pt x="254" y="651"/>
                  </a:lnTo>
                  <a:lnTo>
                    <a:pt x="267" y="671"/>
                  </a:lnTo>
                  <a:lnTo>
                    <a:pt x="267" y="677"/>
                  </a:lnTo>
                  <a:lnTo>
                    <a:pt x="267" y="683"/>
                  </a:lnTo>
                  <a:lnTo>
                    <a:pt x="279" y="703"/>
                  </a:lnTo>
                  <a:lnTo>
                    <a:pt x="286" y="710"/>
                  </a:lnTo>
                  <a:lnTo>
                    <a:pt x="319" y="755"/>
                  </a:lnTo>
                  <a:lnTo>
                    <a:pt x="319" y="761"/>
                  </a:lnTo>
                  <a:lnTo>
                    <a:pt x="332" y="775"/>
                  </a:lnTo>
                  <a:lnTo>
                    <a:pt x="345" y="788"/>
                  </a:lnTo>
                  <a:lnTo>
                    <a:pt x="352" y="800"/>
                  </a:lnTo>
                  <a:lnTo>
                    <a:pt x="358" y="807"/>
                  </a:lnTo>
                  <a:lnTo>
                    <a:pt x="364" y="814"/>
                  </a:lnTo>
                  <a:lnTo>
                    <a:pt x="377" y="827"/>
                  </a:lnTo>
                  <a:lnTo>
                    <a:pt x="391" y="840"/>
                  </a:lnTo>
                  <a:lnTo>
                    <a:pt x="430" y="860"/>
                  </a:lnTo>
                  <a:lnTo>
                    <a:pt x="436" y="866"/>
                  </a:lnTo>
                  <a:lnTo>
                    <a:pt x="468" y="885"/>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1995" name="Freeform 11"/>
            <p:cNvSpPr>
              <a:spLocks/>
            </p:cNvSpPr>
            <p:nvPr/>
          </p:nvSpPr>
          <p:spPr bwMode="auto">
            <a:xfrm>
              <a:off x="3326" y="2167"/>
              <a:ext cx="229" cy="47"/>
            </a:xfrm>
            <a:custGeom>
              <a:avLst/>
              <a:gdLst/>
              <a:ahLst/>
              <a:cxnLst>
                <a:cxn ang="0">
                  <a:pos x="0" y="0"/>
                </a:cxn>
                <a:cxn ang="0">
                  <a:pos x="7" y="0"/>
                </a:cxn>
                <a:cxn ang="0">
                  <a:pos x="20" y="7"/>
                </a:cxn>
                <a:cxn ang="0">
                  <a:pos x="111" y="33"/>
                </a:cxn>
                <a:cxn ang="0">
                  <a:pos x="228" y="46"/>
                </a:cxn>
              </a:cxnLst>
              <a:rect l="0" t="0" r="r" b="b"/>
              <a:pathLst>
                <a:path w="229" h="47">
                  <a:moveTo>
                    <a:pt x="0" y="0"/>
                  </a:moveTo>
                  <a:lnTo>
                    <a:pt x="7" y="0"/>
                  </a:lnTo>
                  <a:lnTo>
                    <a:pt x="20" y="7"/>
                  </a:lnTo>
                  <a:lnTo>
                    <a:pt x="111" y="33"/>
                  </a:lnTo>
                  <a:lnTo>
                    <a:pt x="228" y="46"/>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grpSp>
        <p:nvGrpSpPr>
          <p:cNvPr id="41996" name="Group 12"/>
          <p:cNvGrpSpPr>
            <a:grpSpLocks/>
          </p:cNvGrpSpPr>
          <p:nvPr/>
        </p:nvGrpSpPr>
        <p:grpSpPr bwMode="auto">
          <a:xfrm>
            <a:off x="3675063" y="1527175"/>
            <a:ext cx="2806700" cy="1987550"/>
            <a:chOff x="2315" y="962"/>
            <a:chExt cx="1768" cy="1252"/>
          </a:xfrm>
        </p:grpSpPr>
        <p:sp>
          <p:nvSpPr>
            <p:cNvPr id="41997" name="Freeform 13"/>
            <p:cNvSpPr>
              <a:spLocks/>
            </p:cNvSpPr>
            <p:nvPr/>
          </p:nvSpPr>
          <p:spPr bwMode="auto">
            <a:xfrm>
              <a:off x="2315" y="1314"/>
              <a:ext cx="657" cy="900"/>
            </a:xfrm>
            <a:custGeom>
              <a:avLst/>
              <a:gdLst/>
              <a:ahLst/>
              <a:cxnLst>
                <a:cxn ang="0">
                  <a:pos x="71" y="886"/>
                </a:cxn>
                <a:cxn ang="0">
                  <a:pos x="214" y="847"/>
                </a:cxn>
                <a:cxn ang="0">
                  <a:pos x="247" y="828"/>
                </a:cxn>
                <a:cxn ang="0">
                  <a:pos x="279" y="801"/>
                </a:cxn>
                <a:cxn ang="0">
                  <a:pos x="292" y="795"/>
                </a:cxn>
                <a:cxn ang="0">
                  <a:pos x="305" y="775"/>
                </a:cxn>
                <a:cxn ang="0">
                  <a:pos x="318" y="762"/>
                </a:cxn>
                <a:cxn ang="0">
                  <a:pos x="331" y="749"/>
                </a:cxn>
                <a:cxn ang="0">
                  <a:pos x="344" y="736"/>
                </a:cxn>
                <a:cxn ang="0">
                  <a:pos x="357" y="717"/>
                </a:cxn>
                <a:cxn ang="0">
                  <a:pos x="383" y="684"/>
                </a:cxn>
                <a:cxn ang="0">
                  <a:pos x="403" y="645"/>
                </a:cxn>
                <a:cxn ang="0">
                  <a:pos x="409" y="639"/>
                </a:cxn>
                <a:cxn ang="0">
                  <a:pos x="415" y="619"/>
                </a:cxn>
                <a:cxn ang="0">
                  <a:pos x="435" y="586"/>
                </a:cxn>
                <a:cxn ang="0">
                  <a:pos x="442" y="573"/>
                </a:cxn>
                <a:cxn ang="0">
                  <a:pos x="448" y="554"/>
                </a:cxn>
                <a:cxn ang="0">
                  <a:pos x="454" y="541"/>
                </a:cxn>
                <a:cxn ang="0">
                  <a:pos x="467" y="522"/>
                </a:cxn>
                <a:cxn ang="0">
                  <a:pos x="474" y="502"/>
                </a:cxn>
                <a:cxn ang="0">
                  <a:pos x="481" y="495"/>
                </a:cxn>
                <a:cxn ang="0">
                  <a:pos x="481" y="483"/>
                </a:cxn>
                <a:cxn ang="0">
                  <a:pos x="487" y="462"/>
                </a:cxn>
                <a:cxn ang="0">
                  <a:pos x="493" y="450"/>
                </a:cxn>
                <a:cxn ang="0">
                  <a:pos x="500" y="443"/>
                </a:cxn>
                <a:cxn ang="0">
                  <a:pos x="506" y="417"/>
                </a:cxn>
                <a:cxn ang="0">
                  <a:pos x="513" y="404"/>
                </a:cxn>
                <a:cxn ang="0">
                  <a:pos x="520" y="391"/>
                </a:cxn>
                <a:cxn ang="0">
                  <a:pos x="526" y="371"/>
                </a:cxn>
                <a:cxn ang="0">
                  <a:pos x="532" y="359"/>
                </a:cxn>
                <a:cxn ang="0">
                  <a:pos x="539" y="339"/>
                </a:cxn>
                <a:cxn ang="0">
                  <a:pos x="545" y="326"/>
                </a:cxn>
                <a:cxn ang="0">
                  <a:pos x="545" y="313"/>
                </a:cxn>
                <a:cxn ang="0">
                  <a:pos x="552" y="293"/>
                </a:cxn>
                <a:cxn ang="0">
                  <a:pos x="559" y="287"/>
                </a:cxn>
                <a:cxn ang="0">
                  <a:pos x="565" y="274"/>
                </a:cxn>
                <a:cxn ang="0">
                  <a:pos x="571" y="254"/>
                </a:cxn>
                <a:cxn ang="0">
                  <a:pos x="571" y="241"/>
                </a:cxn>
                <a:cxn ang="0">
                  <a:pos x="578" y="228"/>
                </a:cxn>
                <a:cxn ang="0">
                  <a:pos x="584" y="215"/>
                </a:cxn>
                <a:cxn ang="0">
                  <a:pos x="584" y="202"/>
                </a:cxn>
                <a:cxn ang="0">
                  <a:pos x="591" y="189"/>
                </a:cxn>
                <a:cxn ang="0">
                  <a:pos x="598" y="182"/>
                </a:cxn>
                <a:cxn ang="0">
                  <a:pos x="598" y="170"/>
                </a:cxn>
                <a:cxn ang="0">
                  <a:pos x="604" y="156"/>
                </a:cxn>
                <a:cxn ang="0">
                  <a:pos x="604" y="143"/>
                </a:cxn>
                <a:cxn ang="0">
                  <a:pos x="610" y="137"/>
                </a:cxn>
                <a:cxn ang="0">
                  <a:pos x="610" y="124"/>
                </a:cxn>
                <a:cxn ang="0">
                  <a:pos x="617" y="117"/>
                </a:cxn>
                <a:cxn ang="0">
                  <a:pos x="623" y="104"/>
                </a:cxn>
                <a:cxn ang="0">
                  <a:pos x="630" y="78"/>
                </a:cxn>
                <a:cxn ang="0">
                  <a:pos x="637" y="65"/>
                </a:cxn>
                <a:cxn ang="0">
                  <a:pos x="643" y="39"/>
                </a:cxn>
                <a:cxn ang="0">
                  <a:pos x="649" y="33"/>
                </a:cxn>
                <a:cxn ang="0">
                  <a:pos x="649" y="20"/>
                </a:cxn>
                <a:cxn ang="0">
                  <a:pos x="656" y="14"/>
                </a:cxn>
                <a:cxn ang="0">
                  <a:pos x="656" y="0"/>
                </a:cxn>
              </a:cxnLst>
              <a:rect l="0" t="0" r="r" b="b"/>
              <a:pathLst>
                <a:path w="657" h="900">
                  <a:moveTo>
                    <a:pt x="0" y="899"/>
                  </a:moveTo>
                  <a:lnTo>
                    <a:pt x="71" y="886"/>
                  </a:lnTo>
                  <a:lnTo>
                    <a:pt x="188" y="860"/>
                  </a:lnTo>
                  <a:lnTo>
                    <a:pt x="214" y="847"/>
                  </a:lnTo>
                  <a:lnTo>
                    <a:pt x="233" y="834"/>
                  </a:lnTo>
                  <a:lnTo>
                    <a:pt x="247" y="828"/>
                  </a:lnTo>
                  <a:lnTo>
                    <a:pt x="253" y="821"/>
                  </a:lnTo>
                  <a:lnTo>
                    <a:pt x="279" y="801"/>
                  </a:lnTo>
                  <a:lnTo>
                    <a:pt x="286" y="795"/>
                  </a:lnTo>
                  <a:lnTo>
                    <a:pt x="292" y="795"/>
                  </a:lnTo>
                  <a:lnTo>
                    <a:pt x="292" y="789"/>
                  </a:lnTo>
                  <a:lnTo>
                    <a:pt x="305" y="775"/>
                  </a:lnTo>
                  <a:lnTo>
                    <a:pt x="311" y="775"/>
                  </a:lnTo>
                  <a:lnTo>
                    <a:pt x="318" y="762"/>
                  </a:lnTo>
                  <a:lnTo>
                    <a:pt x="325" y="756"/>
                  </a:lnTo>
                  <a:lnTo>
                    <a:pt x="331" y="749"/>
                  </a:lnTo>
                  <a:lnTo>
                    <a:pt x="337" y="743"/>
                  </a:lnTo>
                  <a:lnTo>
                    <a:pt x="344" y="736"/>
                  </a:lnTo>
                  <a:lnTo>
                    <a:pt x="350" y="729"/>
                  </a:lnTo>
                  <a:lnTo>
                    <a:pt x="357" y="717"/>
                  </a:lnTo>
                  <a:lnTo>
                    <a:pt x="364" y="710"/>
                  </a:lnTo>
                  <a:lnTo>
                    <a:pt x="383" y="684"/>
                  </a:lnTo>
                  <a:lnTo>
                    <a:pt x="389" y="671"/>
                  </a:lnTo>
                  <a:lnTo>
                    <a:pt x="403" y="645"/>
                  </a:lnTo>
                  <a:lnTo>
                    <a:pt x="403" y="639"/>
                  </a:lnTo>
                  <a:lnTo>
                    <a:pt x="409" y="639"/>
                  </a:lnTo>
                  <a:lnTo>
                    <a:pt x="409" y="632"/>
                  </a:lnTo>
                  <a:lnTo>
                    <a:pt x="415" y="619"/>
                  </a:lnTo>
                  <a:lnTo>
                    <a:pt x="435" y="593"/>
                  </a:lnTo>
                  <a:lnTo>
                    <a:pt x="435" y="586"/>
                  </a:lnTo>
                  <a:lnTo>
                    <a:pt x="435" y="580"/>
                  </a:lnTo>
                  <a:lnTo>
                    <a:pt x="442" y="573"/>
                  </a:lnTo>
                  <a:lnTo>
                    <a:pt x="448" y="561"/>
                  </a:lnTo>
                  <a:lnTo>
                    <a:pt x="448" y="554"/>
                  </a:lnTo>
                  <a:lnTo>
                    <a:pt x="454" y="547"/>
                  </a:lnTo>
                  <a:lnTo>
                    <a:pt x="454" y="541"/>
                  </a:lnTo>
                  <a:lnTo>
                    <a:pt x="461" y="534"/>
                  </a:lnTo>
                  <a:lnTo>
                    <a:pt x="467" y="522"/>
                  </a:lnTo>
                  <a:lnTo>
                    <a:pt x="467" y="508"/>
                  </a:lnTo>
                  <a:lnTo>
                    <a:pt x="474" y="502"/>
                  </a:lnTo>
                  <a:lnTo>
                    <a:pt x="474" y="495"/>
                  </a:lnTo>
                  <a:lnTo>
                    <a:pt x="481" y="495"/>
                  </a:lnTo>
                  <a:lnTo>
                    <a:pt x="481" y="489"/>
                  </a:lnTo>
                  <a:lnTo>
                    <a:pt x="481" y="483"/>
                  </a:lnTo>
                  <a:lnTo>
                    <a:pt x="487" y="469"/>
                  </a:lnTo>
                  <a:lnTo>
                    <a:pt x="487" y="462"/>
                  </a:lnTo>
                  <a:lnTo>
                    <a:pt x="493" y="456"/>
                  </a:lnTo>
                  <a:lnTo>
                    <a:pt x="493" y="450"/>
                  </a:lnTo>
                  <a:lnTo>
                    <a:pt x="500" y="450"/>
                  </a:lnTo>
                  <a:lnTo>
                    <a:pt x="500" y="443"/>
                  </a:lnTo>
                  <a:lnTo>
                    <a:pt x="500" y="437"/>
                  </a:lnTo>
                  <a:lnTo>
                    <a:pt x="506" y="417"/>
                  </a:lnTo>
                  <a:lnTo>
                    <a:pt x="513" y="410"/>
                  </a:lnTo>
                  <a:lnTo>
                    <a:pt x="513" y="404"/>
                  </a:lnTo>
                  <a:lnTo>
                    <a:pt x="513" y="398"/>
                  </a:lnTo>
                  <a:lnTo>
                    <a:pt x="520" y="391"/>
                  </a:lnTo>
                  <a:lnTo>
                    <a:pt x="526" y="378"/>
                  </a:lnTo>
                  <a:lnTo>
                    <a:pt x="526" y="371"/>
                  </a:lnTo>
                  <a:lnTo>
                    <a:pt x="526" y="365"/>
                  </a:lnTo>
                  <a:lnTo>
                    <a:pt x="532" y="359"/>
                  </a:lnTo>
                  <a:lnTo>
                    <a:pt x="532" y="352"/>
                  </a:lnTo>
                  <a:lnTo>
                    <a:pt x="539" y="339"/>
                  </a:lnTo>
                  <a:lnTo>
                    <a:pt x="539" y="332"/>
                  </a:lnTo>
                  <a:lnTo>
                    <a:pt x="545" y="326"/>
                  </a:lnTo>
                  <a:lnTo>
                    <a:pt x="545" y="320"/>
                  </a:lnTo>
                  <a:lnTo>
                    <a:pt x="545" y="313"/>
                  </a:lnTo>
                  <a:lnTo>
                    <a:pt x="552" y="299"/>
                  </a:lnTo>
                  <a:lnTo>
                    <a:pt x="552" y="293"/>
                  </a:lnTo>
                  <a:lnTo>
                    <a:pt x="559" y="293"/>
                  </a:lnTo>
                  <a:lnTo>
                    <a:pt x="559" y="287"/>
                  </a:lnTo>
                  <a:lnTo>
                    <a:pt x="559" y="280"/>
                  </a:lnTo>
                  <a:lnTo>
                    <a:pt x="565" y="274"/>
                  </a:lnTo>
                  <a:lnTo>
                    <a:pt x="565" y="267"/>
                  </a:lnTo>
                  <a:lnTo>
                    <a:pt x="571" y="254"/>
                  </a:lnTo>
                  <a:lnTo>
                    <a:pt x="571" y="248"/>
                  </a:lnTo>
                  <a:lnTo>
                    <a:pt x="571" y="241"/>
                  </a:lnTo>
                  <a:lnTo>
                    <a:pt x="578" y="235"/>
                  </a:lnTo>
                  <a:lnTo>
                    <a:pt x="578" y="228"/>
                  </a:lnTo>
                  <a:lnTo>
                    <a:pt x="578" y="221"/>
                  </a:lnTo>
                  <a:lnTo>
                    <a:pt x="584" y="215"/>
                  </a:lnTo>
                  <a:lnTo>
                    <a:pt x="584" y="209"/>
                  </a:lnTo>
                  <a:lnTo>
                    <a:pt x="584" y="202"/>
                  </a:lnTo>
                  <a:lnTo>
                    <a:pt x="591" y="196"/>
                  </a:lnTo>
                  <a:lnTo>
                    <a:pt x="591" y="189"/>
                  </a:lnTo>
                  <a:lnTo>
                    <a:pt x="591" y="182"/>
                  </a:lnTo>
                  <a:lnTo>
                    <a:pt x="598" y="182"/>
                  </a:lnTo>
                  <a:lnTo>
                    <a:pt x="598" y="176"/>
                  </a:lnTo>
                  <a:lnTo>
                    <a:pt x="598" y="170"/>
                  </a:lnTo>
                  <a:lnTo>
                    <a:pt x="604" y="163"/>
                  </a:lnTo>
                  <a:lnTo>
                    <a:pt x="604" y="156"/>
                  </a:lnTo>
                  <a:lnTo>
                    <a:pt x="604" y="150"/>
                  </a:lnTo>
                  <a:lnTo>
                    <a:pt x="604" y="143"/>
                  </a:lnTo>
                  <a:lnTo>
                    <a:pt x="610" y="143"/>
                  </a:lnTo>
                  <a:lnTo>
                    <a:pt x="610" y="137"/>
                  </a:lnTo>
                  <a:lnTo>
                    <a:pt x="610" y="131"/>
                  </a:lnTo>
                  <a:lnTo>
                    <a:pt x="610" y="124"/>
                  </a:lnTo>
                  <a:lnTo>
                    <a:pt x="617" y="124"/>
                  </a:lnTo>
                  <a:lnTo>
                    <a:pt x="617" y="117"/>
                  </a:lnTo>
                  <a:lnTo>
                    <a:pt x="617" y="111"/>
                  </a:lnTo>
                  <a:lnTo>
                    <a:pt x="623" y="104"/>
                  </a:lnTo>
                  <a:lnTo>
                    <a:pt x="623" y="98"/>
                  </a:lnTo>
                  <a:lnTo>
                    <a:pt x="630" y="78"/>
                  </a:lnTo>
                  <a:lnTo>
                    <a:pt x="630" y="72"/>
                  </a:lnTo>
                  <a:lnTo>
                    <a:pt x="637" y="65"/>
                  </a:lnTo>
                  <a:lnTo>
                    <a:pt x="637" y="59"/>
                  </a:lnTo>
                  <a:lnTo>
                    <a:pt x="643" y="39"/>
                  </a:lnTo>
                  <a:lnTo>
                    <a:pt x="643" y="33"/>
                  </a:lnTo>
                  <a:lnTo>
                    <a:pt x="649" y="33"/>
                  </a:lnTo>
                  <a:lnTo>
                    <a:pt x="649" y="26"/>
                  </a:lnTo>
                  <a:lnTo>
                    <a:pt x="649" y="20"/>
                  </a:lnTo>
                  <a:lnTo>
                    <a:pt x="649" y="14"/>
                  </a:lnTo>
                  <a:lnTo>
                    <a:pt x="656" y="14"/>
                  </a:lnTo>
                  <a:lnTo>
                    <a:pt x="656" y="7"/>
                  </a:lnTo>
                  <a:lnTo>
                    <a:pt x="65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1998" name="Freeform 14"/>
            <p:cNvSpPr>
              <a:spLocks/>
            </p:cNvSpPr>
            <p:nvPr/>
          </p:nvSpPr>
          <p:spPr bwMode="auto">
            <a:xfrm>
              <a:off x="2971" y="1001"/>
              <a:ext cx="150" cy="314"/>
            </a:xfrm>
            <a:custGeom>
              <a:avLst/>
              <a:gdLst/>
              <a:ahLst/>
              <a:cxnLst>
                <a:cxn ang="0">
                  <a:pos x="0" y="313"/>
                </a:cxn>
                <a:cxn ang="0">
                  <a:pos x="0" y="313"/>
                </a:cxn>
                <a:cxn ang="0">
                  <a:pos x="0" y="306"/>
                </a:cxn>
                <a:cxn ang="0">
                  <a:pos x="6" y="306"/>
                </a:cxn>
                <a:cxn ang="0">
                  <a:pos x="6" y="300"/>
                </a:cxn>
                <a:cxn ang="0">
                  <a:pos x="6" y="293"/>
                </a:cxn>
                <a:cxn ang="0">
                  <a:pos x="13" y="281"/>
                </a:cxn>
                <a:cxn ang="0">
                  <a:pos x="13" y="274"/>
                </a:cxn>
                <a:cxn ang="0">
                  <a:pos x="19" y="274"/>
                </a:cxn>
                <a:cxn ang="0">
                  <a:pos x="19" y="267"/>
                </a:cxn>
                <a:cxn ang="0">
                  <a:pos x="19" y="261"/>
                </a:cxn>
                <a:cxn ang="0">
                  <a:pos x="19" y="254"/>
                </a:cxn>
                <a:cxn ang="0">
                  <a:pos x="25" y="248"/>
                </a:cxn>
                <a:cxn ang="0">
                  <a:pos x="25" y="242"/>
                </a:cxn>
                <a:cxn ang="0">
                  <a:pos x="32" y="235"/>
                </a:cxn>
                <a:cxn ang="0">
                  <a:pos x="32" y="228"/>
                </a:cxn>
                <a:cxn ang="0">
                  <a:pos x="32" y="222"/>
                </a:cxn>
                <a:cxn ang="0">
                  <a:pos x="38" y="215"/>
                </a:cxn>
                <a:cxn ang="0">
                  <a:pos x="38" y="209"/>
                </a:cxn>
                <a:cxn ang="0">
                  <a:pos x="45" y="203"/>
                </a:cxn>
                <a:cxn ang="0">
                  <a:pos x="45" y="196"/>
                </a:cxn>
                <a:cxn ang="0">
                  <a:pos x="45" y="189"/>
                </a:cxn>
                <a:cxn ang="0">
                  <a:pos x="52" y="183"/>
                </a:cxn>
                <a:cxn ang="0">
                  <a:pos x="52" y="176"/>
                </a:cxn>
                <a:cxn ang="0">
                  <a:pos x="52" y="170"/>
                </a:cxn>
                <a:cxn ang="0">
                  <a:pos x="58" y="170"/>
                </a:cxn>
                <a:cxn ang="0">
                  <a:pos x="58" y="163"/>
                </a:cxn>
                <a:cxn ang="0">
                  <a:pos x="58" y="157"/>
                </a:cxn>
                <a:cxn ang="0">
                  <a:pos x="64" y="157"/>
                </a:cxn>
                <a:cxn ang="0">
                  <a:pos x="64" y="150"/>
                </a:cxn>
                <a:cxn ang="0">
                  <a:pos x="64" y="143"/>
                </a:cxn>
                <a:cxn ang="0">
                  <a:pos x="71" y="143"/>
                </a:cxn>
                <a:cxn ang="0">
                  <a:pos x="71" y="137"/>
                </a:cxn>
                <a:cxn ang="0">
                  <a:pos x="71" y="131"/>
                </a:cxn>
                <a:cxn ang="0">
                  <a:pos x="77" y="124"/>
                </a:cxn>
                <a:cxn ang="0">
                  <a:pos x="77" y="118"/>
                </a:cxn>
                <a:cxn ang="0">
                  <a:pos x="77" y="111"/>
                </a:cxn>
                <a:cxn ang="0">
                  <a:pos x="84" y="111"/>
                </a:cxn>
                <a:cxn ang="0">
                  <a:pos x="84" y="104"/>
                </a:cxn>
                <a:cxn ang="0">
                  <a:pos x="84" y="98"/>
                </a:cxn>
                <a:cxn ang="0">
                  <a:pos x="91" y="98"/>
                </a:cxn>
                <a:cxn ang="0">
                  <a:pos x="91" y="92"/>
                </a:cxn>
                <a:cxn ang="0">
                  <a:pos x="91" y="85"/>
                </a:cxn>
                <a:cxn ang="0">
                  <a:pos x="97" y="85"/>
                </a:cxn>
                <a:cxn ang="0">
                  <a:pos x="97" y="79"/>
                </a:cxn>
                <a:cxn ang="0">
                  <a:pos x="97" y="72"/>
                </a:cxn>
                <a:cxn ang="0">
                  <a:pos x="103" y="72"/>
                </a:cxn>
                <a:cxn ang="0">
                  <a:pos x="103" y="65"/>
                </a:cxn>
                <a:cxn ang="0">
                  <a:pos x="110" y="59"/>
                </a:cxn>
                <a:cxn ang="0">
                  <a:pos x="110" y="53"/>
                </a:cxn>
                <a:cxn ang="0">
                  <a:pos x="116" y="53"/>
                </a:cxn>
                <a:cxn ang="0">
                  <a:pos x="116" y="46"/>
                </a:cxn>
                <a:cxn ang="0">
                  <a:pos x="116" y="40"/>
                </a:cxn>
                <a:cxn ang="0">
                  <a:pos x="123" y="40"/>
                </a:cxn>
                <a:cxn ang="0">
                  <a:pos x="123" y="33"/>
                </a:cxn>
                <a:cxn ang="0">
                  <a:pos x="130" y="26"/>
                </a:cxn>
                <a:cxn ang="0">
                  <a:pos x="130" y="20"/>
                </a:cxn>
                <a:cxn ang="0">
                  <a:pos x="136" y="20"/>
                </a:cxn>
                <a:cxn ang="0">
                  <a:pos x="136" y="14"/>
                </a:cxn>
                <a:cxn ang="0">
                  <a:pos x="142" y="14"/>
                </a:cxn>
                <a:cxn ang="0">
                  <a:pos x="142" y="7"/>
                </a:cxn>
                <a:cxn ang="0">
                  <a:pos x="149" y="0"/>
                </a:cxn>
              </a:cxnLst>
              <a:rect l="0" t="0" r="r" b="b"/>
              <a:pathLst>
                <a:path w="150" h="314">
                  <a:moveTo>
                    <a:pt x="0" y="313"/>
                  </a:moveTo>
                  <a:lnTo>
                    <a:pt x="0" y="313"/>
                  </a:lnTo>
                  <a:lnTo>
                    <a:pt x="0" y="306"/>
                  </a:lnTo>
                  <a:lnTo>
                    <a:pt x="6" y="306"/>
                  </a:lnTo>
                  <a:lnTo>
                    <a:pt x="6" y="300"/>
                  </a:lnTo>
                  <a:lnTo>
                    <a:pt x="6" y="293"/>
                  </a:lnTo>
                  <a:lnTo>
                    <a:pt x="13" y="281"/>
                  </a:lnTo>
                  <a:lnTo>
                    <a:pt x="13" y="274"/>
                  </a:lnTo>
                  <a:lnTo>
                    <a:pt x="19" y="274"/>
                  </a:lnTo>
                  <a:lnTo>
                    <a:pt x="19" y="267"/>
                  </a:lnTo>
                  <a:lnTo>
                    <a:pt x="19" y="261"/>
                  </a:lnTo>
                  <a:lnTo>
                    <a:pt x="19" y="254"/>
                  </a:lnTo>
                  <a:lnTo>
                    <a:pt x="25" y="248"/>
                  </a:lnTo>
                  <a:lnTo>
                    <a:pt x="25" y="242"/>
                  </a:lnTo>
                  <a:lnTo>
                    <a:pt x="32" y="235"/>
                  </a:lnTo>
                  <a:lnTo>
                    <a:pt x="32" y="228"/>
                  </a:lnTo>
                  <a:lnTo>
                    <a:pt x="32" y="222"/>
                  </a:lnTo>
                  <a:lnTo>
                    <a:pt x="38" y="215"/>
                  </a:lnTo>
                  <a:lnTo>
                    <a:pt x="38" y="209"/>
                  </a:lnTo>
                  <a:lnTo>
                    <a:pt x="45" y="203"/>
                  </a:lnTo>
                  <a:lnTo>
                    <a:pt x="45" y="196"/>
                  </a:lnTo>
                  <a:lnTo>
                    <a:pt x="45" y="189"/>
                  </a:lnTo>
                  <a:lnTo>
                    <a:pt x="52" y="183"/>
                  </a:lnTo>
                  <a:lnTo>
                    <a:pt x="52" y="176"/>
                  </a:lnTo>
                  <a:lnTo>
                    <a:pt x="52" y="170"/>
                  </a:lnTo>
                  <a:lnTo>
                    <a:pt x="58" y="170"/>
                  </a:lnTo>
                  <a:lnTo>
                    <a:pt x="58" y="163"/>
                  </a:lnTo>
                  <a:lnTo>
                    <a:pt x="58" y="157"/>
                  </a:lnTo>
                  <a:lnTo>
                    <a:pt x="64" y="157"/>
                  </a:lnTo>
                  <a:lnTo>
                    <a:pt x="64" y="150"/>
                  </a:lnTo>
                  <a:lnTo>
                    <a:pt x="64" y="143"/>
                  </a:lnTo>
                  <a:lnTo>
                    <a:pt x="71" y="143"/>
                  </a:lnTo>
                  <a:lnTo>
                    <a:pt x="71" y="137"/>
                  </a:lnTo>
                  <a:lnTo>
                    <a:pt x="71" y="131"/>
                  </a:lnTo>
                  <a:lnTo>
                    <a:pt x="77" y="124"/>
                  </a:lnTo>
                  <a:lnTo>
                    <a:pt x="77" y="118"/>
                  </a:lnTo>
                  <a:lnTo>
                    <a:pt x="77" y="111"/>
                  </a:lnTo>
                  <a:lnTo>
                    <a:pt x="84" y="111"/>
                  </a:lnTo>
                  <a:lnTo>
                    <a:pt x="84" y="104"/>
                  </a:lnTo>
                  <a:lnTo>
                    <a:pt x="84" y="98"/>
                  </a:lnTo>
                  <a:lnTo>
                    <a:pt x="91" y="98"/>
                  </a:lnTo>
                  <a:lnTo>
                    <a:pt x="91" y="92"/>
                  </a:lnTo>
                  <a:lnTo>
                    <a:pt x="91" y="85"/>
                  </a:lnTo>
                  <a:lnTo>
                    <a:pt x="97" y="85"/>
                  </a:lnTo>
                  <a:lnTo>
                    <a:pt x="97" y="79"/>
                  </a:lnTo>
                  <a:lnTo>
                    <a:pt x="97" y="72"/>
                  </a:lnTo>
                  <a:lnTo>
                    <a:pt x="103" y="72"/>
                  </a:lnTo>
                  <a:lnTo>
                    <a:pt x="103" y="65"/>
                  </a:lnTo>
                  <a:lnTo>
                    <a:pt x="110" y="59"/>
                  </a:lnTo>
                  <a:lnTo>
                    <a:pt x="110" y="53"/>
                  </a:lnTo>
                  <a:lnTo>
                    <a:pt x="116" y="53"/>
                  </a:lnTo>
                  <a:lnTo>
                    <a:pt x="116" y="46"/>
                  </a:lnTo>
                  <a:lnTo>
                    <a:pt x="116" y="40"/>
                  </a:lnTo>
                  <a:lnTo>
                    <a:pt x="123" y="40"/>
                  </a:lnTo>
                  <a:lnTo>
                    <a:pt x="123" y="33"/>
                  </a:lnTo>
                  <a:lnTo>
                    <a:pt x="130" y="26"/>
                  </a:lnTo>
                  <a:lnTo>
                    <a:pt x="130" y="20"/>
                  </a:lnTo>
                  <a:lnTo>
                    <a:pt x="136" y="20"/>
                  </a:lnTo>
                  <a:lnTo>
                    <a:pt x="136" y="14"/>
                  </a:lnTo>
                  <a:lnTo>
                    <a:pt x="142" y="14"/>
                  </a:lnTo>
                  <a:lnTo>
                    <a:pt x="142" y="7"/>
                  </a:lnTo>
                  <a:lnTo>
                    <a:pt x="149"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1999" name="Freeform 15"/>
            <p:cNvSpPr>
              <a:spLocks/>
            </p:cNvSpPr>
            <p:nvPr/>
          </p:nvSpPr>
          <p:spPr bwMode="auto">
            <a:xfrm>
              <a:off x="3120" y="962"/>
              <a:ext cx="111" cy="40"/>
            </a:xfrm>
            <a:custGeom>
              <a:avLst/>
              <a:gdLst/>
              <a:ahLst/>
              <a:cxnLst>
                <a:cxn ang="0">
                  <a:pos x="0" y="39"/>
                </a:cxn>
                <a:cxn ang="0">
                  <a:pos x="0" y="39"/>
                </a:cxn>
                <a:cxn ang="0">
                  <a:pos x="0" y="33"/>
                </a:cxn>
                <a:cxn ang="0">
                  <a:pos x="6" y="33"/>
                </a:cxn>
                <a:cxn ang="0">
                  <a:pos x="6" y="26"/>
                </a:cxn>
                <a:cxn ang="0">
                  <a:pos x="13" y="26"/>
                </a:cxn>
                <a:cxn ang="0">
                  <a:pos x="13" y="20"/>
                </a:cxn>
                <a:cxn ang="0">
                  <a:pos x="19" y="20"/>
                </a:cxn>
                <a:cxn ang="0">
                  <a:pos x="25" y="14"/>
                </a:cxn>
                <a:cxn ang="0">
                  <a:pos x="32" y="14"/>
                </a:cxn>
                <a:cxn ang="0">
                  <a:pos x="32" y="7"/>
                </a:cxn>
                <a:cxn ang="0">
                  <a:pos x="39" y="7"/>
                </a:cxn>
                <a:cxn ang="0">
                  <a:pos x="45" y="7"/>
                </a:cxn>
                <a:cxn ang="0">
                  <a:pos x="45" y="0"/>
                </a:cxn>
                <a:cxn ang="0">
                  <a:pos x="52" y="0"/>
                </a:cxn>
                <a:cxn ang="0">
                  <a:pos x="58" y="0"/>
                </a:cxn>
                <a:cxn ang="0">
                  <a:pos x="64" y="0"/>
                </a:cxn>
                <a:cxn ang="0">
                  <a:pos x="71" y="0"/>
                </a:cxn>
                <a:cxn ang="0">
                  <a:pos x="78" y="0"/>
                </a:cxn>
                <a:cxn ang="0">
                  <a:pos x="84" y="0"/>
                </a:cxn>
                <a:cxn ang="0">
                  <a:pos x="84" y="7"/>
                </a:cxn>
                <a:cxn ang="0">
                  <a:pos x="91" y="7"/>
                </a:cxn>
                <a:cxn ang="0">
                  <a:pos x="97" y="7"/>
                </a:cxn>
                <a:cxn ang="0">
                  <a:pos x="97" y="14"/>
                </a:cxn>
                <a:cxn ang="0">
                  <a:pos x="103" y="14"/>
                </a:cxn>
                <a:cxn ang="0">
                  <a:pos x="103" y="20"/>
                </a:cxn>
                <a:cxn ang="0">
                  <a:pos x="110" y="20"/>
                </a:cxn>
              </a:cxnLst>
              <a:rect l="0" t="0" r="r" b="b"/>
              <a:pathLst>
                <a:path w="111" h="40">
                  <a:moveTo>
                    <a:pt x="0" y="39"/>
                  </a:moveTo>
                  <a:lnTo>
                    <a:pt x="0" y="39"/>
                  </a:lnTo>
                  <a:lnTo>
                    <a:pt x="0" y="33"/>
                  </a:lnTo>
                  <a:lnTo>
                    <a:pt x="6" y="33"/>
                  </a:lnTo>
                  <a:lnTo>
                    <a:pt x="6" y="26"/>
                  </a:lnTo>
                  <a:lnTo>
                    <a:pt x="13" y="26"/>
                  </a:lnTo>
                  <a:lnTo>
                    <a:pt x="13" y="20"/>
                  </a:lnTo>
                  <a:lnTo>
                    <a:pt x="19" y="20"/>
                  </a:lnTo>
                  <a:lnTo>
                    <a:pt x="25" y="14"/>
                  </a:lnTo>
                  <a:lnTo>
                    <a:pt x="32" y="14"/>
                  </a:lnTo>
                  <a:lnTo>
                    <a:pt x="32" y="7"/>
                  </a:lnTo>
                  <a:lnTo>
                    <a:pt x="39" y="7"/>
                  </a:lnTo>
                  <a:lnTo>
                    <a:pt x="45" y="7"/>
                  </a:lnTo>
                  <a:lnTo>
                    <a:pt x="45" y="0"/>
                  </a:lnTo>
                  <a:lnTo>
                    <a:pt x="52" y="0"/>
                  </a:lnTo>
                  <a:lnTo>
                    <a:pt x="58" y="0"/>
                  </a:lnTo>
                  <a:lnTo>
                    <a:pt x="64" y="0"/>
                  </a:lnTo>
                  <a:lnTo>
                    <a:pt x="71" y="0"/>
                  </a:lnTo>
                  <a:lnTo>
                    <a:pt x="78" y="0"/>
                  </a:lnTo>
                  <a:lnTo>
                    <a:pt x="84" y="0"/>
                  </a:lnTo>
                  <a:lnTo>
                    <a:pt x="84" y="7"/>
                  </a:lnTo>
                  <a:lnTo>
                    <a:pt x="91" y="7"/>
                  </a:lnTo>
                  <a:lnTo>
                    <a:pt x="97" y="7"/>
                  </a:lnTo>
                  <a:lnTo>
                    <a:pt x="97" y="14"/>
                  </a:lnTo>
                  <a:lnTo>
                    <a:pt x="103" y="14"/>
                  </a:lnTo>
                  <a:lnTo>
                    <a:pt x="103" y="20"/>
                  </a:lnTo>
                  <a:lnTo>
                    <a:pt x="110" y="2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2000" name="Freeform 16"/>
            <p:cNvSpPr>
              <a:spLocks/>
            </p:cNvSpPr>
            <p:nvPr/>
          </p:nvSpPr>
          <p:spPr bwMode="auto">
            <a:xfrm>
              <a:off x="3230" y="982"/>
              <a:ext cx="157" cy="301"/>
            </a:xfrm>
            <a:custGeom>
              <a:avLst/>
              <a:gdLst/>
              <a:ahLst/>
              <a:cxnLst>
                <a:cxn ang="0">
                  <a:pos x="0" y="0"/>
                </a:cxn>
                <a:cxn ang="0">
                  <a:pos x="0" y="0"/>
                </a:cxn>
                <a:cxn ang="0">
                  <a:pos x="7" y="0"/>
                </a:cxn>
                <a:cxn ang="0">
                  <a:pos x="7" y="7"/>
                </a:cxn>
                <a:cxn ang="0">
                  <a:pos x="13" y="7"/>
                </a:cxn>
                <a:cxn ang="0">
                  <a:pos x="13" y="14"/>
                </a:cxn>
                <a:cxn ang="0">
                  <a:pos x="20" y="14"/>
                </a:cxn>
                <a:cxn ang="0">
                  <a:pos x="20" y="20"/>
                </a:cxn>
                <a:cxn ang="0">
                  <a:pos x="26" y="20"/>
                </a:cxn>
                <a:cxn ang="0">
                  <a:pos x="26" y="26"/>
                </a:cxn>
                <a:cxn ang="0">
                  <a:pos x="26" y="33"/>
                </a:cxn>
                <a:cxn ang="0">
                  <a:pos x="32" y="33"/>
                </a:cxn>
                <a:cxn ang="0">
                  <a:pos x="32" y="40"/>
                </a:cxn>
                <a:cxn ang="0">
                  <a:pos x="39" y="40"/>
                </a:cxn>
                <a:cxn ang="0">
                  <a:pos x="39" y="46"/>
                </a:cxn>
                <a:cxn ang="0">
                  <a:pos x="46" y="53"/>
                </a:cxn>
                <a:cxn ang="0">
                  <a:pos x="46" y="59"/>
                </a:cxn>
                <a:cxn ang="0">
                  <a:pos x="52" y="59"/>
                </a:cxn>
                <a:cxn ang="0">
                  <a:pos x="52" y="65"/>
                </a:cxn>
                <a:cxn ang="0">
                  <a:pos x="52" y="72"/>
                </a:cxn>
                <a:cxn ang="0">
                  <a:pos x="59" y="72"/>
                </a:cxn>
                <a:cxn ang="0">
                  <a:pos x="59" y="79"/>
                </a:cxn>
                <a:cxn ang="0">
                  <a:pos x="65" y="79"/>
                </a:cxn>
                <a:cxn ang="0">
                  <a:pos x="65" y="85"/>
                </a:cxn>
                <a:cxn ang="0">
                  <a:pos x="65" y="92"/>
                </a:cxn>
                <a:cxn ang="0">
                  <a:pos x="71" y="92"/>
                </a:cxn>
                <a:cxn ang="0">
                  <a:pos x="71" y="98"/>
                </a:cxn>
                <a:cxn ang="0">
                  <a:pos x="71" y="104"/>
                </a:cxn>
                <a:cxn ang="0">
                  <a:pos x="78" y="104"/>
                </a:cxn>
                <a:cxn ang="0">
                  <a:pos x="78" y="111"/>
                </a:cxn>
                <a:cxn ang="0">
                  <a:pos x="85" y="118"/>
                </a:cxn>
                <a:cxn ang="0">
                  <a:pos x="85" y="124"/>
                </a:cxn>
                <a:cxn ang="0">
                  <a:pos x="85" y="131"/>
                </a:cxn>
                <a:cxn ang="0">
                  <a:pos x="91" y="137"/>
                </a:cxn>
                <a:cxn ang="0">
                  <a:pos x="91" y="143"/>
                </a:cxn>
                <a:cxn ang="0">
                  <a:pos x="98" y="150"/>
                </a:cxn>
                <a:cxn ang="0">
                  <a:pos x="98" y="157"/>
                </a:cxn>
                <a:cxn ang="0">
                  <a:pos x="104" y="163"/>
                </a:cxn>
                <a:cxn ang="0">
                  <a:pos x="104" y="170"/>
                </a:cxn>
                <a:cxn ang="0">
                  <a:pos x="110" y="176"/>
                </a:cxn>
                <a:cxn ang="0">
                  <a:pos x="110" y="182"/>
                </a:cxn>
                <a:cxn ang="0">
                  <a:pos x="110" y="189"/>
                </a:cxn>
                <a:cxn ang="0">
                  <a:pos x="117" y="196"/>
                </a:cxn>
                <a:cxn ang="0">
                  <a:pos x="117" y="203"/>
                </a:cxn>
                <a:cxn ang="0">
                  <a:pos x="124" y="209"/>
                </a:cxn>
                <a:cxn ang="0">
                  <a:pos x="124" y="215"/>
                </a:cxn>
                <a:cxn ang="0">
                  <a:pos x="124" y="222"/>
                </a:cxn>
                <a:cxn ang="0">
                  <a:pos x="130" y="228"/>
                </a:cxn>
                <a:cxn ang="0">
                  <a:pos x="130" y="235"/>
                </a:cxn>
                <a:cxn ang="0">
                  <a:pos x="130" y="242"/>
                </a:cxn>
                <a:cxn ang="0">
                  <a:pos x="137" y="242"/>
                </a:cxn>
                <a:cxn ang="0">
                  <a:pos x="137" y="248"/>
                </a:cxn>
                <a:cxn ang="0">
                  <a:pos x="137" y="254"/>
                </a:cxn>
                <a:cxn ang="0">
                  <a:pos x="143" y="261"/>
                </a:cxn>
                <a:cxn ang="0">
                  <a:pos x="143" y="267"/>
                </a:cxn>
                <a:cxn ang="0">
                  <a:pos x="149" y="274"/>
                </a:cxn>
                <a:cxn ang="0">
                  <a:pos x="149" y="281"/>
                </a:cxn>
                <a:cxn ang="0">
                  <a:pos x="149" y="287"/>
                </a:cxn>
                <a:cxn ang="0">
                  <a:pos x="149" y="293"/>
                </a:cxn>
                <a:cxn ang="0">
                  <a:pos x="156" y="293"/>
                </a:cxn>
                <a:cxn ang="0">
                  <a:pos x="156" y="300"/>
                </a:cxn>
              </a:cxnLst>
              <a:rect l="0" t="0" r="r" b="b"/>
              <a:pathLst>
                <a:path w="157" h="301">
                  <a:moveTo>
                    <a:pt x="0" y="0"/>
                  </a:moveTo>
                  <a:lnTo>
                    <a:pt x="0" y="0"/>
                  </a:lnTo>
                  <a:lnTo>
                    <a:pt x="7" y="0"/>
                  </a:lnTo>
                  <a:lnTo>
                    <a:pt x="7" y="7"/>
                  </a:lnTo>
                  <a:lnTo>
                    <a:pt x="13" y="7"/>
                  </a:lnTo>
                  <a:lnTo>
                    <a:pt x="13" y="14"/>
                  </a:lnTo>
                  <a:lnTo>
                    <a:pt x="20" y="14"/>
                  </a:lnTo>
                  <a:lnTo>
                    <a:pt x="20" y="20"/>
                  </a:lnTo>
                  <a:lnTo>
                    <a:pt x="26" y="20"/>
                  </a:lnTo>
                  <a:lnTo>
                    <a:pt x="26" y="26"/>
                  </a:lnTo>
                  <a:lnTo>
                    <a:pt x="26" y="33"/>
                  </a:lnTo>
                  <a:lnTo>
                    <a:pt x="32" y="33"/>
                  </a:lnTo>
                  <a:lnTo>
                    <a:pt x="32" y="40"/>
                  </a:lnTo>
                  <a:lnTo>
                    <a:pt x="39" y="40"/>
                  </a:lnTo>
                  <a:lnTo>
                    <a:pt x="39" y="46"/>
                  </a:lnTo>
                  <a:lnTo>
                    <a:pt x="46" y="53"/>
                  </a:lnTo>
                  <a:lnTo>
                    <a:pt x="46" y="59"/>
                  </a:lnTo>
                  <a:lnTo>
                    <a:pt x="52" y="59"/>
                  </a:lnTo>
                  <a:lnTo>
                    <a:pt x="52" y="65"/>
                  </a:lnTo>
                  <a:lnTo>
                    <a:pt x="52" y="72"/>
                  </a:lnTo>
                  <a:lnTo>
                    <a:pt x="59" y="72"/>
                  </a:lnTo>
                  <a:lnTo>
                    <a:pt x="59" y="79"/>
                  </a:lnTo>
                  <a:lnTo>
                    <a:pt x="65" y="79"/>
                  </a:lnTo>
                  <a:lnTo>
                    <a:pt x="65" y="85"/>
                  </a:lnTo>
                  <a:lnTo>
                    <a:pt x="65" y="92"/>
                  </a:lnTo>
                  <a:lnTo>
                    <a:pt x="71" y="92"/>
                  </a:lnTo>
                  <a:lnTo>
                    <a:pt x="71" y="98"/>
                  </a:lnTo>
                  <a:lnTo>
                    <a:pt x="71" y="104"/>
                  </a:lnTo>
                  <a:lnTo>
                    <a:pt x="78" y="104"/>
                  </a:lnTo>
                  <a:lnTo>
                    <a:pt x="78" y="111"/>
                  </a:lnTo>
                  <a:lnTo>
                    <a:pt x="85" y="118"/>
                  </a:lnTo>
                  <a:lnTo>
                    <a:pt x="85" y="124"/>
                  </a:lnTo>
                  <a:lnTo>
                    <a:pt x="85" y="131"/>
                  </a:lnTo>
                  <a:lnTo>
                    <a:pt x="91" y="137"/>
                  </a:lnTo>
                  <a:lnTo>
                    <a:pt x="91" y="143"/>
                  </a:lnTo>
                  <a:lnTo>
                    <a:pt x="98" y="150"/>
                  </a:lnTo>
                  <a:lnTo>
                    <a:pt x="98" y="157"/>
                  </a:lnTo>
                  <a:lnTo>
                    <a:pt x="104" y="163"/>
                  </a:lnTo>
                  <a:lnTo>
                    <a:pt x="104" y="170"/>
                  </a:lnTo>
                  <a:lnTo>
                    <a:pt x="110" y="176"/>
                  </a:lnTo>
                  <a:lnTo>
                    <a:pt x="110" y="182"/>
                  </a:lnTo>
                  <a:lnTo>
                    <a:pt x="110" y="189"/>
                  </a:lnTo>
                  <a:lnTo>
                    <a:pt x="117" y="196"/>
                  </a:lnTo>
                  <a:lnTo>
                    <a:pt x="117" y="203"/>
                  </a:lnTo>
                  <a:lnTo>
                    <a:pt x="124" y="209"/>
                  </a:lnTo>
                  <a:lnTo>
                    <a:pt x="124" y="215"/>
                  </a:lnTo>
                  <a:lnTo>
                    <a:pt x="124" y="222"/>
                  </a:lnTo>
                  <a:lnTo>
                    <a:pt x="130" y="228"/>
                  </a:lnTo>
                  <a:lnTo>
                    <a:pt x="130" y="235"/>
                  </a:lnTo>
                  <a:lnTo>
                    <a:pt x="130" y="242"/>
                  </a:lnTo>
                  <a:lnTo>
                    <a:pt x="137" y="242"/>
                  </a:lnTo>
                  <a:lnTo>
                    <a:pt x="137" y="248"/>
                  </a:lnTo>
                  <a:lnTo>
                    <a:pt x="137" y="254"/>
                  </a:lnTo>
                  <a:lnTo>
                    <a:pt x="143" y="261"/>
                  </a:lnTo>
                  <a:lnTo>
                    <a:pt x="143" y="267"/>
                  </a:lnTo>
                  <a:lnTo>
                    <a:pt x="149" y="274"/>
                  </a:lnTo>
                  <a:lnTo>
                    <a:pt x="149" y="281"/>
                  </a:lnTo>
                  <a:lnTo>
                    <a:pt x="149" y="287"/>
                  </a:lnTo>
                  <a:lnTo>
                    <a:pt x="149" y="293"/>
                  </a:lnTo>
                  <a:lnTo>
                    <a:pt x="156" y="293"/>
                  </a:lnTo>
                  <a:lnTo>
                    <a:pt x="156" y="30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2001" name="Freeform 17"/>
            <p:cNvSpPr>
              <a:spLocks/>
            </p:cNvSpPr>
            <p:nvPr/>
          </p:nvSpPr>
          <p:spPr bwMode="auto">
            <a:xfrm>
              <a:off x="3386" y="1282"/>
              <a:ext cx="469" cy="886"/>
            </a:xfrm>
            <a:custGeom>
              <a:avLst/>
              <a:gdLst/>
              <a:ahLst/>
              <a:cxnLst>
                <a:cxn ang="0">
                  <a:pos x="0" y="0"/>
                </a:cxn>
                <a:cxn ang="0">
                  <a:pos x="0" y="13"/>
                </a:cxn>
                <a:cxn ang="0">
                  <a:pos x="7" y="20"/>
                </a:cxn>
                <a:cxn ang="0">
                  <a:pos x="13" y="39"/>
                </a:cxn>
                <a:cxn ang="0">
                  <a:pos x="20" y="52"/>
                </a:cxn>
                <a:cxn ang="0">
                  <a:pos x="20" y="65"/>
                </a:cxn>
                <a:cxn ang="0">
                  <a:pos x="26" y="71"/>
                </a:cxn>
                <a:cxn ang="0">
                  <a:pos x="32" y="85"/>
                </a:cxn>
                <a:cxn ang="0">
                  <a:pos x="32" y="98"/>
                </a:cxn>
                <a:cxn ang="0">
                  <a:pos x="39" y="110"/>
                </a:cxn>
                <a:cxn ang="0">
                  <a:pos x="45" y="130"/>
                </a:cxn>
                <a:cxn ang="0">
                  <a:pos x="52" y="137"/>
                </a:cxn>
                <a:cxn ang="0">
                  <a:pos x="52" y="149"/>
                </a:cxn>
                <a:cxn ang="0">
                  <a:pos x="59" y="163"/>
                </a:cxn>
                <a:cxn ang="0">
                  <a:pos x="65" y="176"/>
                </a:cxn>
                <a:cxn ang="0">
                  <a:pos x="65" y="188"/>
                </a:cxn>
                <a:cxn ang="0">
                  <a:pos x="71" y="209"/>
                </a:cxn>
                <a:cxn ang="0">
                  <a:pos x="78" y="234"/>
                </a:cxn>
                <a:cxn ang="0">
                  <a:pos x="84" y="248"/>
                </a:cxn>
                <a:cxn ang="0">
                  <a:pos x="91" y="260"/>
                </a:cxn>
                <a:cxn ang="0">
                  <a:pos x="98" y="273"/>
                </a:cxn>
                <a:cxn ang="0">
                  <a:pos x="104" y="299"/>
                </a:cxn>
                <a:cxn ang="0">
                  <a:pos x="110" y="312"/>
                </a:cxn>
                <a:cxn ang="0">
                  <a:pos x="110" y="326"/>
                </a:cxn>
                <a:cxn ang="0">
                  <a:pos x="117" y="332"/>
                </a:cxn>
                <a:cxn ang="0">
                  <a:pos x="123" y="345"/>
                </a:cxn>
                <a:cxn ang="0">
                  <a:pos x="123" y="358"/>
                </a:cxn>
                <a:cxn ang="0">
                  <a:pos x="130" y="371"/>
                </a:cxn>
                <a:cxn ang="0">
                  <a:pos x="137" y="391"/>
                </a:cxn>
                <a:cxn ang="0">
                  <a:pos x="143" y="404"/>
                </a:cxn>
                <a:cxn ang="0">
                  <a:pos x="156" y="436"/>
                </a:cxn>
                <a:cxn ang="0">
                  <a:pos x="162" y="455"/>
                </a:cxn>
                <a:cxn ang="0">
                  <a:pos x="169" y="462"/>
                </a:cxn>
                <a:cxn ang="0">
                  <a:pos x="169" y="475"/>
                </a:cxn>
                <a:cxn ang="0">
                  <a:pos x="176" y="488"/>
                </a:cxn>
                <a:cxn ang="0">
                  <a:pos x="182" y="508"/>
                </a:cxn>
                <a:cxn ang="0">
                  <a:pos x="189" y="527"/>
                </a:cxn>
                <a:cxn ang="0">
                  <a:pos x="195" y="540"/>
                </a:cxn>
                <a:cxn ang="0">
                  <a:pos x="201" y="554"/>
                </a:cxn>
                <a:cxn ang="0">
                  <a:pos x="208" y="573"/>
                </a:cxn>
                <a:cxn ang="0">
                  <a:pos x="215" y="579"/>
                </a:cxn>
                <a:cxn ang="0">
                  <a:pos x="228" y="605"/>
                </a:cxn>
                <a:cxn ang="0">
                  <a:pos x="234" y="618"/>
                </a:cxn>
                <a:cxn ang="0">
                  <a:pos x="240" y="632"/>
                </a:cxn>
                <a:cxn ang="0">
                  <a:pos x="267" y="671"/>
                </a:cxn>
                <a:cxn ang="0">
                  <a:pos x="267" y="683"/>
                </a:cxn>
                <a:cxn ang="0">
                  <a:pos x="286" y="710"/>
                </a:cxn>
                <a:cxn ang="0">
                  <a:pos x="319" y="761"/>
                </a:cxn>
                <a:cxn ang="0">
                  <a:pos x="345" y="788"/>
                </a:cxn>
                <a:cxn ang="0">
                  <a:pos x="358" y="807"/>
                </a:cxn>
                <a:cxn ang="0">
                  <a:pos x="377" y="827"/>
                </a:cxn>
                <a:cxn ang="0">
                  <a:pos x="430" y="860"/>
                </a:cxn>
                <a:cxn ang="0">
                  <a:pos x="468" y="885"/>
                </a:cxn>
              </a:cxnLst>
              <a:rect l="0" t="0" r="r" b="b"/>
              <a:pathLst>
                <a:path w="469" h="886">
                  <a:moveTo>
                    <a:pt x="0" y="0"/>
                  </a:moveTo>
                  <a:lnTo>
                    <a:pt x="0" y="0"/>
                  </a:lnTo>
                  <a:lnTo>
                    <a:pt x="0" y="6"/>
                  </a:lnTo>
                  <a:lnTo>
                    <a:pt x="0" y="13"/>
                  </a:lnTo>
                  <a:lnTo>
                    <a:pt x="7" y="13"/>
                  </a:lnTo>
                  <a:lnTo>
                    <a:pt x="7" y="20"/>
                  </a:lnTo>
                  <a:lnTo>
                    <a:pt x="13" y="32"/>
                  </a:lnTo>
                  <a:lnTo>
                    <a:pt x="13" y="39"/>
                  </a:lnTo>
                  <a:lnTo>
                    <a:pt x="13" y="46"/>
                  </a:lnTo>
                  <a:lnTo>
                    <a:pt x="20" y="52"/>
                  </a:lnTo>
                  <a:lnTo>
                    <a:pt x="20" y="59"/>
                  </a:lnTo>
                  <a:lnTo>
                    <a:pt x="20" y="65"/>
                  </a:lnTo>
                  <a:lnTo>
                    <a:pt x="26" y="65"/>
                  </a:lnTo>
                  <a:lnTo>
                    <a:pt x="26" y="71"/>
                  </a:lnTo>
                  <a:lnTo>
                    <a:pt x="26" y="78"/>
                  </a:lnTo>
                  <a:lnTo>
                    <a:pt x="32" y="85"/>
                  </a:lnTo>
                  <a:lnTo>
                    <a:pt x="32" y="91"/>
                  </a:lnTo>
                  <a:lnTo>
                    <a:pt x="32" y="98"/>
                  </a:lnTo>
                  <a:lnTo>
                    <a:pt x="39" y="104"/>
                  </a:lnTo>
                  <a:lnTo>
                    <a:pt x="39" y="110"/>
                  </a:lnTo>
                  <a:lnTo>
                    <a:pt x="45" y="124"/>
                  </a:lnTo>
                  <a:lnTo>
                    <a:pt x="45" y="130"/>
                  </a:lnTo>
                  <a:lnTo>
                    <a:pt x="45" y="137"/>
                  </a:lnTo>
                  <a:lnTo>
                    <a:pt x="52" y="137"/>
                  </a:lnTo>
                  <a:lnTo>
                    <a:pt x="52" y="143"/>
                  </a:lnTo>
                  <a:lnTo>
                    <a:pt x="52" y="149"/>
                  </a:lnTo>
                  <a:lnTo>
                    <a:pt x="52" y="156"/>
                  </a:lnTo>
                  <a:lnTo>
                    <a:pt x="59" y="163"/>
                  </a:lnTo>
                  <a:lnTo>
                    <a:pt x="59" y="169"/>
                  </a:lnTo>
                  <a:lnTo>
                    <a:pt x="65" y="176"/>
                  </a:lnTo>
                  <a:lnTo>
                    <a:pt x="65" y="182"/>
                  </a:lnTo>
                  <a:lnTo>
                    <a:pt x="65" y="188"/>
                  </a:lnTo>
                  <a:lnTo>
                    <a:pt x="71" y="202"/>
                  </a:lnTo>
                  <a:lnTo>
                    <a:pt x="71" y="209"/>
                  </a:lnTo>
                  <a:lnTo>
                    <a:pt x="78" y="221"/>
                  </a:lnTo>
                  <a:lnTo>
                    <a:pt x="78" y="234"/>
                  </a:lnTo>
                  <a:lnTo>
                    <a:pt x="84" y="241"/>
                  </a:lnTo>
                  <a:lnTo>
                    <a:pt x="84" y="248"/>
                  </a:lnTo>
                  <a:lnTo>
                    <a:pt x="91" y="254"/>
                  </a:lnTo>
                  <a:lnTo>
                    <a:pt x="91" y="260"/>
                  </a:lnTo>
                  <a:lnTo>
                    <a:pt x="91" y="267"/>
                  </a:lnTo>
                  <a:lnTo>
                    <a:pt x="98" y="273"/>
                  </a:lnTo>
                  <a:lnTo>
                    <a:pt x="98" y="280"/>
                  </a:lnTo>
                  <a:lnTo>
                    <a:pt x="104" y="299"/>
                  </a:lnTo>
                  <a:lnTo>
                    <a:pt x="104" y="306"/>
                  </a:lnTo>
                  <a:lnTo>
                    <a:pt x="110" y="312"/>
                  </a:lnTo>
                  <a:lnTo>
                    <a:pt x="110" y="319"/>
                  </a:lnTo>
                  <a:lnTo>
                    <a:pt x="110" y="326"/>
                  </a:lnTo>
                  <a:lnTo>
                    <a:pt x="117" y="326"/>
                  </a:lnTo>
                  <a:lnTo>
                    <a:pt x="117" y="332"/>
                  </a:lnTo>
                  <a:lnTo>
                    <a:pt x="117" y="338"/>
                  </a:lnTo>
                  <a:lnTo>
                    <a:pt x="123" y="345"/>
                  </a:lnTo>
                  <a:lnTo>
                    <a:pt x="123" y="352"/>
                  </a:lnTo>
                  <a:lnTo>
                    <a:pt x="123" y="358"/>
                  </a:lnTo>
                  <a:lnTo>
                    <a:pt x="130" y="365"/>
                  </a:lnTo>
                  <a:lnTo>
                    <a:pt x="130" y="371"/>
                  </a:lnTo>
                  <a:lnTo>
                    <a:pt x="130" y="377"/>
                  </a:lnTo>
                  <a:lnTo>
                    <a:pt x="137" y="391"/>
                  </a:lnTo>
                  <a:lnTo>
                    <a:pt x="143" y="397"/>
                  </a:lnTo>
                  <a:lnTo>
                    <a:pt x="143" y="404"/>
                  </a:lnTo>
                  <a:lnTo>
                    <a:pt x="149" y="423"/>
                  </a:lnTo>
                  <a:lnTo>
                    <a:pt x="156" y="436"/>
                  </a:lnTo>
                  <a:lnTo>
                    <a:pt x="162" y="449"/>
                  </a:lnTo>
                  <a:lnTo>
                    <a:pt x="162" y="455"/>
                  </a:lnTo>
                  <a:lnTo>
                    <a:pt x="162" y="462"/>
                  </a:lnTo>
                  <a:lnTo>
                    <a:pt x="169" y="462"/>
                  </a:lnTo>
                  <a:lnTo>
                    <a:pt x="169" y="469"/>
                  </a:lnTo>
                  <a:lnTo>
                    <a:pt x="169" y="475"/>
                  </a:lnTo>
                  <a:lnTo>
                    <a:pt x="176" y="482"/>
                  </a:lnTo>
                  <a:lnTo>
                    <a:pt x="176" y="488"/>
                  </a:lnTo>
                  <a:lnTo>
                    <a:pt x="176" y="494"/>
                  </a:lnTo>
                  <a:lnTo>
                    <a:pt x="182" y="508"/>
                  </a:lnTo>
                  <a:lnTo>
                    <a:pt x="189" y="515"/>
                  </a:lnTo>
                  <a:lnTo>
                    <a:pt x="189" y="527"/>
                  </a:lnTo>
                  <a:lnTo>
                    <a:pt x="195" y="527"/>
                  </a:lnTo>
                  <a:lnTo>
                    <a:pt x="195" y="540"/>
                  </a:lnTo>
                  <a:lnTo>
                    <a:pt x="201" y="547"/>
                  </a:lnTo>
                  <a:lnTo>
                    <a:pt x="201" y="554"/>
                  </a:lnTo>
                  <a:lnTo>
                    <a:pt x="208" y="566"/>
                  </a:lnTo>
                  <a:lnTo>
                    <a:pt x="208" y="573"/>
                  </a:lnTo>
                  <a:lnTo>
                    <a:pt x="215" y="573"/>
                  </a:lnTo>
                  <a:lnTo>
                    <a:pt x="215" y="579"/>
                  </a:lnTo>
                  <a:lnTo>
                    <a:pt x="228" y="599"/>
                  </a:lnTo>
                  <a:lnTo>
                    <a:pt x="228" y="605"/>
                  </a:lnTo>
                  <a:lnTo>
                    <a:pt x="234" y="612"/>
                  </a:lnTo>
                  <a:lnTo>
                    <a:pt x="234" y="618"/>
                  </a:lnTo>
                  <a:lnTo>
                    <a:pt x="240" y="625"/>
                  </a:lnTo>
                  <a:lnTo>
                    <a:pt x="240" y="632"/>
                  </a:lnTo>
                  <a:lnTo>
                    <a:pt x="254" y="651"/>
                  </a:lnTo>
                  <a:lnTo>
                    <a:pt x="267" y="671"/>
                  </a:lnTo>
                  <a:lnTo>
                    <a:pt x="267" y="677"/>
                  </a:lnTo>
                  <a:lnTo>
                    <a:pt x="267" y="683"/>
                  </a:lnTo>
                  <a:lnTo>
                    <a:pt x="279" y="703"/>
                  </a:lnTo>
                  <a:lnTo>
                    <a:pt x="286" y="710"/>
                  </a:lnTo>
                  <a:lnTo>
                    <a:pt x="319" y="755"/>
                  </a:lnTo>
                  <a:lnTo>
                    <a:pt x="319" y="761"/>
                  </a:lnTo>
                  <a:lnTo>
                    <a:pt x="332" y="775"/>
                  </a:lnTo>
                  <a:lnTo>
                    <a:pt x="345" y="788"/>
                  </a:lnTo>
                  <a:lnTo>
                    <a:pt x="352" y="800"/>
                  </a:lnTo>
                  <a:lnTo>
                    <a:pt x="358" y="807"/>
                  </a:lnTo>
                  <a:lnTo>
                    <a:pt x="364" y="814"/>
                  </a:lnTo>
                  <a:lnTo>
                    <a:pt x="377" y="827"/>
                  </a:lnTo>
                  <a:lnTo>
                    <a:pt x="391" y="840"/>
                  </a:lnTo>
                  <a:lnTo>
                    <a:pt x="430" y="860"/>
                  </a:lnTo>
                  <a:lnTo>
                    <a:pt x="436" y="866"/>
                  </a:lnTo>
                  <a:lnTo>
                    <a:pt x="468" y="885"/>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2002" name="Freeform 18"/>
            <p:cNvSpPr>
              <a:spLocks/>
            </p:cNvSpPr>
            <p:nvPr/>
          </p:nvSpPr>
          <p:spPr bwMode="auto">
            <a:xfrm>
              <a:off x="3854" y="2167"/>
              <a:ext cx="229" cy="47"/>
            </a:xfrm>
            <a:custGeom>
              <a:avLst/>
              <a:gdLst/>
              <a:ahLst/>
              <a:cxnLst>
                <a:cxn ang="0">
                  <a:pos x="0" y="0"/>
                </a:cxn>
                <a:cxn ang="0">
                  <a:pos x="7" y="0"/>
                </a:cxn>
                <a:cxn ang="0">
                  <a:pos x="20" y="7"/>
                </a:cxn>
                <a:cxn ang="0">
                  <a:pos x="111" y="33"/>
                </a:cxn>
                <a:cxn ang="0">
                  <a:pos x="228" y="46"/>
                </a:cxn>
              </a:cxnLst>
              <a:rect l="0" t="0" r="r" b="b"/>
              <a:pathLst>
                <a:path w="229" h="47">
                  <a:moveTo>
                    <a:pt x="0" y="0"/>
                  </a:moveTo>
                  <a:lnTo>
                    <a:pt x="7" y="0"/>
                  </a:lnTo>
                  <a:lnTo>
                    <a:pt x="20" y="7"/>
                  </a:lnTo>
                  <a:lnTo>
                    <a:pt x="111" y="33"/>
                  </a:lnTo>
                  <a:lnTo>
                    <a:pt x="228" y="4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42003" name="Line 19"/>
          <p:cNvSpPr>
            <a:spLocks noChangeShapeType="1"/>
          </p:cNvSpPr>
          <p:nvPr/>
        </p:nvSpPr>
        <p:spPr bwMode="auto">
          <a:xfrm>
            <a:off x="4210050" y="1530350"/>
            <a:ext cx="0" cy="2120900"/>
          </a:xfrm>
          <a:prstGeom prst="line">
            <a:avLst/>
          </a:prstGeom>
          <a:noFill/>
          <a:ln w="12700">
            <a:solidFill>
              <a:schemeClr val="tx1"/>
            </a:solidFill>
            <a:prstDash val="lgDash"/>
            <a:round/>
            <a:headEnd/>
            <a:tailEnd/>
          </a:ln>
          <a:effectLst/>
        </p:spPr>
        <p:txBody>
          <a:bodyPr wrap="none" anchor="ctr"/>
          <a:lstStyle/>
          <a:p>
            <a:endParaRPr lang="en-US"/>
          </a:p>
        </p:txBody>
      </p:sp>
      <p:sp>
        <p:nvSpPr>
          <p:cNvPr id="42004" name="Line 20"/>
          <p:cNvSpPr>
            <a:spLocks noChangeShapeType="1"/>
          </p:cNvSpPr>
          <p:nvPr/>
        </p:nvSpPr>
        <p:spPr bwMode="auto">
          <a:xfrm>
            <a:off x="5048250" y="1530350"/>
            <a:ext cx="0" cy="2120900"/>
          </a:xfrm>
          <a:prstGeom prst="line">
            <a:avLst/>
          </a:prstGeom>
          <a:noFill/>
          <a:ln w="12700">
            <a:solidFill>
              <a:schemeClr val="tx1"/>
            </a:solidFill>
            <a:prstDash val="lgDash"/>
            <a:round/>
            <a:headEnd/>
            <a:tailEnd/>
          </a:ln>
          <a:effectLst/>
        </p:spPr>
        <p:txBody>
          <a:bodyPr wrap="none" anchor="ctr"/>
          <a:lstStyle/>
          <a:p>
            <a:endParaRPr lang="en-US"/>
          </a:p>
        </p:txBody>
      </p:sp>
      <p:sp>
        <p:nvSpPr>
          <p:cNvPr id="42005" name="AutoShape 21"/>
          <p:cNvSpPr>
            <a:spLocks noChangeArrowheads="1"/>
          </p:cNvSpPr>
          <p:nvPr/>
        </p:nvSpPr>
        <p:spPr bwMode="auto">
          <a:xfrm>
            <a:off x="2901950" y="4044950"/>
            <a:ext cx="1130300" cy="1206500"/>
          </a:xfrm>
          <a:prstGeom prst="roundRect">
            <a:avLst>
              <a:gd name="adj" fmla="val 12495"/>
            </a:avLst>
          </a:prstGeom>
          <a:solidFill>
            <a:srgbClr val="00279F"/>
          </a:solidFill>
          <a:ln w="12700">
            <a:solidFill>
              <a:schemeClr val="tx1"/>
            </a:solidFill>
            <a:round/>
            <a:headEnd/>
            <a:tailEnd/>
          </a:ln>
          <a:effectLst/>
        </p:spPr>
        <p:txBody>
          <a:bodyPr wrap="none" lIns="90488" tIns="44450" rIns="90488" bIns="44450" anchor="ctr"/>
          <a:lstStyle/>
          <a:p>
            <a:pPr algn="ctr" eaLnBrk="0" hangingPunct="0"/>
            <a:r>
              <a:rPr lang="en-US" sz="2400" b="1">
                <a:solidFill>
                  <a:srgbClr val="FAFD00"/>
                </a:solidFill>
              </a:rPr>
              <a:t>Control</a:t>
            </a:r>
          </a:p>
          <a:p>
            <a:pPr algn="ctr" eaLnBrk="0" hangingPunct="0"/>
            <a:r>
              <a:rPr lang="en-US" sz="2400" b="1">
                <a:solidFill>
                  <a:srgbClr val="FAFD00"/>
                </a:solidFill>
              </a:rPr>
              <a:t>group</a:t>
            </a:r>
          </a:p>
          <a:p>
            <a:pPr algn="ctr" eaLnBrk="0" hangingPunct="0"/>
            <a:r>
              <a:rPr lang="en-US" sz="2400" b="1">
                <a:solidFill>
                  <a:srgbClr val="FAFD00"/>
                </a:solidFill>
              </a:rPr>
              <a:t>mean</a:t>
            </a:r>
          </a:p>
        </p:txBody>
      </p:sp>
      <p:sp>
        <p:nvSpPr>
          <p:cNvPr id="42006" name="Line 22"/>
          <p:cNvSpPr>
            <a:spLocks noChangeShapeType="1"/>
          </p:cNvSpPr>
          <p:nvPr/>
        </p:nvSpPr>
        <p:spPr bwMode="auto">
          <a:xfrm flipV="1">
            <a:off x="3511550" y="3651250"/>
            <a:ext cx="673100" cy="393700"/>
          </a:xfrm>
          <a:prstGeom prst="line">
            <a:avLst/>
          </a:prstGeom>
          <a:noFill/>
          <a:ln w="12700">
            <a:solidFill>
              <a:schemeClr val="tx1"/>
            </a:solidFill>
            <a:round/>
            <a:headEnd/>
            <a:tailEnd type="triangle" w="med" len="me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57" name="Rectangle 25"/>
          <p:cNvSpPr>
            <a:spLocks noChangeArrowheads="1"/>
          </p:cNvSpPr>
          <p:nvPr/>
        </p:nvSpPr>
        <p:spPr bwMode="auto">
          <a:xfrm>
            <a:off x="2600325" y="1365250"/>
            <a:ext cx="4098925" cy="2292350"/>
          </a:xfrm>
          <a:prstGeom prst="rect">
            <a:avLst/>
          </a:prstGeom>
          <a:solidFill>
            <a:schemeClr val="accent1"/>
          </a:solidFill>
          <a:ln w="9525">
            <a:noFill/>
            <a:miter lim="800000"/>
            <a:headEnd/>
            <a:tailEnd/>
          </a:ln>
          <a:effectLst/>
        </p:spPr>
        <p:txBody>
          <a:bodyPr wrap="none" anchor="ctr"/>
          <a:lstStyle/>
          <a:p>
            <a:endParaRPr lang="en-US"/>
          </a:p>
        </p:txBody>
      </p:sp>
      <p:sp>
        <p:nvSpPr>
          <p:cNvPr id="44034" name="Rectangle 2"/>
          <p:cNvSpPr>
            <a:spLocks noGrp="1" noRot="1" noChangeArrowheads="1"/>
          </p:cNvSpPr>
          <p:nvPr>
            <p:ph type="title"/>
          </p:nvPr>
        </p:nvSpPr>
        <p:spPr>
          <a:noFill/>
          <a:ln/>
        </p:spPr>
        <p:txBody>
          <a:bodyPr lIns="90488" tIns="44450" rIns="90488" bIns="44450"/>
          <a:lstStyle/>
          <a:p>
            <a:r>
              <a:rPr lang="en-US"/>
              <a:t>Statistical Analysis</a:t>
            </a:r>
          </a:p>
        </p:txBody>
      </p:sp>
      <p:sp>
        <p:nvSpPr>
          <p:cNvPr id="44035" name="Line 3"/>
          <p:cNvSpPr>
            <a:spLocks noChangeShapeType="1"/>
          </p:cNvSpPr>
          <p:nvPr/>
        </p:nvSpPr>
        <p:spPr bwMode="auto">
          <a:xfrm>
            <a:off x="2593975" y="3654425"/>
            <a:ext cx="4098925" cy="0"/>
          </a:xfrm>
          <a:prstGeom prst="line">
            <a:avLst/>
          </a:prstGeom>
          <a:noFill/>
          <a:ln w="25400">
            <a:solidFill>
              <a:schemeClr val="tx1"/>
            </a:solidFill>
            <a:round/>
            <a:headEnd/>
            <a:tailEnd/>
          </a:ln>
          <a:effectLst/>
        </p:spPr>
        <p:txBody>
          <a:bodyPr wrap="none" anchor="ctr"/>
          <a:lstStyle/>
          <a:p>
            <a:endParaRPr lang="en-US"/>
          </a:p>
        </p:txBody>
      </p:sp>
      <p:sp>
        <p:nvSpPr>
          <p:cNvPr id="44036" name="Line 4"/>
          <p:cNvSpPr>
            <a:spLocks noChangeShapeType="1"/>
          </p:cNvSpPr>
          <p:nvPr/>
        </p:nvSpPr>
        <p:spPr bwMode="auto">
          <a:xfrm flipV="1">
            <a:off x="2578100" y="1339850"/>
            <a:ext cx="0" cy="2330450"/>
          </a:xfrm>
          <a:prstGeom prst="line">
            <a:avLst/>
          </a:prstGeom>
          <a:noFill/>
          <a:ln w="25400">
            <a:solidFill>
              <a:schemeClr val="tx1"/>
            </a:solidFill>
            <a:round/>
            <a:headEnd/>
            <a:tailEnd/>
          </a:ln>
          <a:effectLst/>
        </p:spPr>
        <p:txBody>
          <a:bodyPr wrap="none" anchor="ctr"/>
          <a:lstStyle/>
          <a:p>
            <a:endParaRPr lang="en-US"/>
          </a:p>
        </p:txBody>
      </p:sp>
      <p:grpSp>
        <p:nvGrpSpPr>
          <p:cNvPr id="44037" name="Group 5"/>
          <p:cNvGrpSpPr>
            <a:grpSpLocks/>
          </p:cNvGrpSpPr>
          <p:nvPr/>
        </p:nvGrpSpPr>
        <p:grpSpPr bwMode="auto">
          <a:xfrm>
            <a:off x="2836863" y="1527175"/>
            <a:ext cx="2806700" cy="1987550"/>
            <a:chOff x="1787" y="962"/>
            <a:chExt cx="1768" cy="1252"/>
          </a:xfrm>
        </p:grpSpPr>
        <p:sp>
          <p:nvSpPr>
            <p:cNvPr id="44038" name="Freeform 6"/>
            <p:cNvSpPr>
              <a:spLocks/>
            </p:cNvSpPr>
            <p:nvPr/>
          </p:nvSpPr>
          <p:spPr bwMode="auto">
            <a:xfrm>
              <a:off x="1787" y="1314"/>
              <a:ext cx="657" cy="900"/>
            </a:xfrm>
            <a:custGeom>
              <a:avLst/>
              <a:gdLst/>
              <a:ahLst/>
              <a:cxnLst>
                <a:cxn ang="0">
                  <a:pos x="71" y="886"/>
                </a:cxn>
                <a:cxn ang="0">
                  <a:pos x="214" y="847"/>
                </a:cxn>
                <a:cxn ang="0">
                  <a:pos x="247" y="828"/>
                </a:cxn>
                <a:cxn ang="0">
                  <a:pos x="279" y="801"/>
                </a:cxn>
                <a:cxn ang="0">
                  <a:pos x="292" y="795"/>
                </a:cxn>
                <a:cxn ang="0">
                  <a:pos x="305" y="775"/>
                </a:cxn>
                <a:cxn ang="0">
                  <a:pos x="318" y="762"/>
                </a:cxn>
                <a:cxn ang="0">
                  <a:pos x="331" y="749"/>
                </a:cxn>
                <a:cxn ang="0">
                  <a:pos x="344" y="736"/>
                </a:cxn>
                <a:cxn ang="0">
                  <a:pos x="357" y="717"/>
                </a:cxn>
                <a:cxn ang="0">
                  <a:pos x="383" y="684"/>
                </a:cxn>
                <a:cxn ang="0">
                  <a:pos x="403" y="645"/>
                </a:cxn>
                <a:cxn ang="0">
                  <a:pos x="409" y="639"/>
                </a:cxn>
                <a:cxn ang="0">
                  <a:pos x="415" y="619"/>
                </a:cxn>
                <a:cxn ang="0">
                  <a:pos x="435" y="586"/>
                </a:cxn>
                <a:cxn ang="0">
                  <a:pos x="442" y="573"/>
                </a:cxn>
                <a:cxn ang="0">
                  <a:pos x="448" y="554"/>
                </a:cxn>
                <a:cxn ang="0">
                  <a:pos x="454" y="541"/>
                </a:cxn>
                <a:cxn ang="0">
                  <a:pos x="467" y="522"/>
                </a:cxn>
                <a:cxn ang="0">
                  <a:pos x="474" y="502"/>
                </a:cxn>
                <a:cxn ang="0">
                  <a:pos x="481" y="495"/>
                </a:cxn>
                <a:cxn ang="0">
                  <a:pos x="481" y="483"/>
                </a:cxn>
                <a:cxn ang="0">
                  <a:pos x="487" y="462"/>
                </a:cxn>
                <a:cxn ang="0">
                  <a:pos x="493" y="450"/>
                </a:cxn>
                <a:cxn ang="0">
                  <a:pos x="500" y="443"/>
                </a:cxn>
                <a:cxn ang="0">
                  <a:pos x="506" y="417"/>
                </a:cxn>
                <a:cxn ang="0">
                  <a:pos x="513" y="404"/>
                </a:cxn>
                <a:cxn ang="0">
                  <a:pos x="520" y="391"/>
                </a:cxn>
                <a:cxn ang="0">
                  <a:pos x="526" y="371"/>
                </a:cxn>
                <a:cxn ang="0">
                  <a:pos x="532" y="359"/>
                </a:cxn>
                <a:cxn ang="0">
                  <a:pos x="539" y="339"/>
                </a:cxn>
                <a:cxn ang="0">
                  <a:pos x="545" y="326"/>
                </a:cxn>
                <a:cxn ang="0">
                  <a:pos x="545" y="313"/>
                </a:cxn>
                <a:cxn ang="0">
                  <a:pos x="552" y="293"/>
                </a:cxn>
                <a:cxn ang="0">
                  <a:pos x="559" y="287"/>
                </a:cxn>
                <a:cxn ang="0">
                  <a:pos x="565" y="274"/>
                </a:cxn>
                <a:cxn ang="0">
                  <a:pos x="571" y="254"/>
                </a:cxn>
                <a:cxn ang="0">
                  <a:pos x="571" y="241"/>
                </a:cxn>
                <a:cxn ang="0">
                  <a:pos x="578" y="228"/>
                </a:cxn>
                <a:cxn ang="0">
                  <a:pos x="584" y="215"/>
                </a:cxn>
                <a:cxn ang="0">
                  <a:pos x="584" y="202"/>
                </a:cxn>
                <a:cxn ang="0">
                  <a:pos x="591" y="189"/>
                </a:cxn>
                <a:cxn ang="0">
                  <a:pos x="598" y="182"/>
                </a:cxn>
                <a:cxn ang="0">
                  <a:pos x="598" y="170"/>
                </a:cxn>
                <a:cxn ang="0">
                  <a:pos x="604" y="156"/>
                </a:cxn>
                <a:cxn ang="0">
                  <a:pos x="604" y="143"/>
                </a:cxn>
                <a:cxn ang="0">
                  <a:pos x="610" y="137"/>
                </a:cxn>
                <a:cxn ang="0">
                  <a:pos x="610" y="124"/>
                </a:cxn>
                <a:cxn ang="0">
                  <a:pos x="617" y="117"/>
                </a:cxn>
                <a:cxn ang="0">
                  <a:pos x="623" y="104"/>
                </a:cxn>
                <a:cxn ang="0">
                  <a:pos x="630" y="78"/>
                </a:cxn>
                <a:cxn ang="0">
                  <a:pos x="637" y="65"/>
                </a:cxn>
                <a:cxn ang="0">
                  <a:pos x="643" y="39"/>
                </a:cxn>
                <a:cxn ang="0">
                  <a:pos x="649" y="33"/>
                </a:cxn>
                <a:cxn ang="0">
                  <a:pos x="649" y="20"/>
                </a:cxn>
                <a:cxn ang="0">
                  <a:pos x="656" y="14"/>
                </a:cxn>
                <a:cxn ang="0">
                  <a:pos x="656" y="0"/>
                </a:cxn>
              </a:cxnLst>
              <a:rect l="0" t="0" r="r" b="b"/>
              <a:pathLst>
                <a:path w="657" h="900">
                  <a:moveTo>
                    <a:pt x="0" y="899"/>
                  </a:moveTo>
                  <a:lnTo>
                    <a:pt x="71" y="886"/>
                  </a:lnTo>
                  <a:lnTo>
                    <a:pt x="188" y="860"/>
                  </a:lnTo>
                  <a:lnTo>
                    <a:pt x="214" y="847"/>
                  </a:lnTo>
                  <a:lnTo>
                    <a:pt x="233" y="834"/>
                  </a:lnTo>
                  <a:lnTo>
                    <a:pt x="247" y="828"/>
                  </a:lnTo>
                  <a:lnTo>
                    <a:pt x="253" y="821"/>
                  </a:lnTo>
                  <a:lnTo>
                    <a:pt x="279" y="801"/>
                  </a:lnTo>
                  <a:lnTo>
                    <a:pt x="286" y="795"/>
                  </a:lnTo>
                  <a:lnTo>
                    <a:pt x="292" y="795"/>
                  </a:lnTo>
                  <a:lnTo>
                    <a:pt x="292" y="789"/>
                  </a:lnTo>
                  <a:lnTo>
                    <a:pt x="305" y="775"/>
                  </a:lnTo>
                  <a:lnTo>
                    <a:pt x="311" y="775"/>
                  </a:lnTo>
                  <a:lnTo>
                    <a:pt x="318" y="762"/>
                  </a:lnTo>
                  <a:lnTo>
                    <a:pt x="325" y="756"/>
                  </a:lnTo>
                  <a:lnTo>
                    <a:pt x="331" y="749"/>
                  </a:lnTo>
                  <a:lnTo>
                    <a:pt x="337" y="743"/>
                  </a:lnTo>
                  <a:lnTo>
                    <a:pt x="344" y="736"/>
                  </a:lnTo>
                  <a:lnTo>
                    <a:pt x="350" y="729"/>
                  </a:lnTo>
                  <a:lnTo>
                    <a:pt x="357" y="717"/>
                  </a:lnTo>
                  <a:lnTo>
                    <a:pt x="364" y="710"/>
                  </a:lnTo>
                  <a:lnTo>
                    <a:pt x="383" y="684"/>
                  </a:lnTo>
                  <a:lnTo>
                    <a:pt x="389" y="671"/>
                  </a:lnTo>
                  <a:lnTo>
                    <a:pt x="403" y="645"/>
                  </a:lnTo>
                  <a:lnTo>
                    <a:pt x="403" y="639"/>
                  </a:lnTo>
                  <a:lnTo>
                    <a:pt x="409" y="639"/>
                  </a:lnTo>
                  <a:lnTo>
                    <a:pt x="409" y="632"/>
                  </a:lnTo>
                  <a:lnTo>
                    <a:pt x="415" y="619"/>
                  </a:lnTo>
                  <a:lnTo>
                    <a:pt x="435" y="593"/>
                  </a:lnTo>
                  <a:lnTo>
                    <a:pt x="435" y="586"/>
                  </a:lnTo>
                  <a:lnTo>
                    <a:pt x="435" y="580"/>
                  </a:lnTo>
                  <a:lnTo>
                    <a:pt x="442" y="573"/>
                  </a:lnTo>
                  <a:lnTo>
                    <a:pt x="448" y="561"/>
                  </a:lnTo>
                  <a:lnTo>
                    <a:pt x="448" y="554"/>
                  </a:lnTo>
                  <a:lnTo>
                    <a:pt x="454" y="547"/>
                  </a:lnTo>
                  <a:lnTo>
                    <a:pt x="454" y="541"/>
                  </a:lnTo>
                  <a:lnTo>
                    <a:pt x="461" y="534"/>
                  </a:lnTo>
                  <a:lnTo>
                    <a:pt x="467" y="522"/>
                  </a:lnTo>
                  <a:lnTo>
                    <a:pt x="467" y="508"/>
                  </a:lnTo>
                  <a:lnTo>
                    <a:pt x="474" y="502"/>
                  </a:lnTo>
                  <a:lnTo>
                    <a:pt x="474" y="495"/>
                  </a:lnTo>
                  <a:lnTo>
                    <a:pt x="481" y="495"/>
                  </a:lnTo>
                  <a:lnTo>
                    <a:pt x="481" y="489"/>
                  </a:lnTo>
                  <a:lnTo>
                    <a:pt x="481" y="483"/>
                  </a:lnTo>
                  <a:lnTo>
                    <a:pt x="487" y="469"/>
                  </a:lnTo>
                  <a:lnTo>
                    <a:pt x="487" y="462"/>
                  </a:lnTo>
                  <a:lnTo>
                    <a:pt x="493" y="456"/>
                  </a:lnTo>
                  <a:lnTo>
                    <a:pt x="493" y="450"/>
                  </a:lnTo>
                  <a:lnTo>
                    <a:pt x="500" y="450"/>
                  </a:lnTo>
                  <a:lnTo>
                    <a:pt x="500" y="443"/>
                  </a:lnTo>
                  <a:lnTo>
                    <a:pt x="500" y="437"/>
                  </a:lnTo>
                  <a:lnTo>
                    <a:pt x="506" y="417"/>
                  </a:lnTo>
                  <a:lnTo>
                    <a:pt x="513" y="410"/>
                  </a:lnTo>
                  <a:lnTo>
                    <a:pt x="513" y="404"/>
                  </a:lnTo>
                  <a:lnTo>
                    <a:pt x="513" y="398"/>
                  </a:lnTo>
                  <a:lnTo>
                    <a:pt x="520" y="391"/>
                  </a:lnTo>
                  <a:lnTo>
                    <a:pt x="526" y="378"/>
                  </a:lnTo>
                  <a:lnTo>
                    <a:pt x="526" y="371"/>
                  </a:lnTo>
                  <a:lnTo>
                    <a:pt x="526" y="365"/>
                  </a:lnTo>
                  <a:lnTo>
                    <a:pt x="532" y="359"/>
                  </a:lnTo>
                  <a:lnTo>
                    <a:pt x="532" y="352"/>
                  </a:lnTo>
                  <a:lnTo>
                    <a:pt x="539" y="339"/>
                  </a:lnTo>
                  <a:lnTo>
                    <a:pt x="539" y="332"/>
                  </a:lnTo>
                  <a:lnTo>
                    <a:pt x="545" y="326"/>
                  </a:lnTo>
                  <a:lnTo>
                    <a:pt x="545" y="320"/>
                  </a:lnTo>
                  <a:lnTo>
                    <a:pt x="545" y="313"/>
                  </a:lnTo>
                  <a:lnTo>
                    <a:pt x="552" y="299"/>
                  </a:lnTo>
                  <a:lnTo>
                    <a:pt x="552" y="293"/>
                  </a:lnTo>
                  <a:lnTo>
                    <a:pt x="559" y="293"/>
                  </a:lnTo>
                  <a:lnTo>
                    <a:pt x="559" y="287"/>
                  </a:lnTo>
                  <a:lnTo>
                    <a:pt x="559" y="280"/>
                  </a:lnTo>
                  <a:lnTo>
                    <a:pt x="565" y="274"/>
                  </a:lnTo>
                  <a:lnTo>
                    <a:pt x="565" y="267"/>
                  </a:lnTo>
                  <a:lnTo>
                    <a:pt x="571" y="254"/>
                  </a:lnTo>
                  <a:lnTo>
                    <a:pt x="571" y="248"/>
                  </a:lnTo>
                  <a:lnTo>
                    <a:pt x="571" y="241"/>
                  </a:lnTo>
                  <a:lnTo>
                    <a:pt x="578" y="235"/>
                  </a:lnTo>
                  <a:lnTo>
                    <a:pt x="578" y="228"/>
                  </a:lnTo>
                  <a:lnTo>
                    <a:pt x="578" y="221"/>
                  </a:lnTo>
                  <a:lnTo>
                    <a:pt x="584" y="215"/>
                  </a:lnTo>
                  <a:lnTo>
                    <a:pt x="584" y="209"/>
                  </a:lnTo>
                  <a:lnTo>
                    <a:pt x="584" y="202"/>
                  </a:lnTo>
                  <a:lnTo>
                    <a:pt x="591" y="196"/>
                  </a:lnTo>
                  <a:lnTo>
                    <a:pt x="591" y="189"/>
                  </a:lnTo>
                  <a:lnTo>
                    <a:pt x="591" y="182"/>
                  </a:lnTo>
                  <a:lnTo>
                    <a:pt x="598" y="182"/>
                  </a:lnTo>
                  <a:lnTo>
                    <a:pt x="598" y="176"/>
                  </a:lnTo>
                  <a:lnTo>
                    <a:pt x="598" y="170"/>
                  </a:lnTo>
                  <a:lnTo>
                    <a:pt x="604" y="163"/>
                  </a:lnTo>
                  <a:lnTo>
                    <a:pt x="604" y="156"/>
                  </a:lnTo>
                  <a:lnTo>
                    <a:pt x="604" y="150"/>
                  </a:lnTo>
                  <a:lnTo>
                    <a:pt x="604" y="143"/>
                  </a:lnTo>
                  <a:lnTo>
                    <a:pt x="610" y="143"/>
                  </a:lnTo>
                  <a:lnTo>
                    <a:pt x="610" y="137"/>
                  </a:lnTo>
                  <a:lnTo>
                    <a:pt x="610" y="131"/>
                  </a:lnTo>
                  <a:lnTo>
                    <a:pt x="610" y="124"/>
                  </a:lnTo>
                  <a:lnTo>
                    <a:pt x="617" y="124"/>
                  </a:lnTo>
                  <a:lnTo>
                    <a:pt x="617" y="117"/>
                  </a:lnTo>
                  <a:lnTo>
                    <a:pt x="617" y="111"/>
                  </a:lnTo>
                  <a:lnTo>
                    <a:pt x="623" y="104"/>
                  </a:lnTo>
                  <a:lnTo>
                    <a:pt x="623" y="98"/>
                  </a:lnTo>
                  <a:lnTo>
                    <a:pt x="630" y="78"/>
                  </a:lnTo>
                  <a:lnTo>
                    <a:pt x="630" y="72"/>
                  </a:lnTo>
                  <a:lnTo>
                    <a:pt x="637" y="65"/>
                  </a:lnTo>
                  <a:lnTo>
                    <a:pt x="637" y="59"/>
                  </a:lnTo>
                  <a:lnTo>
                    <a:pt x="643" y="39"/>
                  </a:lnTo>
                  <a:lnTo>
                    <a:pt x="643" y="33"/>
                  </a:lnTo>
                  <a:lnTo>
                    <a:pt x="649" y="33"/>
                  </a:lnTo>
                  <a:lnTo>
                    <a:pt x="649" y="26"/>
                  </a:lnTo>
                  <a:lnTo>
                    <a:pt x="649" y="20"/>
                  </a:lnTo>
                  <a:lnTo>
                    <a:pt x="649" y="14"/>
                  </a:lnTo>
                  <a:lnTo>
                    <a:pt x="656" y="14"/>
                  </a:lnTo>
                  <a:lnTo>
                    <a:pt x="656" y="7"/>
                  </a:lnTo>
                  <a:lnTo>
                    <a:pt x="656"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4039" name="Freeform 7"/>
            <p:cNvSpPr>
              <a:spLocks/>
            </p:cNvSpPr>
            <p:nvPr/>
          </p:nvSpPr>
          <p:spPr bwMode="auto">
            <a:xfrm>
              <a:off x="2443" y="1001"/>
              <a:ext cx="150" cy="314"/>
            </a:xfrm>
            <a:custGeom>
              <a:avLst/>
              <a:gdLst/>
              <a:ahLst/>
              <a:cxnLst>
                <a:cxn ang="0">
                  <a:pos x="0" y="313"/>
                </a:cxn>
                <a:cxn ang="0">
                  <a:pos x="0" y="313"/>
                </a:cxn>
                <a:cxn ang="0">
                  <a:pos x="0" y="306"/>
                </a:cxn>
                <a:cxn ang="0">
                  <a:pos x="6" y="306"/>
                </a:cxn>
                <a:cxn ang="0">
                  <a:pos x="6" y="300"/>
                </a:cxn>
                <a:cxn ang="0">
                  <a:pos x="6" y="293"/>
                </a:cxn>
                <a:cxn ang="0">
                  <a:pos x="13" y="281"/>
                </a:cxn>
                <a:cxn ang="0">
                  <a:pos x="13" y="274"/>
                </a:cxn>
                <a:cxn ang="0">
                  <a:pos x="19" y="274"/>
                </a:cxn>
                <a:cxn ang="0">
                  <a:pos x="19" y="267"/>
                </a:cxn>
                <a:cxn ang="0">
                  <a:pos x="19" y="261"/>
                </a:cxn>
                <a:cxn ang="0">
                  <a:pos x="19" y="254"/>
                </a:cxn>
                <a:cxn ang="0">
                  <a:pos x="25" y="248"/>
                </a:cxn>
                <a:cxn ang="0">
                  <a:pos x="25" y="242"/>
                </a:cxn>
                <a:cxn ang="0">
                  <a:pos x="32" y="235"/>
                </a:cxn>
                <a:cxn ang="0">
                  <a:pos x="32" y="228"/>
                </a:cxn>
                <a:cxn ang="0">
                  <a:pos x="32" y="222"/>
                </a:cxn>
                <a:cxn ang="0">
                  <a:pos x="38" y="215"/>
                </a:cxn>
                <a:cxn ang="0">
                  <a:pos x="38" y="209"/>
                </a:cxn>
                <a:cxn ang="0">
                  <a:pos x="45" y="203"/>
                </a:cxn>
                <a:cxn ang="0">
                  <a:pos x="45" y="196"/>
                </a:cxn>
                <a:cxn ang="0">
                  <a:pos x="45" y="189"/>
                </a:cxn>
                <a:cxn ang="0">
                  <a:pos x="52" y="183"/>
                </a:cxn>
                <a:cxn ang="0">
                  <a:pos x="52" y="176"/>
                </a:cxn>
                <a:cxn ang="0">
                  <a:pos x="52" y="170"/>
                </a:cxn>
                <a:cxn ang="0">
                  <a:pos x="58" y="170"/>
                </a:cxn>
                <a:cxn ang="0">
                  <a:pos x="58" y="163"/>
                </a:cxn>
                <a:cxn ang="0">
                  <a:pos x="58" y="157"/>
                </a:cxn>
                <a:cxn ang="0">
                  <a:pos x="64" y="157"/>
                </a:cxn>
                <a:cxn ang="0">
                  <a:pos x="64" y="150"/>
                </a:cxn>
                <a:cxn ang="0">
                  <a:pos x="64" y="143"/>
                </a:cxn>
                <a:cxn ang="0">
                  <a:pos x="71" y="143"/>
                </a:cxn>
                <a:cxn ang="0">
                  <a:pos x="71" y="137"/>
                </a:cxn>
                <a:cxn ang="0">
                  <a:pos x="71" y="131"/>
                </a:cxn>
                <a:cxn ang="0">
                  <a:pos x="77" y="124"/>
                </a:cxn>
                <a:cxn ang="0">
                  <a:pos x="77" y="118"/>
                </a:cxn>
                <a:cxn ang="0">
                  <a:pos x="77" y="111"/>
                </a:cxn>
                <a:cxn ang="0">
                  <a:pos x="84" y="111"/>
                </a:cxn>
                <a:cxn ang="0">
                  <a:pos x="84" y="104"/>
                </a:cxn>
                <a:cxn ang="0">
                  <a:pos x="84" y="98"/>
                </a:cxn>
                <a:cxn ang="0">
                  <a:pos x="91" y="98"/>
                </a:cxn>
                <a:cxn ang="0">
                  <a:pos x="91" y="92"/>
                </a:cxn>
                <a:cxn ang="0">
                  <a:pos x="91" y="85"/>
                </a:cxn>
                <a:cxn ang="0">
                  <a:pos x="97" y="85"/>
                </a:cxn>
                <a:cxn ang="0">
                  <a:pos x="97" y="79"/>
                </a:cxn>
                <a:cxn ang="0">
                  <a:pos x="97" y="72"/>
                </a:cxn>
                <a:cxn ang="0">
                  <a:pos x="103" y="72"/>
                </a:cxn>
                <a:cxn ang="0">
                  <a:pos x="103" y="65"/>
                </a:cxn>
                <a:cxn ang="0">
                  <a:pos x="110" y="59"/>
                </a:cxn>
                <a:cxn ang="0">
                  <a:pos x="110" y="53"/>
                </a:cxn>
                <a:cxn ang="0">
                  <a:pos x="116" y="53"/>
                </a:cxn>
                <a:cxn ang="0">
                  <a:pos x="116" y="46"/>
                </a:cxn>
                <a:cxn ang="0">
                  <a:pos x="116" y="40"/>
                </a:cxn>
                <a:cxn ang="0">
                  <a:pos x="123" y="40"/>
                </a:cxn>
                <a:cxn ang="0">
                  <a:pos x="123" y="33"/>
                </a:cxn>
                <a:cxn ang="0">
                  <a:pos x="130" y="26"/>
                </a:cxn>
                <a:cxn ang="0">
                  <a:pos x="130" y="20"/>
                </a:cxn>
                <a:cxn ang="0">
                  <a:pos x="136" y="20"/>
                </a:cxn>
                <a:cxn ang="0">
                  <a:pos x="136" y="14"/>
                </a:cxn>
                <a:cxn ang="0">
                  <a:pos x="142" y="14"/>
                </a:cxn>
                <a:cxn ang="0">
                  <a:pos x="142" y="7"/>
                </a:cxn>
                <a:cxn ang="0">
                  <a:pos x="149" y="0"/>
                </a:cxn>
              </a:cxnLst>
              <a:rect l="0" t="0" r="r" b="b"/>
              <a:pathLst>
                <a:path w="150" h="314">
                  <a:moveTo>
                    <a:pt x="0" y="313"/>
                  </a:moveTo>
                  <a:lnTo>
                    <a:pt x="0" y="313"/>
                  </a:lnTo>
                  <a:lnTo>
                    <a:pt x="0" y="306"/>
                  </a:lnTo>
                  <a:lnTo>
                    <a:pt x="6" y="306"/>
                  </a:lnTo>
                  <a:lnTo>
                    <a:pt x="6" y="300"/>
                  </a:lnTo>
                  <a:lnTo>
                    <a:pt x="6" y="293"/>
                  </a:lnTo>
                  <a:lnTo>
                    <a:pt x="13" y="281"/>
                  </a:lnTo>
                  <a:lnTo>
                    <a:pt x="13" y="274"/>
                  </a:lnTo>
                  <a:lnTo>
                    <a:pt x="19" y="274"/>
                  </a:lnTo>
                  <a:lnTo>
                    <a:pt x="19" y="267"/>
                  </a:lnTo>
                  <a:lnTo>
                    <a:pt x="19" y="261"/>
                  </a:lnTo>
                  <a:lnTo>
                    <a:pt x="19" y="254"/>
                  </a:lnTo>
                  <a:lnTo>
                    <a:pt x="25" y="248"/>
                  </a:lnTo>
                  <a:lnTo>
                    <a:pt x="25" y="242"/>
                  </a:lnTo>
                  <a:lnTo>
                    <a:pt x="32" y="235"/>
                  </a:lnTo>
                  <a:lnTo>
                    <a:pt x="32" y="228"/>
                  </a:lnTo>
                  <a:lnTo>
                    <a:pt x="32" y="222"/>
                  </a:lnTo>
                  <a:lnTo>
                    <a:pt x="38" y="215"/>
                  </a:lnTo>
                  <a:lnTo>
                    <a:pt x="38" y="209"/>
                  </a:lnTo>
                  <a:lnTo>
                    <a:pt x="45" y="203"/>
                  </a:lnTo>
                  <a:lnTo>
                    <a:pt x="45" y="196"/>
                  </a:lnTo>
                  <a:lnTo>
                    <a:pt x="45" y="189"/>
                  </a:lnTo>
                  <a:lnTo>
                    <a:pt x="52" y="183"/>
                  </a:lnTo>
                  <a:lnTo>
                    <a:pt x="52" y="176"/>
                  </a:lnTo>
                  <a:lnTo>
                    <a:pt x="52" y="170"/>
                  </a:lnTo>
                  <a:lnTo>
                    <a:pt x="58" y="170"/>
                  </a:lnTo>
                  <a:lnTo>
                    <a:pt x="58" y="163"/>
                  </a:lnTo>
                  <a:lnTo>
                    <a:pt x="58" y="157"/>
                  </a:lnTo>
                  <a:lnTo>
                    <a:pt x="64" y="157"/>
                  </a:lnTo>
                  <a:lnTo>
                    <a:pt x="64" y="150"/>
                  </a:lnTo>
                  <a:lnTo>
                    <a:pt x="64" y="143"/>
                  </a:lnTo>
                  <a:lnTo>
                    <a:pt x="71" y="143"/>
                  </a:lnTo>
                  <a:lnTo>
                    <a:pt x="71" y="137"/>
                  </a:lnTo>
                  <a:lnTo>
                    <a:pt x="71" y="131"/>
                  </a:lnTo>
                  <a:lnTo>
                    <a:pt x="77" y="124"/>
                  </a:lnTo>
                  <a:lnTo>
                    <a:pt x="77" y="118"/>
                  </a:lnTo>
                  <a:lnTo>
                    <a:pt x="77" y="111"/>
                  </a:lnTo>
                  <a:lnTo>
                    <a:pt x="84" y="111"/>
                  </a:lnTo>
                  <a:lnTo>
                    <a:pt x="84" y="104"/>
                  </a:lnTo>
                  <a:lnTo>
                    <a:pt x="84" y="98"/>
                  </a:lnTo>
                  <a:lnTo>
                    <a:pt x="91" y="98"/>
                  </a:lnTo>
                  <a:lnTo>
                    <a:pt x="91" y="92"/>
                  </a:lnTo>
                  <a:lnTo>
                    <a:pt x="91" y="85"/>
                  </a:lnTo>
                  <a:lnTo>
                    <a:pt x="97" y="85"/>
                  </a:lnTo>
                  <a:lnTo>
                    <a:pt x="97" y="79"/>
                  </a:lnTo>
                  <a:lnTo>
                    <a:pt x="97" y="72"/>
                  </a:lnTo>
                  <a:lnTo>
                    <a:pt x="103" y="72"/>
                  </a:lnTo>
                  <a:lnTo>
                    <a:pt x="103" y="65"/>
                  </a:lnTo>
                  <a:lnTo>
                    <a:pt x="110" y="59"/>
                  </a:lnTo>
                  <a:lnTo>
                    <a:pt x="110" y="53"/>
                  </a:lnTo>
                  <a:lnTo>
                    <a:pt x="116" y="53"/>
                  </a:lnTo>
                  <a:lnTo>
                    <a:pt x="116" y="46"/>
                  </a:lnTo>
                  <a:lnTo>
                    <a:pt x="116" y="40"/>
                  </a:lnTo>
                  <a:lnTo>
                    <a:pt x="123" y="40"/>
                  </a:lnTo>
                  <a:lnTo>
                    <a:pt x="123" y="33"/>
                  </a:lnTo>
                  <a:lnTo>
                    <a:pt x="130" y="26"/>
                  </a:lnTo>
                  <a:lnTo>
                    <a:pt x="130" y="20"/>
                  </a:lnTo>
                  <a:lnTo>
                    <a:pt x="136" y="20"/>
                  </a:lnTo>
                  <a:lnTo>
                    <a:pt x="136" y="14"/>
                  </a:lnTo>
                  <a:lnTo>
                    <a:pt x="142" y="14"/>
                  </a:lnTo>
                  <a:lnTo>
                    <a:pt x="142" y="7"/>
                  </a:lnTo>
                  <a:lnTo>
                    <a:pt x="149"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4040" name="Freeform 8"/>
            <p:cNvSpPr>
              <a:spLocks/>
            </p:cNvSpPr>
            <p:nvPr/>
          </p:nvSpPr>
          <p:spPr bwMode="auto">
            <a:xfrm>
              <a:off x="2592" y="962"/>
              <a:ext cx="111" cy="40"/>
            </a:xfrm>
            <a:custGeom>
              <a:avLst/>
              <a:gdLst/>
              <a:ahLst/>
              <a:cxnLst>
                <a:cxn ang="0">
                  <a:pos x="0" y="39"/>
                </a:cxn>
                <a:cxn ang="0">
                  <a:pos x="0" y="39"/>
                </a:cxn>
                <a:cxn ang="0">
                  <a:pos x="0" y="33"/>
                </a:cxn>
                <a:cxn ang="0">
                  <a:pos x="6" y="33"/>
                </a:cxn>
                <a:cxn ang="0">
                  <a:pos x="6" y="26"/>
                </a:cxn>
                <a:cxn ang="0">
                  <a:pos x="13" y="26"/>
                </a:cxn>
                <a:cxn ang="0">
                  <a:pos x="13" y="20"/>
                </a:cxn>
                <a:cxn ang="0">
                  <a:pos x="19" y="20"/>
                </a:cxn>
                <a:cxn ang="0">
                  <a:pos x="25" y="14"/>
                </a:cxn>
                <a:cxn ang="0">
                  <a:pos x="32" y="14"/>
                </a:cxn>
                <a:cxn ang="0">
                  <a:pos x="32" y="7"/>
                </a:cxn>
                <a:cxn ang="0">
                  <a:pos x="39" y="7"/>
                </a:cxn>
                <a:cxn ang="0">
                  <a:pos x="45" y="7"/>
                </a:cxn>
                <a:cxn ang="0">
                  <a:pos x="45" y="0"/>
                </a:cxn>
                <a:cxn ang="0">
                  <a:pos x="52" y="0"/>
                </a:cxn>
                <a:cxn ang="0">
                  <a:pos x="58" y="0"/>
                </a:cxn>
                <a:cxn ang="0">
                  <a:pos x="64" y="0"/>
                </a:cxn>
                <a:cxn ang="0">
                  <a:pos x="71" y="0"/>
                </a:cxn>
                <a:cxn ang="0">
                  <a:pos x="78" y="0"/>
                </a:cxn>
                <a:cxn ang="0">
                  <a:pos x="84" y="0"/>
                </a:cxn>
                <a:cxn ang="0">
                  <a:pos x="84" y="7"/>
                </a:cxn>
                <a:cxn ang="0">
                  <a:pos x="91" y="7"/>
                </a:cxn>
                <a:cxn ang="0">
                  <a:pos x="97" y="7"/>
                </a:cxn>
                <a:cxn ang="0">
                  <a:pos x="97" y="14"/>
                </a:cxn>
                <a:cxn ang="0">
                  <a:pos x="103" y="14"/>
                </a:cxn>
                <a:cxn ang="0">
                  <a:pos x="103" y="20"/>
                </a:cxn>
                <a:cxn ang="0">
                  <a:pos x="110" y="20"/>
                </a:cxn>
              </a:cxnLst>
              <a:rect l="0" t="0" r="r" b="b"/>
              <a:pathLst>
                <a:path w="111" h="40">
                  <a:moveTo>
                    <a:pt x="0" y="39"/>
                  </a:moveTo>
                  <a:lnTo>
                    <a:pt x="0" y="39"/>
                  </a:lnTo>
                  <a:lnTo>
                    <a:pt x="0" y="33"/>
                  </a:lnTo>
                  <a:lnTo>
                    <a:pt x="6" y="33"/>
                  </a:lnTo>
                  <a:lnTo>
                    <a:pt x="6" y="26"/>
                  </a:lnTo>
                  <a:lnTo>
                    <a:pt x="13" y="26"/>
                  </a:lnTo>
                  <a:lnTo>
                    <a:pt x="13" y="20"/>
                  </a:lnTo>
                  <a:lnTo>
                    <a:pt x="19" y="20"/>
                  </a:lnTo>
                  <a:lnTo>
                    <a:pt x="25" y="14"/>
                  </a:lnTo>
                  <a:lnTo>
                    <a:pt x="32" y="14"/>
                  </a:lnTo>
                  <a:lnTo>
                    <a:pt x="32" y="7"/>
                  </a:lnTo>
                  <a:lnTo>
                    <a:pt x="39" y="7"/>
                  </a:lnTo>
                  <a:lnTo>
                    <a:pt x="45" y="7"/>
                  </a:lnTo>
                  <a:lnTo>
                    <a:pt x="45" y="0"/>
                  </a:lnTo>
                  <a:lnTo>
                    <a:pt x="52" y="0"/>
                  </a:lnTo>
                  <a:lnTo>
                    <a:pt x="58" y="0"/>
                  </a:lnTo>
                  <a:lnTo>
                    <a:pt x="64" y="0"/>
                  </a:lnTo>
                  <a:lnTo>
                    <a:pt x="71" y="0"/>
                  </a:lnTo>
                  <a:lnTo>
                    <a:pt x="78" y="0"/>
                  </a:lnTo>
                  <a:lnTo>
                    <a:pt x="84" y="0"/>
                  </a:lnTo>
                  <a:lnTo>
                    <a:pt x="84" y="7"/>
                  </a:lnTo>
                  <a:lnTo>
                    <a:pt x="91" y="7"/>
                  </a:lnTo>
                  <a:lnTo>
                    <a:pt x="97" y="7"/>
                  </a:lnTo>
                  <a:lnTo>
                    <a:pt x="97" y="14"/>
                  </a:lnTo>
                  <a:lnTo>
                    <a:pt x="103" y="14"/>
                  </a:lnTo>
                  <a:lnTo>
                    <a:pt x="103" y="20"/>
                  </a:lnTo>
                  <a:lnTo>
                    <a:pt x="110" y="2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4041" name="Freeform 9"/>
            <p:cNvSpPr>
              <a:spLocks/>
            </p:cNvSpPr>
            <p:nvPr/>
          </p:nvSpPr>
          <p:spPr bwMode="auto">
            <a:xfrm>
              <a:off x="2702" y="982"/>
              <a:ext cx="157" cy="301"/>
            </a:xfrm>
            <a:custGeom>
              <a:avLst/>
              <a:gdLst/>
              <a:ahLst/>
              <a:cxnLst>
                <a:cxn ang="0">
                  <a:pos x="0" y="0"/>
                </a:cxn>
                <a:cxn ang="0">
                  <a:pos x="0" y="0"/>
                </a:cxn>
                <a:cxn ang="0">
                  <a:pos x="7" y="0"/>
                </a:cxn>
                <a:cxn ang="0">
                  <a:pos x="7" y="7"/>
                </a:cxn>
                <a:cxn ang="0">
                  <a:pos x="13" y="7"/>
                </a:cxn>
                <a:cxn ang="0">
                  <a:pos x="13" y="14"/>
                </a:cxn>
                <a:cxn ang="0">
                  <a:pos x="20" y="14"/>
                </a:cxn>
                <a:cxn ang="0">
                  <a:pos x="20" y="20"/>
                </a:cxn>
                <a:cxn ang="0">
                  <a:pos x="26" y="20"/>
                </a:cxn>
                <a:cxn ang="0">
                  <a:pos x="26" y="26"/>
                </a:cxn>
                <a:cxn ang="0">
                  <a:pos x="26" y="33"/>
                </a:cxn>
                <a:cxn ang="0">
                  <a:pos x="32" y="33"/>
                </a:cxn>
                <a:cxn ang="0">
                  <a:pos x="32" y="40"/>
                </a:cxn>
                <a:cxn ang="0">
                  <a:pos x="39" y="40"/>
                </a:cxn>
                <a:cxn ang="0">
                  <a:pos x="39" y="46"/>
                </a:cxn>
                <a:cxn ang="0">
                  <a:pos x="46" y="53"/>
                </a:cxn>
                <a:cxn ang="0">
                  <a:pos x="46" y="59"/>
                </a:cxn>
                <a:cxn ang="0">
                  <a:pos x="52" y="59"/>
                </a:cxn>
                <a:cxn ang="0">
                  <a:pos x="52" y="65"/>
                </a:cxn>
                <a:cxn ang="0">
                  <a:pos x="52" y="72"/>
                </a:cxn>
                <a:cxn ang="0">
                  <a:pos x="59" y="72"/>
                </a:cxn>
                <a:cxn ang="0">
                  <a:pos x="59" y="79"/>
                </a:cxn>
                <a:cxn ang="0">
                  <a:pos x="65" y="79"/>
                </a:cxn>
                <a:cxn ang="0">
                  <a:pos x="65" y="85"/>
                </a:cxn>
                <a:cxn ang="0">
                  <a:pos x="65" y="92"/>
                </a:cxn>
                <a:cxn ang="0">
                  <a:pos x="71" y="92"/>
                </a:cxn>
                <a:cxn ang="0">
                  <a:pos x="71" y="98"/>
                </a:cxn>
                <a:cxn ang="0">
                  <a:pos x="71" y="104"/>
                </a:cxn>
                <a:cxn ang="0">
                  <a:pos x="78" y="104"/>
                </a:cxn>
                <a:cxn ang="0">
                  <a:pos x="78" y="111"/>
                </a:cxn>
                <a:cxn ang="0">
                  <a:pos x="85" y="118"/>
                </a:cxn>
                <a:cxn ang="0">
                  <a:pos x="85" y="124"/>
                </a:cxn>
                <a:cxn ang="0">
                  <a:pos x="85" y="131"/>
                </a:cxn>
                <a:cxn ang="0">
                  <a:pos x="91" y="137"/>
                </a:cxn>
                <a:cxn ang="0">
                  <a:pos x="91" y="143"/>
                </a:cxn>
                <a:cxn ang="0">
                  <a:pos x="98" y="150"/>
                </a:cxn>
                <a:cxn ang="0">
                  <a:pos x="98" y="157"/>
                </a:cxn>
                <a:cxn ang="0">
                  <a:pos x="104" y="163"/>
                </a:cxn>
                <a:cxn ang="0">
                  <a:pos x="104" y="170"/>
                </a:cxn>
                <a:cxn ang="0">
                  <a:pos x="110" y="176"/>
                </a:cxn>
                <a:cxn ang="0">
                  <a:pos x="110" y="182"/>
                </a:cxn>
                <a:cxn ang="0">
                  <a:pos x="110" y="189"/>
                </a:cxn>
                <a:cxn ang="0">
                  <a:pos x="117" y="196"/>
                </a:cxn>
                <a:cxn ang="0">
                  <a:pos x="117" y="203"/>
                </a:cxn>
                <a:cxn ang="0">
                  <a:pos x="124" y="209"/>
                </a:cxn>
                <a:cxn ang="0">
                  <a:pos x="124" y="215"/>
                </a:cxn>
                <a:cxn ang="0">
                  <a:pos x="124" y="222"/>
                </a:cxn>
                <a:cxn ang="0">
                  <a:pos x="130" y="228"/>
                </a:cxn>
                <a:cxn ang="0">
                  <a:pos x="130" y="235"/>
                </a:cxn>
                <a:cxn ang="0">
                  <a:pos x="130" y="242"/>
                </a:cxn>
                <a:cxn ang="0">
                  <a:pos x="137" y="242"/>
                </a:cxn>
                <a:cxn ang="0">
                  <a:pos x="137" y="248"/>
                </a:cxn>
                <a:cxn ang="0">
                  <a:pos x="137" y="254"/>
                </a:cxn>
                <a:cxn ang="0">
                  <a:pos x="143" y="261"/>
                </a:cxn>
                <a:cxn ang="0">
                  <a:pos x="143" y="267"/>
                </a:cxn>
                <a:cxn ang="0">
                  <a:pos x="149" y="274"/>
                </a:cxn>
                <a:cxn ang="0">
                  <a:pos x="149" y="281"/>
                </a:cxn>
                <a:cxn ang="0">
                  <a:pos x="149" y="287"/>
                </a:cxn>
                <a:cxn ang="0">
                  <a:pos x="149" y="293"/>
                </a:cxn>
                <a:cxn ang="0">
                  <a:pos x="156" y="293"/>
                </a:cxn>
                <a:cxn ang="0">
                  <a:pos x="156" y="300"/>
                </a:cxn>
              </a:cxnLst>
              <a:rect l="0" t="0" r="r" b="b"/>
              <a:pathLst>
                <a:path w="157" h="301">
                  <a:moveTo>
                    <a:pt x="0" y="0"/>
                  </a:moveTo>
                  <a:lnTo>
                    <a:pt x="0" y="0"/>
                  </a:lnTo>
                  <a:lnTo>
                    <a:pt x="7" y="0"/>
                  </a:lnTo>
                  <a:lnTo>
                    <a:pt x="7" y="7"/>
                  </a:lnTo>
                  <a:lnTo>
                    <a:pt x="13" y="7"/>
                  </a:lnTo>
                  <a:lnTo>
                    <a:pt x="13" y="14"/>
                  </a:lnTo>
                  <a:lnTo>
                    <a:pt x="20" y="14"/>
                  </a:lnTo>
                  <a:lnTo>
                    <a:pt x="20" y="20"/>
                  </a:lnTo>
                  <a:lnTo>
                    <a:pt x="26" y="20"/>
                  </a:lnTo>
                  <a:lnTo>
                    <a:pt x="26" y="26"/>
                  </a:lnTo>
                  <a:lnTo>
                    <a:pt x="26" y="33"/>
                  </a:lnTo>
                  <a:lnTo>
                    <a:pt x="32" y="33"/>
                  </a:lnTo>
                  <a:lnTo>
                    <a:pt x="32" y="40"/>
                  </a:lnTo>
                  <a:lnTo>
                    <a:pt x="39" y="40"/>
                  </a:lnTo>
                  <a:lnTo>
                    <a:pt x="39" y="46"/>
                  </a:lnTo>
                  <a:lnTo>
                    <a:pt x="46" y="53"/>
                  </a:lnTo>
                  <a:lnTo>
                    <a:pt x="46" y="59"/>
                  </a:lnTo>
                  <a:lnTo>
                    <a:pt x="52" y="59"/>
                  </a:lnTo>
                  <a:lnTo>
                    <a:pt x="52" y="65"/>
                  </a:lnTo>
                  <a:lnTo>
                    <a:pt x="52" y="72"/>
                  </a:lnTo>
                  <a:lnTo>
                    <a:pt x="59" y="72"/>
                  </a:lnTo>
                  <a:lnTo>
                    <a:pt x="59" y="79"/>
                  </a:lnTo>
                  <a:lnTo>
                    <a:pt x="65" y="79"/>
                  </a:lnTo>
                  <a:lnTo>
                    <a:pt x="65" y="85"/>
                  </a:lnTo>
                  <a:lnTo>
                    <a:pt x="65" y="92"/>
                  </a:lnTo>
                  <a:lnTo>
                    <a:pt x="71" y="92"/>
                  </a:lnTo>
                  <a:lnTo>
                    <a:pt x="71" y="98"/>
                  </a:lnTo>
                  <a:lnTo>
                    <a:pt x="71" y="104"/>
                  </a:lnTo>
                  <a:lnTo>
                    <a:pt x="78" y="104"/>
                  </a:lnTo>
                  <a:lnTo>
                    <a:pt x="78" y="111"/>
                  </a:lnTo>
                  <a:lnTo>
                    <a:pt x="85" y="118"/>
                  </a:lnTo>
                  <a:lnTo>
                    <a:pt x="85" y="124"/>
                  </a:lnTo>
                  <a:lnTo>
                    <a:pt x="85" y="131"/>
                  </a:lnTo>
                  <a:lnTo>
                    <a:pt x="91" y="137"/>
                  </a:lnTo>
                  <a:lnTo>
                    <a:pt x="91" y="143"/>
                  </a:lnTo>
                  <a:lnTo>
                    <a:pt x="98" y="150"/>
                  </a:lnTo>
                  <a:lnTo>
                    <a:pt x="98" y="157"/>
                  </a:lnTo>
                  <a:lnTo>
                    <a:pt x="104" y="163"/>
                  </a:lnTo>
                  <a:lnTo>
                    <a:pt x="104" y="170"/>
                  </a:lnTo>
                  <a:lnTo>
                    <a:pt x="110" y="176"/>
                  </a:lnTo>
                  <a:lnTo>
                    <a:pt x="110" y="182"/>
                  </a:lnTo>
                  <a:lnTo>
                    <a:pt x="110" y="189"/>
                  </a:lnTo>
                  <a:lnTo>
                    <a:pt x="117" y="196"/>
                  </a:lnTo>
                  <a:lnTo>
                    <a:pt x="117" y="203"/>
                  </a:lnTo>
                  <a:lnTo>
                    <a:pt x="124" y="209"/>
                  </a:lnTo>
                  <a:lnTo>
                    <a:pt x="124" y="215"/>
                  </a:lnTo>
                  <a:lnTo>
                    <a:pt x="124" y="222"/>
                  </a:lnTo>
                  <a:lnTo>
                    <a:pt x="130" y="228"/>
                  </a:lnTo>
                  <a:lnTo>
                    <a:pt x="130" y="235"/>
                  </a:lnTo>
                  <a:lnTo>
                    <a:pt x="130" y="242"/>
                  </a:lnTo>
                  <a:lnTo>
                    <a:pt x="137" y="242"/>
                  </a:lnTo>
                  <a:lnTo>
                    <a:pt x="137" y="248"/>
                  </a:lnTo>
                  <a:lnTo>
                    <a:pt x="137" y="254"/>
                  </a:lnTo>
                  <a:lnTo>
                    <a:pt x="143" y="261"/>
                  </a:lnTo>
                  <a:lnTo>
                    <a:pt x="143" y="267"/>
                  </a:lnTo>
                  <a:lnTo>
                    <a:pt x="149" y="274"/>
                  </a:lnTo>
                  <a:lnTo>
                    <a:pt x="149" y="281"/>
                  </a:lnTo>
                  <a:lnTo>
                    <a:pt x="149" y="287"/>
                  </a:lnTo>
                  <a:lnTo>
                    <a:pt x="149" y="293"/>
                  </a:lnTo>
                  <a:lnTo>
                    <a:pt x="156" y="293"/>
                  </a:lnTo>
                  <a:lnTo>
                    <a:pt x="156" y="3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4042" name="Freeform 10"/>
            <p:cNvSpPr>
              <a:spLocks/>
            </p:cNvSpPr>
            <p:nvPr/>
          </p:nvSpPr>
          <p:spPr bwMode="auto">
            <a:xfrm>
              <a:off x="2858" y="1282"/>
              <a:ext cx="469" cy="886"/>
            </a:xfrm>
            <a:custGeom>
              <a:avLst/>
              <a:gdLst/>
              <a:ahLst/>
              <a:cxnLst>
                <a:cxn ang="0">
                  <a:pos x="0" y="0"/>
                </a:cxn>
                <a:cxn ang="0">
                  <a:pos x="0" y="13"/>
                </a:cxn>
                <a:cxn ang="0">
                  <a:pos x="7" y="20"/>
                </a:cxn>
                <a:cxn ang="0">
                  <a:pos x="13" y="39"/>
                </a:cxn>
                <a:cxn ang="0">
                  <a:pos x="20" y="52"/>
                </a:cxn>
                <a:cxn ang="0">
                  <a:pos x="20" y="65"/>
                </a:cxn>
                <a:cxn ang="0">
                  <a:pos x="26" y="71"/>
                </a:cxn>
                <a:cxn ang="0">
                  <a:pos x="32" y="85"/>
                </a:cxn>
                <a:cxn ang="0">
                  <a:pos x="32" y="98"/>
                </a:cxn>
                <a:cxn ang="0">
                  <a:pos x="39" y="110"/>
                </a:cxn>
                <a:cxn ang="0">
                  <a:pos x="45" y="130"/>
                </a:cxn>
                <a:cxn ang="0">
                  <a:pos x="52" y="137"/>
                </a:cxn>
                <a:cxn ang="0">
                  <a:pos x="52" y="149"/>
                </a:cxn>
                <a:cxn ang="0">
                  <a:pos x="59" y="163"/>
                </a:cxn>
                <a:cxn ang="0">
                  <a:pos x="65" y="176"/>
                </a:cxn>
                <a:cxn ang="0">
                  <a:pos x="65" y="188"/>
                </a:cxn>
                <a:cxn ang="0">
                  <a:pos x="71" y="209"/>
                </a:cxn>
                <a:cxn ang="0">
                  <a:pos x="78" y="234"/>
                </a:cxn>
                <a:cxn ang="0">
                  <a:pos x="84" y="248"/>
                </a:cxn>
                <a:cxn ang="0">
                  <a:pos x="91" y="260"/>
                </a:cxn>
                <a:cxn ang="0">
                  <a:pos x="98" y="273"/>
                </a:cxn>
                <a:cxn ang="0">
                  <a:pos x="104" y="299"/>
                </a:cxn>
                <a:cxn ang="0">
                  <a:pos x="110" y="312"/>
                </a:cxn>
                <a:cxn ang="0">
                  <a:pos x="110" y="326"/>
                </a:cxn>
                <a:cxn ang="0">
                  <a:pos x="117" y="332"/>
                </a:cxn>
                <a:cxn ang="0">
                  <a:pos x="123" y="345"/>
                </a:cxn>
                <a:cxn ang="0">
                  <a:pos x="123" y="358"/>
                </a:cxn>
                <a:cxn ang="0">
                  <a:pos x="130" y="371"/>
                </a:cxn>
                <a:cxn ang="0">
                  <a:pos x="137" y="391"/>
                </a:cxn>
                <a:cxn ang="0">
                  <a:pos x="143" y="404"/>
                </a:cxn>
                <a:cxn ang="0">
                  <a:pos x="156" y="436"/>
                </a:cxn>
                <a:cxn ang="0">
                  <a:pos x="162" y="455"/>
                </a:cxn>
                <a:cxn ang="0">
                  <a:pos x="169" y="462"/>
                </a:cxn>
                <a:cxn ang="0">
                  <a:pos x="169" y="475"/>
                </a:cxn>
                <a:cxn ang="0">
                  <a:pos x="176" y="488"/>
                </a:cxn>
                <a:cxn ang="0">
                  <a:pos x="182" y="508"/>
                </a:cxn>
                <a:cxn ang="0">
                  <a:pos x="189" y="527"/>
                </a:cxn>
                <a:cxn ang="0">
                  <a:pos x="195" y="540"/>
                </a:cxn>
                <a:cxn ang="0">
                  <a:pos x="201" y="554"/>
                </a:cxn>
                <a:cxn ang="0">
                  <a:pos x="208" y="573"/>
                </a:cxn>
                <a:cxn ang="0">
                  <a:pos x="215" y="579"/>
                </a:cxn>
                <a:cxn ang="0">
                  <a:pos x="228" y="605"/>
                </a:cxn>
                <a:cxn ang="0">
                  <a:pos x="234" y="618"/>
                </a:cxn>
                <a:cxn ang="0">
                  <a:pos x="240" y="632"/>
                </a:cxn>
                <a:cxn ang="0">
                  <a:pos x="267" y="671"/>
                </a:cxn>
                <a:cxn ang="0">
                  <a:pos x="267" y="683"/>
                </a:cxn>
                <a:cxn ang="0">
                  <a:pos x="286" y="710"/>
                </a:cxn>
                <a:cxn ang="0">
                  <a:pos x="319" y="761"/>
                </a:cxn>
                <a:cxn ang="0">
                  <a:pos x="345" y="788"/>
                </a:cxn>
                <a:cxn ang="0">
                  <a:pos x="358" y="807"/>
                </a:cxn>
                <a:cxn ang="0">
                  <a:pos x="377" y="827"/>
                </a:cxn>
                <a:cxn ang="0">
                  <a:pos x="430" y="860"/>
                </a:cxn>
                <a:cxn ang="0">
                  <a:pos x="468" y="885"/>
                </a:cxn>
              </a:cxnLst>
              <a:rect l="0" t="0" r="r" b="b"/>
              <a:pathLst>
                <a:path w="469" h="886">
                  <a:moveTo>
                    <a:pt x="0" y="0"/>
                  </a:moveTo>
                  <a:lnTo>
                    <a:pt x="0" y="0"/>
                  </a:lnTo>
                  <a:lnTo>
                    <a:pt x="0" y="6"/>
                  </a:lnTo>
                  <a:lnTo>
                    <a:pt x="0" y="13"/>
                  </a:lnTo>
                  <a:lnTo>
                    <a:pt x="7" y="13"/>
                  </a:lnTo>
                  <a:lnTo>
                    <a:pt x="7" y="20"/>
                  </a:lnTo>
                  <a:lnTo>
                    <a:pt x="13" y="32"/>
                  </a:lnTo>
                  <a:lnTo>
                    <a:pt x="13" y="39"/>
                  </a:lnTo>
                  <a:lnTo>
                    <a:pt x="13" y="46"/>
                  </a:lnTo>
                  <a:lnTo>
                    <a:pt x="20" y="52"/>
                  </a:lnTo>
                  <a:lnTo>
                    <a:pt x="20" y="59"/>
                  </a:lnTo>
                  <a:lnTo>
                    <a:pt x="20" y="65"/>
                  </a:lnTo>
                  <a:lnTo>
                    <a:pt x="26" y="65"/>
                  </a:lnTo>
                  <a:lnTo>
                    <a:pt x="26" y="71"/>
                  </a:lnTo>
                  <a:lnTo>
                    <a:pt x="26" y="78"/>
                  </a:lnTo>
                  <a:lnTo>
                    <a:pt x="32" y="85"/>
                  </a:lnTo>
                  <a:lnTo>
                    <a:pt x="32" y="91"/>
                  </a:lnTo>
                  <a:lnTo>
                    <a:pt x="32" y="98"/>
                  </a:lnTo>
                  <a:lnTo>
                    <a:pt x="39" y="104"/>
                  </a:lnTo>
                  <a:lnTo>
                    <a:pt x="39" y="110"/>
                  </a:lnTo>
                  <a:lnTo>
                    <a:pt x="45" y="124"/>
                  </a:lnTo>
                  <a:lnTo>
                    <a:pt x="45" y="130"/>
                  </a:lnTo>
                  <a:lnTo>
                    <a:pt x="45" y="137"/>
                  </a:lnTo>
                  <a:lnTo>
                    <a:pt x="52" y="137"/>
                  </a:lnTo>
                  <a:lnTo>
                    <a:pt x="52" y="143"/>
                  </a:lnTo>
                  <a:lnTo>
                    <a:pt x="52" y="149"/>
                  </a:lnTo>
                  <a:lnTo>
                    <a:pt x="52" y="156"/>
                  </a:lnTo>
                  <a:lnTo>
                    <a:pt x="59" y="163"/>
                  </a:lnTo>
                  <a:lnTo>
                    <a:pt x="59" y="169"/>
                  </a:lnTo>
                  <a:lnTo>
                    <a:pt x="65" y="176"/>
                  </a:lnTo>
                  <a:lnTo>
                    <a:pt x="65" y="182"/>
                  </a:lnTo>
                  <a:lnTo>
                    <a:pt x="65" y="188"/>
                  </a:lnTo>
                  <a:lnTo>
                    <a:pt x="71" y="202"/>
                  </a:lnTo>
                  <a:lnTo>
                    <a:pt x="71" y="209"/>
                  </a:lnTo>
                  <a:lnTo>
                    <a:pt x="78" y="221"/>
                  </a:lnTo>
                  <a:lnTo>
                    <a:pt x="78" y="234"/>
                  </a:lnTo>
                  <a:lnTo>
                    <a:pt x="84" y="241"/>
                  </a:lnTo>
                  <a:lnTo>
                    <a:pt x="84" y="248"/>
                  </a:lnTo>
                  <a:lnTo>
                    <a:pt x="91" y="254"/>
                  </a:lnTo>
                  <a:lnTo>
                    <a:pt x="91" y="260"/>
                  </a:lnTo>
                  <a:lnTo>
                    <a:pt x="91" y="267"/>
                  </a:lnTo>
                  <a:lnTo>
                    <a:pt x="98" y="273"/>
                  </a:lnTo>
                  <a:lnTo>
                    <a:pt x="98" y="280"/>
                  </a:lnTo>
                  <a:lnTo>
                    <a:pt x="104" y="299"/>
                  </a:lnTo>
                  <a:lnTo>
                    <a:pt x="104" y="306"/>
                  </a:lnTo>
                  <a:lnTo>
                    <a:pt x="110" y="312"/>
                  </a:lnTo>
                  <a:lnTo>
                    <a:pt x="110" y="319"/>
                  </a:lnTo>
                  <a:lnTo>
                    <a:pt x="110" y="326"/>
                  </a:lnTo>
                  <a:lnTo>
                    <a:pt x="117" y="326"/>
                  </a:lnTo>
                  <a:lnTo>
                    <a:pt x="117" y="332"/>
                  </a:lnTo>
                  <a:lnTo>
                    <a:pt x="117" y="338"/>
                  </a:lnTo>
                  <a:lnTo>
                    <a:pt x="123" y="345"/>
                  </a:lnTo>
                  <a:lnTo>
                    <a:pt x="123" y="352"/>
                  </a:lnTo>
                  <a:lnTo>
                    <a:pt x="123" y="358"/>
                  </a:lnTo>
                  <a:lnTo>
                    <a:pt x="130" y="365"/>
                  </a:lnTo>
                  <a:lnTo>
                    <a:pt x="130" y="371"/>
                  </a:lnTo>
                  <a:lnTo>
                    <a:pt x="130" y="377"/>
                  </a:lnTo>
                  <a:lnTo>
                    <a:pt x="137" y="391"/>
                  </a:lnTo>
                  <a:lnTo>
                    <a:pt x="143" y="397"/>
                  </a:lnTo>
                  <a:lnTo>
                    <a:pt x="143" y="404"/>
                  </a:lnTo>
                  <a:lnTo>
                    <a:pt x="149" y="423"/>
                  </a:lnTo>
                  <a:lnTo>
                    <a:pt x="156" y="436"/>
                  </a:lnTo>
                  <a:lnTo>
                    <a:pt x="162" y="449"/>
                  </a:lnTo>
                  <a:lnTo>
                    <a:pt x="162" y="455"/>
                  </a:lnTo>
                  <a:lnTo>
                    <a:pt x="162" y="462"/>
                  </a:lnTo>
                  <a:lnTo>
                    <a:pt x="169" y="462"/>
                  </a:lnTo>
                  <a:lnTo>
                    <a:pt x="169" y="469"/>
                  </a:lnTo>
                  <a:lnTo>
                    <a:pt x="169" y="475"/>
                  </a:lnTo>
                  <a:lnTo>
                    <a:pt x="176" y="482"/>
                  </a:lnTo>
                  <a:lnTo>
                    <a:pt x="176" y="488"/>
                  </a:lnTo>
                  <a:lnTo>
                    <a:pt x="176" y="494"/>
                  </a:lnTo>
                  <a:lnTo>
                    <a:pt x="182" y="508"/>
                  </a:lnTo>
                  <a:lnTo>
                    <a:pt x="189" y="515"/>
                  </a:lnTo>
                  <a:lnTo>
                    <a:pt x="189" y="527"/>
                  </a:lnTo>
                  <a:lnTo>
                    <a:pt x="195" y="527"/>
                  </a:lnTo>
                  <a:lnTo>
                    <a:pt x="195" y="540"/>
                  </a:lnTo>
                  <a:lnTo>
                    <a:pt x="201" y="547"/>
                  </a:lnTo>
                  <a:lnTo>
                    <a:pt x="201" y="554"/>
                  </a:lnTo>
                  <a:lnTo>
                    <a:pt x="208" y="566"/>
                  </a:lnTo>
                  <a:lnTo>
                    <a:pt x="208" y="573"/>
                  </a:lnTo>
                  <a:lnTo>
                    <a:pt x="215" y="573"/>
                  </a:lnTo>
                  <a:lnTo>
                    <a:pt x="215" y="579"/>
                  </a:lnTo>
                  <a:lnTo>
                    <a:pt x="228" y="599"/>
                  </a:lnTo>
                  <a:lnTo>
                    <a:pt x="228" y="605"/>
                  </a:lnTo>
                  <a:lnTo>
                    <a:pt x="234" y="612"/>
                  </a:lnTo>
                  <a:lnTo>
                    <a:pt x="234" y="618"/>
                  </a:lnTo>
                  <a:lnTo>
                    <a:pt x="240" y="625"/>
                  </a:lnTo>
                  <a:lnTo>
                    <a:pt x="240" y="632"/>
                  </a:lnTo>
                  <a:lnTo>
                    <a:pt x="254" y="651"/>
                  </a:lnTo>
                  <a:lnTo>
                    <a:pt x="267" y="671"/>
                  </a:lnTo>
                  <a:lnTo>
                    <a:pt x="267" y="677"/>
                  </a:lnTo>
                  <a:lnTo>
                    <a:pt x="267" y="683"/>
                  </a:lnTo>
                  <a:lnTo>
                    <a:pt x="279" y="703"/>
                  </a:lnTo>
                  <a:lnTo>
                    <a:pt x="286" y="710"/>
                  </a:lnTo>
                  <a:lnTo>
                    <a:pt x="319" y="755"/>
                  </a:lnTo>
                  <a:lnTo>
                    <a:pt x="319" y="761"/>
                  </a:lnTo>
                  <a:lnTo>
                    <a:pt x="332" y="775"/>
                  </a:lnTo>
                  <a:lnTo>
                    <a:pt x="345" y="788"/>
                  </a:lnTo>
                  <a:lnTo>
                    <a:pt x="352" y="800"/>
                  </a:lnTo>
                  <a:lnTo>
                    <a:pt x="358" y="807"/>
                  </a:lnTo>
                  <a:lnTo>
                    <a:pt x="364" y="814"/>
                  </a:lnTo>
                  <a:lnTo>
                    <a:pt x="377" y="827"/>
                  </a:lnTo>
                  <a:lnTo>
                    <a:pt x="391" y="840"/>
                  </a:lnTo>
                  <a:lnTo>
                    <a:pt x="430" y="860"/>
                  </a:lnTo>
                  <a:lnTo>
                    <a:pt x="436" y="866"/>
                  </a:lnTo>
                  <a:lnTo>
                    <a:pt x="468" y="885"/>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4043" name="Freeform 11"/>
            <p:cNvSpPr>
              <a:spLocks/>
            </p:cNvSpPr>
            <p:nvPr/>
          </p:nvSpPr>
          <p:spPr bwMode="auto">
            <a:xfrm>
              <a:off x="3326" y="2167"/>
              <a:ext cx="229" cy="47"/>
            </a:xfrm>
            <a:custGeom>
              <a:avLst/>
              <a:gdLst/>
              <a:ahLst/>
              <a:cxnLst>
                <a:cxn ang="0">
                  <a:pos x="0" y="0"/>
                </a:cxn>
                <a:cxn ang="0">
                  <a:pos x="7" y="0"/>
                </a:cxn>
                <a:cxn ang="0">
                  <a:pos x="20" y="7"/>
                </a:cxn>
                <a:cxn ang="0">
                  <a:pos x="111" y="33"/>
                </a:cxn>
                <a:cxn ang="0">
                  <a:pos x="228" y="46"/>
                </a:cxn>
              </a:cxnLst>
              <a:rect l="0" t="0" r="r" b="b"/>
              <a:pathLst>
                <a:path w="229" h="47">
                  <a:moveTo>
                    <a:pt x="0" y="0"/>
                  </a:moveTo>
                  <a:lnTo>
                    <a:pt x="7" y="0"/>
                  </a:lnTo>
                  <a:lnTo>
                    <a:pt x="20" y="7"/>
                  </a:lnTo>
                  <a:lnTo>
                    <a:pt x="111" y="33"/>
                  </a:lnTo>
                  <a:lnTo>
                    <a:pt x="228" y="46"/>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grpSp>
        <p:nvGrpSpPr>
          <p:cNvPr id="44044" name="Group 12"/>
          <p:cNvGrpSpPr>
            <a:grpSpLocks/>
          </p:cNvGrpSpPr>
          <p:nvPr/>
        </p:nvGrpSpPr>
        <p:grpSpPr bwMode="auto">
          <a:xfrm>
            <a:off x="3675063" y="1527175"/>
            <a:ext cx="2806700" cy="1987550"/>
            <a:chOff x="2315" y="962"/>
            <a:chExt cx="1768" cy="1252"/>
          </a:xfrm>
        </p:grpSpPr>
        <p:sp>
          <p:nvSpPr>
            <p:cNvPr id="44045" name="Freeform 13"/>
            <p:cNvSpPr>
              <a:spLocks/>
            </p:cNvSpPr>
            <p:nvPr/>
          </p:nvSpPr>
          <p:spPr bwMode="auto">
            <a:xfrm>
              <a:off x="2315" y="1314"/>
              <a:ext cx="657" cy="900"/>
            </a:xfrm>
            <a:custGeom>
              <a:avLst/>
              <a:gdLst/>
              <a:ahLst/>
              <a:cxnLst>
                <a:cxn ang="0">
                  <a:pos x="71" y="886"/>
                </a:cxn>
                <a:cxn ang="0">
                  <a:pos x="214" y="847"/>
                </a:cxn>
                <a:cxn ang="0">
                  <a:pos x="247" y="828"/>
                </a:cxn>
                <a:cxn ang="0">
                  <a:pos x="279" y="801"/>
                </a:cxn>
                <a:cxn ang="0">
                  <a:pos x="292" y="795"/>
                </a:cxn>
                <a:cxn ang="0">
                  <a:pos x="305" y="775"/>
                </a:cxn>
                <a:cxn ang="0">
                  <a:pos x="318" y="762"/>
                </a:cxn>
                <a:cxn ang="0">
                  <a:pos x="331" y="749"/>
                </a:cxn>
                <a:cxn ang="0">
                  <a:pos x="344" y="736"/>
                </a:cxn>
                <a:cxn ang="0">
                  <a:pos x="357" y="717"/>
                </a:cxn>
                <a:cxn ang="0">
                  <a:pos x="383" y="684"/>
                </a:cxn>
                <a:cxn ang="0">
                  <a:pos x="403" y="645"/>
                </a:cxn>
                <a:cxn ang="0">
                  <a:pos x="409" y="639"/>
                </a:cxn>
                <a:cxn ang="0">
                  <a:pos x="415" y="619"/>
                </a:cxn>
                <a:cxn ang="0">
                  <a:pos x="435" y="586"/>
                </a:cxn>
                <a:cxn ang="0">
                  <a:pos x="442" y="573"/>
                </a:cxn>
                <a:cxn ang="0">
                  <a:pos x="448" y="554"/>
                </a:cxn>
                <a:cxn ang="0">
                  <a:pos x="454" y="541"/>
                </a:cxn>
                <a:cxn ang="0">
                  <a:pos x="467" y="522"/>
                </a:cxn>
                <a:cxn ang="0">
                  <a:pos x="474" y="502"/>
                </a:cxn>
                <a:cxn ang="0">
                  <a:pos x="481" y="495"/>
                </a:cxn>
                <a:cxn ang="0">
                  <a:pos x="481" y="483"/>
                </a:cxn>
                <a:cxn ang="0">
                  <a:pos x="487" y="462"/>
                </a:cxn>
                <a:cxn ang="0">
                  <a:pos x="493" y="450"/>
                </a:cxn>
                <a:cxn ang="0">
                  <a:pos x="500" y="443"/>
                </a:cxn>
                <a:cxn ang="0">
                  <a:pos x="506" y="417"/>
                </a:cxn>
                <a:cxn ang="0">
                  <a:pos x="513" y="404"/>
                </a:cxn>
                <a:cxn ang="0">
                  <a:pos x="520" y="391"/>
                </a:cxn>
                <a:cxn ang="0">
                  <a:pos x="526" y="371"/>
                </a:cxn>
                <a:cxn ang="0">
                  <a:pos x="532" y="359"/>
                </a:cxn>
                <a:cxn ang="0">
                  <a:pos x="539" y="339"/>
                </a:cxn>
                <a:cxn ang="0">
                  <a:pos x="545" y="326"/>
                </a:cxn>
                <a:cxn ang="0">
                  <a:pos x="545" y="313"/>
                </a:cxn>
                <a:cxn ang="0">
                  <a:pos x="552" y="293"/>
                </a:cxn>
                <a:cxn ang="0">
                  <a:pos x="559" y="287"/>
                </a:cxn>
                <a:cxn ang="0">
                  <a:pos x="565" y="274"/>
                </a:cxn>
                <a:cxn ang="0">
                  <a:pos x="571" y="254"/>
                </a:cxn>
                <a:cxn ang="0">
                  <a:pos x="571" y="241"/>
                </a:cxn>
                <a:cxn ang="0">
                  <a:pos x="578" y="228"/>
                </a:cxn>
                <a:cxn ang="0">
                  <a:pos x="584" y="215"/>
                </a:cxn>
                <a:cxn ang="0">
                  <a:pos x="584" y="202"/>
                </a:cxn>
                <a:cxn ang="0">
                  <a:pos x="591" y="189"/>
                </a:cxn>
                <a:cxn ang="0">
                  <a:pos x="598" y="182"/>
                </a:cxn>
                <a:cxn ang="0">
                  <a:pos x="598" y="170"/>
                </a:cxn>
                <a:cxn ang="0">
                  <a:pos x="604" y="156"/>
                </a:cxn>
                <a:cxn ang="0">
                  <a:pos x="604" y="143"/>
                </a:cxn>
                <a:cxn ang="0">
                  <a:pos x="610" y="137"/>
                </a:cxn>
                <a:cxn ang="0">
                  <a:pos x="610" y="124"/>
                </a:cxn>
                <a:cxn ang="0">
                  <a:pos x="617" y="117"/>
                </a:cxn>
                <a:cxn ang="0">
                  <a:pos x="623" y="104"/>
                </a:cxn>
                <a:cxn ang="0">
                  <a:pos x="630" y="78"/>
                </a:cxn>
                <a:cxn ang="0">
                  <a:pos x="637" y="65"/>
                </a:cxn>
                <a:cxn ang="0">
                  <a:pos x="643" y="39"/>
                </a:cxn>
                <a:cxn ang="0">
                  <a:pos x="649" y="33"/>
                </a:cxn>
                <a:cxn ang="0">
                  <a:pos x="649" y="20"/>
                </a:cxn>
                <a:cxn ang="0">
                  <a:pos x="656" y="14"/>
                </a:cxn>
                <a:cxn ang="0">
                  <a:pos x="656" y="0"/>
                </a:cxn>
              </a:cxnLst>
              <a:rect l="0" t="0" r="r" b="b"/>
              <a:pathLst>
                <a:path w="657" h="900">
                  <a:moveTo>
                    <a:pt x="0" y="899"/>
                  </a:moveTo>
                  <a:lnTo>
                    <a:pt x="71" y="886"/>
                  </a:lnTo>
                  <a:lnTo>
                    <a:pt x="188" y="860"/>
                  </a:lnTo>
                  <a:lnTo>
                    <a:pt x="214" y="847"/>
                  </a:lnTo>
                  <a:lnTo>
                    <a:pt x="233" y="834"/>
                  </a:lnTo>
                  <a:lnTo>
                    <a:pt x="247" y="828"/>
                  </a:lnTo>
                  <a:lnTo>
                    <a:pt x="253" y="821"/>
                  </a:lnTo>
                  <a:lnTo>
                    <a:pt x="279" y="801"/>
                  </a:lnTo>
                  <a:lnTo>
                    <a:pt x="286" y="795"/>
                  </a:lnTo>
                  <a:lnTo>
                    <a:pt x="292" y="795"/>
                  </a:lnTo>
                  <a:lnTo>
                    <a:pt x="292" y="789"/>
                  </a:lnTo>
                  <a:lnTo>
                    <a:pt x="305" y="775"/>
                  </a:lnTo>
                  <a:lnTo>
                    <a:pt x="311" y="775"/>
                  </a:lnTo>
                  <a:lnTo>
                    <a:pt x="318" y="762"/>
                  </a:lnTo>
                  <a:lnTo>
                    <a:pt x="325" y="756"/>
                  </a:lnTo>
                  <a:lnTo>
                    <a:pt x="331" y="749"/>
                  </a:lnTo>
                  <a:lnTo>
                    <a:pt x="337" y="743"/>
                  </a:lnTo>
                  <a:lnTo>
                    <a:pt x="344" y="736"/>
                  </a:lnTo>
                  <a:lnTo>
                    <a:pt x="350" y="729"/>
                  </a:lnTo>
                  <a:lnTo>
                    <a:pt x="357" y="717"/>
                  </a:lnTo>
                  <a:lnTo>
                    <a:pt x="364" y="710"/>
                  </a:lnTo>
                  <a:lnTo>
                    <a:pt x="383" y="684"/>
                  </a:lnTo>
                  <a:lnTo>
                    <a:pt x="389" y="671"/>
                  </a:lnTo>
                  <a:lnTo>
                    <a:pt x="403" y="645"/>
                  </a:lnTo>
                  <a:lnTo>
                    <a:pt x="403" y="639"/>
                  </a:lnTo>
                  <a:lnTo>
                    <a:pt x="409" y="639"/>
                  </a:lnTo>
                  <a:lnTo>
                    <a:pt x="409" y="632"/>
                  </a:lnTo>
                  <a:lnTo>
                    <a:pt x="415" y="619"/>
                  </a:lnTo>
                  <a:lnTo>
                    <a:pt x="435" y="593"/>
                  </a:lnTo>
                  <a:lnTo>
                    <a:pt x="435" y="586"/>
                  </a:lnTo>
                  <a:lnTo>
                    <a:pt x="435" y="580"/>
                  </a:lnTo>
                  <a:lnTo>
                    <a:pt x="442" y="573"/>
                  </a:lnTo>
                  <a:lnTo>
                    <a:pt x="448" y="561"/>
                  </a:lnTo>
                  <a:lnTo>
                    <a:pt x="448" y="554"/>
                  </a:lnTo>
                  <a:lnTo>
                    <a:pt x="454" y="547"/>
                  </a:lnTo>
                  <a:lnTo>
                    <a:pt x="454" y="541"/>
                  </a:lnTo>
                  <a:lnTo>
                    <a:pt x="461" y="534"/>
                  </a:lnTo>
                  <a:lnTo>
                    <a:pt x="467" y="522"/>
                  </a:lnTo>
                  <a:lnTo>
                    <a:pt x="467" y="508"/>
                  </a:lnTo>
                  <a:lnTo>
                    <a:pt x="474" y="502"/>
                  </a:lnTo>
                  <a:lnTo>
                    <a:pt x="474" y="495"/>
                  </a:lnTo>
                  <a:lnTo>
                    <a:pt x="481" y="495"/>
                  </a:lnTo>
                  <a:lnTo>
                    <a:pt x="481" y="489"/>
                  </a:lnTo>
                  <a:lnTo>
                    <a:pt x="481" y="483"/>
                  </a:lnTo>
                  <a:lnTo>
                    <a:pt x="487" y="469"/>
                  </a:lnTo>
                  <a:lnTo>
                    <a:pt x="487" y="462"/>
                  </a:lnTo>
                  <a:lnTo>
                    <a:pt x="493" y="456"/>
                  </a:lnTo>
                  <a:lnTo>
                    <a:pt x="493" y="450"/>
                  </a:lnTo>
                  <a:lnTo>
                    <a:pt x="500" y="450"/>
                  </a:lnTo>
                  <a:lnTo>
                    <a:pt x="500" y="443"/>
                  </a:lnTo>
                  <a:lnTo>
                    <a:pt x="500" y="437"/>
                  </a:lnTo>
                  <a:lnTo>
                    <a:pt x="506" y="417"/>
                  </a:lnTo>
                  <a:lnTo>
                    <a:pt x="513" y="410"/>
                  </a:lnTo>
                  <a:lnTo>
                    <a:pt x="513" y="404"/>
                  </a:lnTo>
                  <a:lnTo>
                    <a:pt x="513" y="398"/>
                  </a:lnTo>
                  <a:lnTo>
                    <a:pt x="520" y="391"/>
                  </a:lnTo>
                  <a:lnTo>
                    <a:pt x="526" y="378"/>
                  </a:lnTo>
                  <a:lnTo>
                    <a:pt x="526" y="371"/>
                  </a:lnTo>
                  <a:lnTo>
                    <a:pt x="526" y="365"/>
                  </a:lnTo>
                  <a:lnTo>
                    <a:pt x="532" y="359"/>
                  </a:lnTo>
                  <a:lnTo>
                    <a:pt x="532" y="352"/>
                  </a:lnTo>
                  <a:lnTo>
                    <a:pt x="539" y="339"/>
                  </a:lnTo>
                  <a:lnTo>
                    <a:pt x="539" y="332"/>
                  </a:lnTo>
                  <a:lnTo>
                    <a:pt x="545" y="326"/>
                  </a:lnTo>
                  <a:lnTo>
                    <a:pt x="545" y="320"/>
                  </a:lnTo>
                  <a:lnTo>
                    <a:pt x="545" y="313"/>
                  </a:lnTo>
                  <a:lnTo>
                    <a:pt x="552" y="299"/>
                  </a:lnTo>
                  <a:lnTo>
                    <a:pt x="552" y="293"/>
                  </a:lnTo>
                  <a:lnTo>
                    <a:pt x="559" y="293"/>
                  </a:lnTo>
                  <a:lnTo>
                    <a:pt x="559" y="287"/>
                  </a:lnTo>
                  <a:lnTo>
                    <a:pt x="559" y="280"/>
                  </a:lnTo>
                  <a:lnTo>
                    <a:pt x="565" y="274"/>
                  </a:lnTo>
                  <a:lnTo>
                    <a:pt x="565" y="267"/>
                  </a:lnTo>
                  <a:lnTo>
                    <a:pt x="571" y="254"/>
                  </a:lnTo>
                  <a:lnTo>
                    <a:pt x="571" y="248"/>
                  </a:lnTo>
                  <a:lnTo>
                    <a:pt x="571" y="241"/>
                  </a:lnTo>
                  <a:lnTo>
                    <a:pt x="578" y="235"/>
                  </a:lnTo>
                  <a:lnTo>
                    <a:pt x="578" y="228"/>
                  </a:lnTo>
                  <a:lnTo>
                    <a:pt x="578" y="221"/>
                  </a:lnTo>
                  <a:lnTo>
                    <a:pt x="584" y="215"/>
                  </a:lnTo>
                  <a:lnTo>
                    <a:pt x="584" y="209"/>
                  </a:lnTo>
                  <a:lnTo>
                    <a:pt x="584" y="202"/>
                  </a:lnTo>
                  <a:lnTo>
                    <a:pt x="591" y="196"/>
                  </a:lnTo>
                  <a:lnTo>
                    <a:pt x="591" y="189"/>
                  </a:lnTo>
                  <a:lnTo>
                    <a:pt x="591" y="182"/>
                  </a:lnTo>
                  <a:lnTo>
                    <a:pt x="598" y="182"/>
                  </a:lnTo>
                  <a:lnTo>
                    <a:pt x="598" y="176"/>
                  </a:lnTo>
                  <a:lnTo>
                    <a:pt x="598" y="170"/>
                  </a:lnTo>
                  <a:lnTo>
                    <a:pt x="604" y="163"/>
                  </a:lnTo>
                  <a:lnTo>
                    <a:pt x="604" y="156"/>
                  </a:lnTo>
                  <a:lnTo>
                    <a:pt x="604" y="150"/>
                  </a:lnTo>
                  <a:lnTo>
                    <a:pt x="604" y="143"/>
                  </a:lnTo>
                  <a:lnTo>
                    <a:pt x="610" y="143"/>
                  </a:lnTo>
                  <a:lnTo>
                    <a:pt x="610" y="137"/>
                  </a:lnTo>
                  <a:lnTo>
                    <a:pt x="610" y="131"/>
                  </a:lnTo>
                  <a:lnTo>
                    <a:pt x="610" y="124"/>
                  </a:lnTo>
                  <a:lnTo>
                    <a:pt x="617" y="124"/>
                  </a:lnTo>
                  <a:lnTo>
                    <a:pt x="617" y="117"/>
                  </a:lnTo>
                  <a:lnTo>
                    <a:pt x="617" y="111"/>
                  </a:lnTo>
                  <a:lnTo>
                    <a:pt x="623" y="104"/>
                  </a:lnTo>
                  <a:lnTo>
                    <a:pt x="623" y="98"/>
                  </a:lnTo>
                  <a:lnTo>
                    <a:pt x="630" y="78"/>
                  </a:lnTo>
                  <a:lnTo>
                    <a:pt x="630" y="72"/>
                  </a:lnTo>
                  <a:lnTo>
                    <a:pt x="637" y="65"/>
                  </a:lnTo>
                  <a:lnTo>
                    <a:pt x="637" y="59"/>
                  </a:lnTo>
                  <a:lnTo>
                    <a:pt x="643" y="39"/>
                  </a:lnTo>
                  <a:lnTo>
                    <a:pt x="643" y="33"/>
                  </a:lnTo>
                  <a:lnTo>
                    <a:pt x="649" y="33"/>
                  </a:lnTo>
                  <a:lnTo>
                    <a:pt x="649" y="26"/>
                  </a:lnTo>
                  <a:lnTo>
                    <a:pt x="649" y="20"/>
                  </a:lnTo>
                  <a:lnTo>
                    <a:pt x="649" y="14"/>
                  </a:lnTo>
                  <a:lnTo>
                    <a:pt x="656" y="14"/>
                  </a:lnTo>
                  <a:lnTo>
                    <a:pt x="656" y="7"/>
                  </a:lnTo>
                  <a:lnTo>
                    <a:pt x="65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4046" name="Freeform 14"/>
            <p:cNvSpPr>
              <a:spLocks/>
            </p:cNvSpPr>
            <p:nvPr/>
          </p:nvSpPr>
          <p:spPr bwMode="auto">
            <a:xfrm>
              <a:off x="2971" y="1001"/>
              <a:ext cx="150" cy="314"/>
            </a:xfrm>
            <a:custGeom>
              <a:avLst/>
              <a:gdLst/>
              <a:ahLst/>
              <a:cxnLst>
                <a:cxn ang="0">
                  <a:pos x="0" y="313"/>
                </a:cxn>
                <a:cxn ang="0">
                  <a:pos x="0" y="313"/>
                </a:cxn>
                <a:cxn ang="0">
                  <a:pos x="0" y="306"/>
                </a:cxn>
                <a:cxn ang="0">
                  <a:pos x="6" y="306"/>
                </a:cxn>
                <a:cxn ang="0">
                  <a:pos x="6" y="300"/>
                </a:cxn>
                <a:cxn ang="0">
                  <a:pos x="6" y="293"/>
                </a:cxn>
                <a:cxn ang="0">
                  <a:pos x="13" y="281"/>
                </a:cxn>
                <a:cxn ang="0">
                  <a:pos x="13" y="274"/>
                </a:cxn>
                <a:cxn ang="0">
                  <a:pos x="19" y="274"/>
                </a:cxn>
                <a:cxn ang="0">
                  <a:pos x="19" y="267"/>
                </a:cxn>
                <a:cxn ang="0">
                  <a:pos x="19" y="261"/>
                </a:cxn>
                <a:cxn ang="0">
                  <a:pos x="19" y="254"/>
                </a:cxn>
                <a:cxn ang="0">
                  <a:pos x="25" y="248"/>
                </a:cxn>
                <a:cxn ang="0">
                  <a:pos x="25" y="242"/>
                </a:cxn>
                <a:cxn ang="0">
                  <a:pos x="32" y="235"/>
                </a:cxn>
                <a:cxn ang="0">
                  <a:pos x="32" y="228"/>
                </a:cxn>
                <a:cxn ang="0">
                  <a:pos x="32" y="222"/>
                </a:cxn>
                <a:cxn ang="0">
                  <a:pos x="38" y="215"/>
                </a:cxn>
                <a:cxn ang="0">
                  <a:pos x="38" y="209"/>
                </a:cxn>
                <a:cxn ang="0">
                  <a:pos x="45" y="203"/>
                </a:cxn>
                <a:cxn ang="0">
                  <a:pos x="45" y="196"/>
                </a:cxn>
                <a:cxn ang="0">
                  <a:pos x="45" y="189"/>
                </a:cxn>
                <a:cxn ang="0">
                  <a:pos x="52" y="183"/>
                </a:cxn>
                <a:cxn ang="0">
                  <a:pos x="52" y="176"/>
                </a:cxn>
                <a:cxn ang="0">
                  <a:pos x="52" y="170"/>
                </a:cxn>
                <a:cxn ang="0">
                  <a:pos x="58" y="170"/>
                </a:cxn>
                <a:cxn ang="0">
                  <a:pos x="58" y="163"/>
                </a:cxn>
                <a:cxn ang="0">
                  <a:pos x="58" y="157"/>
                </a:cxn>
                <a:cxn ang="0">
                  <a:pos x="64" y="157"/>
                </a:cxn>
                <a:cxn ang="0">
                  <a:pos x="64" y="150"/>
                </a:cxn>
                <a:cxn ang="0">
                  <a:pos x="64" y="143"/>
                </a:cxn>
                <a:cxn ang="0">
                  <a:pos x="71" y="143"/>
                </a:cxn>
                <a:cxn ang="0">
                  <a:pos x="71" y="137"/>
                </a:cxn>
                <a:cxn ang="0">
                  <a:pos x="71" y="131"/>
                </a:cxn>
                <a:cxn ang="0">
                  <a:pos x="77" y="124"/>
                </a:cxn>
                <a:cxn ang="0">
                  <a:pos x="77" y="118"/>
                </a:cxn>
                <a:cxn ang="0">
                  <a:pos x="77" y="111"/>
                </a:cxn>
                <a:cxn ang="0">
                  <a:pos x="84" y="111"/>
                </a:cxn>
                <a:cxn ang="0">
                  <a:pos x="84" y="104"/>
                </a:cxn>
                <a:cxn ang="0">
                  <a:pos x="84" y="98"/>
                </a:cxn>
                <a:cxn ang="0">
                  <a:pos x="91" y="98"/>
                </a:cxn>
                <a:cxn ang="0">
                  <a:pos x="91" y="92"/>
                </a:cxn>
                <a:cxn ang="0">
                  <a:pos x="91" y="85"/>
                </a:cxn>
                <a:cxn ang="0">
                  <a:pos x="97" y="85"/>
                </a:cxn>
                <a:cxn ang="0">
                  <a:pos x="97" y="79"/>
                </a:cxn>
                <a:cxn ang="0">
                  <a:pos x="97" y="72"/>
                </a:cxn>
                <a:cxn ang="0">
                  <a:pos x="103" y="72"/>
                </a:cxn>
                <a:cxn ang="0">
                  <a:pos x="103" y="65"/>
                </a:cxn>
                <a:cxn ang="0">
                  <a:pos x="110" y="59"/>
                </a:cxn>
                <a:cxn ang="0">
                  <a:pos x="110" y="53"/>
                </a:cxn>
                <a:cxn ang="0">
                  <a:pos x="116" y="53"/>
                </a:cxn>
                <a:cxn ang="0">
                  <a:pos x="116" y="46"/>
                </a:cxn>
                <a:cxn ang="0">
                  <a:pos x="116" y="40"/>
                </a:cxn>
                <a:cxn ang="0">
                  <a:pos x="123" y="40"/>
                </a:cxn>
                <a:cxn ang="0">
                  <a:pos x="123" y="33"/>
                </a:cxn>
                <a:cxn ang="0">
                  <a:pos x="130" y="26"/>
                </a:cxn>
                <a:cxn ang="0">
                  <a:pos x="130" y="20"/>
                </a:cxn>
                <a:cxn ang="0">
                  <a:pos x="136" y="20"/>
                </a:cxn>
                <a:cxn ang="0">
                  <a:pos x="136" y="14"/>
                </a:cxn>
                <a:cxn ang="0">
                  <a:pos x="142" y="14"/>
                </a:cxn>
                <a:cxn ang="0">
                  <a:pos x="142" y="7"/>
                </a:cxn>
                <a:cxn ang="0">
                  <a:pos x="149" y="0"/>
                </a:cxn>
              </a:cxnLst>
              <a:rect l="0" t="0" r="r" b="b"/>
              <a:pathLst>
                <a:path w="150" h="314">
                  <a:moveTo>
                    <a:pt x="0" y="313"/>
                  </a:moveTo>
                  <a:lnTo>
                    <a:pt x="0" y="313"/>
                  </a:lnTo>
                  <a:lnTo>
                    <a:pt x="0" y="306"/>
                  </a:lnTo>
                  <a:lnTo>
                    <a:pt x="6" y="306"/>
                  </a:lnTo>
                  <a:lnTo>
                    <a:pt x="6" y="300"/>
                  </a:lnTo>
                  <a:lnTo>
                    <a:pt x="6" y="293"/>
                  </a:lnTo>
                  <a:lnTo>
                    <a:pt x="13" y="281"/>
                  </a:lnTo>
                  <a:lnTo>
                    <a:pt x="13" y="274"/>
                  </a:lnTo>
                  <a:lnTo>
                    <a:pt x="19" y="274"/>
                  </a:lnTo>
                  <a:lnTo>
                    <a:pt x="19" y="267"/>
                  </a:lnTo>
                  <a:lnTo>
                    <a:pt x="19" y="261"/>
                  </a:lnTo>
                  <a:lnTo>
                    <a:pt x="19" y="254"/>
                  </a:lnTo>
                  <a:lnTo>
                    <a:pt x="25" y="248"/>
                  </a:lnTo>
                  <a:lnTo>
                    <a:pt x="25" y="242"/>
                  </a:lnTo>
                  <a:lnTo>
                    <a:pt x="32" y="235"/>
                  </a:lnTo>
                  <a:lnTo>
                    <a:pt x="32" y="228"/>
                  </a:lnTo>
                  <a:lnTo>
                    <a:pt x="32" y="222"/>
                  </a:lnTo>
                  <a:lnTo>
                    <a:pt x="38" y="215"/>
                  </a:lnTo>
                  <a:lnTo>
                    <a:pt x="38" y="209"/>
                  </a:lnTo>
                  <a:lnTo>
                    <a:pt x="45" y="203"/>
                  </a:lnTo>
                  <a:lnTo>
                    <a:pt x="45" y="196"/>
                  </a:lnTo>
                  <a:lnTo>
                    <a:pt x="45" y="189"/>
                  </a:lnTo>
                  <a:lnTo>
                    <a:pt x="52" y="183"/>
                  </a:lnTo>
                  <a:lnTo>
                    <a:pt x="52" y="176"/>
                  </a:lnTo>
                  <a:lnTo>
                    <a:pt x="52" y="170"/>
                  </a:lnTo>
                  <a:lnTo>
                    <a:pt x="58" y="170"/>
                  </a:lnTo>
                  <a:lnTo>
                    <a:pt x="58" y="163"/>
                  </a:lnTo>
                  <a:lnTo>
                    <a:pt x="58" y="157"/>
                  </a:lnTo>
                  <a:lnTo>
                    <a:pt x="64" y="157"/>
                  </a:lnTo>
                  <a:lnTo>
                    <a:pt x="64" y="150"/>
                  </a:lnTo>
                  <a:lnTo>
                    <a:pt x="64" y="143"/>
                  </a:lnTo>
                  <a:lnTo>
                    <a:pt x="71" y="143"/>
                  </a:lnTo>
                  <a:lnTo>
                    <a:pt x="71" y="137"/>
                  </a:lnTo>
                  <a:lnTo>
                    <a:pt x="71" y="131"/>
                  </a:lnTo>
                  <a:lnTo>
                    <a:pt x="77" y="124"/>
                  </a:lnTo>
                  <a:lnTo>
                    <a:pt x="77" y="118"/>
                  </a:lnTo>
                  <a:lnTo>
                    <a:pt x="77" y="111"/>
                  </a:lnTo>
                  <a:lnTo>
                    <a:pt x="84" y="111"/>
                  </a:lnTo>
                  <a:lnTo>
                    <a:pt x="84" y="104"/>
                  </a:lnTo>
                  <a:lnTo>
                    <a:pt x="84" y="98"/>
                  </a:lnTo>
                  <a:lnTo>
                    <a:pt x="91" y="98"/>
                  </a:lnTo>
                  <a:lnTo>
                    <a:pt x="91" y="92"/>
                  </a:lnTo>
                  <a:lnTo>
                    <a:pt x="91" y="85"/>
                  </a:lnTo>
                  <a:lnTo>
                    <a:pt x="97" y="85"/>
                  </a:lnTo>
                  <a:lnTo>
                    <a:pt x="97" y="79"/>
                  </a:lnTo>
                  <a:lnTo>
                    <a:pt x="97" y="72"/>
                  </a:lnTo>
                  <a:lnTo>
                    <a:pt x="103" y="72"/>
                  </a:lnTo>
                  <a:lnTo>
                    <a:pt x="103" y="65"/>
                  </a:lnTo>
                  <a:lnTo>
                    <a:pt x="110" y="59"/>
                  </a:lnTo>
                  <a:lnTo>
                    <a:pt x="110" y="53"/>
                  </a:lnTo>
                  <a:lnTo>
                    <a:pt x="116" y="53"/>
                  </a:lnTo>
                  <a:lnTo>
                    <a:pt x="116" y="46"/>
                  </a:lnTo>
                  <a:lnTo>
                    <a:pt x="116" y="40"/>
                  </a:lnTo>
                  <a:lnTo>
                    <a:pt x="123" y="40"/>
                  </a:lnTo>
                  <a:lnTo>
                    <a:pt x="123" y="33"/>
                  </a:lnTo>
                  <a:lnTo>
                    <a:pt x="130" y="26"/>
                  </a:lnTo>
                  <a:lnTo>
                    <a:pt x="130" y="20"/>
                  </a:lnTo>
                  <a:lnTo>
                    <a:pt x="136" y="20"/>
                  </a:lnTo>
                  <a:lnTo>
                    <a:pt x="136" y="14"/>
                  </a:lnTo>
                  <a:lnTo>
                    <a:pt x="142" y="14"/>
                  </a:lnTo>
                  <a:lnTo>
                    <a:pt x="142" y="7"/>
                  </a:lnTo>
                  <a:lnTo>
                    <a:pt x="149"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4047" name="Freeform 15"/>
            <p:cNvSpPr>
              <a:spLocks/>
            </p:cNvSpPr>
            <p:nvPr/>
          </p:nvSpPr>
          <p:spPr bwMode="auto">
            <a:xfrm>
              <a:off x="3120" y="962"/>
              <a:ext cx="111" cy="40"/>
            </a:xfrm>
            <a:custGeom>
              <a:avLst/>
              <a:gdLst/>
              <a:ahLst/>
              <a:cxnLst>
                <a:cxn ang="0">
                  <a:pos x="0" y="39"/>
                </a:cxn>
                <a:cxn ang="0">
                  <a:pos x="0" y="39"/>
                </a:cxn>
                <a:cxn ang="0">
                  <a:pos x="0" y="33"/>
                </a:cxn>
                <a:cxn ang="0">
                  <a:pos x="6" y="33"/>
                </a:cxn>
                <a:cxn ang="0">
                  <a:pos x="6" y="26"/>
                </a:cxn>
                <a:cxn ang="0">
                  <a:pos x="13" y="26"/>
                </a:cxn>
                <a:cxn ang="0">
                  <a:pos x="13" y="20"/>
                </a:cxn>
                <a:cxn ang="0">
                  <a:pos x="19" y="20"/>
                </a:cxn>
                <a:cxn ang="0">
                  <a:pos x="25" y="14"/>
                </a:cxn>
                <a:cxn ang="0">
                  <a:pos x="32" y="14"/>
                </a:cxn>
                <a:cxn ang="0">
                  <a:pos x="32" y="7"/>
                </a:cxn>
                <a:cxn ang="0">
                  <a:pos x="39" y="7"/>
                </a:cxn>
                <a:cxn ang="0">
                  <a:pos x="45" y="7"/>
                </a:cxn>
                <a:cxn ang="0">
                  <a:pos x="45" y="0"/>
                </a:cxn>
                <a:cxn ang="0">
                  <a:pos x="52" y="0"/>
                </a:cxn>
                <a:cxn ang="0">
                  <a:pos x="58" y="0"/>
                </a:cxn>
                <a:cxn ang="0">
                  <a:pos x="64" y="0"/>
                </a:cxn>
                <a:cxn ang="0">
                  <a:pos x="71" y="0"/>
                </a:cxn>
                <a:cxn ang="0">
                  <a:pos x="78" y="0"/>
                </a:cxn>
                <a:cxn ang="0">
                  <a:pos x="84" y="0"/>
                </a:cxn>
                <a:cxn ang="0">
                  <a:pos x="84" y="7"/>
                </a:cxn>
                <a:cxn ang="0">
                  <a:pos x="91" y="7"/>
                </a:cxn>
                <a:cxn ang="0">
                  <a:pos x="97" y="7"/>
                </a:cxn>
                <a:cxn ang="0">
                  <a:pos x="97" y="14"/>
                </a:cxn>
                <a:cxn ang="0">
                  <a:pos x="103" y="14"/>
                </a:cxn>
                <a:cxn ang="0">
                  <a:pos x="103" y="20"/>
                </a:cxn>
                <a:cxn ang="0">
                  <a:pos x="110" y="20"/>
                </a:cxn>
              </a:cxnLst>
              <a:rect l="0" t="0" r="r" b="b"/>
              <a:pathLst>
                <a:path w="111" h="40">
                  <a:moveTo>
                    <a:pt x="0" y="39"/>
                  </a:moveTo>
                  <a:lnTo>
                    <a:pt x="0" y="39"/>
                  </a:lnTo>
                  <a:lnTo>
                    <a:pt x="0" y="33"/>
                  </a:lnTo>
                  <a:lnTo>
                    <a:pt x="6" y="33"/>
                  </a:lnTo>
                  <a:lnTo>
                    <a:pt x="6" y="26"/>
                  </a:lnTo>
                  <a:lnTo>
                    <a:pt x="13" y="26"/>
                  </a:lnTo>
                  <a:lnTo>
                    <a:pt x="13" y="20"/>
                  </a:lnTo>
                  <a:lnTo>
                    <a:pt x="19" y="20"/>
                  </a:lnTo>
                  <a:lnTo>
                    <a:pt x="25" y="14"/>
                  </a:lnTo>
                  <a:lnTo>
                    <a:pt x="32" y="14"/>
                  </a:lnTo>
                  <a:lnTo>
                    <a:pt x="32" y="7"/>
                  </a:lnTo>
                  <a:lnTo>
                    <a:pt x="39" y="7"/>
                  </a:lnTo>
                  <a:lnTo>
                    <a:pt x="45" y="7"/>
                  </a:lnTo>
                  <a:lnTo>
                    <a:pt x="45" y="0"/>
                  </a:lnTo>
                  <a:lnTo>
                    <a:pt x="52" y="0"/>
                  </a:lnTo>
                  <a:lnTo>
                    <a:pt x="58" y="0"/>
                  </a:lnTo>
                  <a:lnTo>
                    <a:pt x="64" y="0"/>
                  </a:lnTo>
                  <a:lnTo>
                    <a:pt x="71" y="0"/>
                  </a:lnTo>
                  <a:lnTo>
                    <a:pt x="78" y="0"/>
                  </a:lnTo>
                  <a:lnTo>
                    <a:pt x="84" y="0"/>
                  </a:lnTo>
                  <a:lnTo>
                    <a:pt x="84" y="7"/>
                  </a:lnTo>
                  <a:lnTo>
                    <a:pt x="91" y="7"/>
                  </a:lnTo>
                  <a:lnTo>
                    <a:pt x="97" y="7"/>
                  </a:lnTo>
                  <a:lnTo>
                    <a:pt x="97" y="14"/>
                  </a:lnTo>
                  <a:lnTo>
                    <a:pt x="103" y="14"/>
                  </a:lnTo>
                  <a:lnTo>
                    <a:pt x="103" y="20"/>
                  </a:lnTo>
                  <a:lnTo>
                    <a:pt x="110" y="2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4048" name="Freeform 16"/>
            <p:cNvSpPr>
              <a:spLocks/>
            </p:cNvSpPr>
            <p:nvPr/>
          </p:nvSpPr>
          <p:spPr bwMode="auto">
            <a:xfrm>
              <a:off x="3230" y="982"/>
              <a:ext cx="157" cy="301"/>
            </a:xfrm>
            <a:custGeom>
              <a:avLst/>
              <a:gdLst/>
              <a:ahLst/>
              <a:cxnLst>
                <a:cxn ang="0">
                  <a:pos x="0" y="0"/>
                </a:cxn>
                <a:cxn ang="0">
                  <a:pos x="0" y="0"/>
                </a:cxn>
                <a:cxn ang="0">
                  <a:pos x="7" y="0"/>
                </a:cxn>
                <a:cxn ang="0">
                  <a:pos x="7" y="7"/>
                </a:cxn>
                <a:cxn ang="0">
                  <a:pos x="13" y="7"/>
                </a:cxn>
                <a:cxn ang="0">
                  <a:pos x="13" y="14"/>
                </a:cxn>
                <a:cxn ang="0">
                  <a:pos x="20" y="14"/>
                </a:cxn>
                <a:cxn ang="0">
                  <a:pos x="20" y="20"/>
                </a:cxn>
                <a:cxn ang="0">
                  <a:pos x="26" y="20"/>
                </a:cxn>
                <a:cxn ang="0">
                  <a:pos x="26" y="26"/>
                </a:cxn>
                <a:cxn ang="0">
                  <a:pos x="26" y="33"/>
                </a:cxn>
                <a:cxn ang="0">
                  <a:pos x="32" y="33"/>
                </a:cxn>
                <a:cxn ang="0">
                  <a:pos x="32" y="40"/>
                </a:cxn>
                <a:cxn ang="0">
                  <a:pos x="39" y="40"/>
                </a:cxn>
                <a:cxn ang="0">
                  <a:pos x="39" y="46"/>
                </a:cxn>
                <a:cxn ang="0">
                  <a:pos x="46" y="53"/>
                </a:cxn>
                <a:cxn ang="0">
                  <a:pos x="46" y="59"/>
                </a:cxn>
                <a:cxn ang="0">
                  <a:pos x="52" y="59"/>
                </a:cxn>
                <a:cxn ang="0">
                  <a:pos x="52" y="65"/>
                </a:cxn>
                <a:cxn ang="0">
                  <a:pos x="52" y="72"/>
                </a:cxn>
                <a:cxn ang="0">
                  <a:pos x="59" y="72"/>
                </a:cxn>
                <a:cxn ang="0">
                  <a:pos x="59" y="79"/>
                </a:cxn>
                <a:cxn ang="0">
                  <a:pos x="65" y="79"/>
                </a:cxn>
                <a:cxn ang="0">
                  <a:pos x="65" y="85"/>
                </a:cxn>
                <a:cxn ang="0">
                  <a:pos x="65" y="92"/>
                </a:cxn>
                <a:cxn ang="0">
                  <a:pos x="71" y="92"/>
                </a:cxn>
                <a:cxn ang="0">
                  <a:pos x="71" y="98"/>
                </a:cxn>
                <a:cxn ang="0">
                  <a:pos x="71" y="104"/>
                </a:cxn>
                <a:cxn ang="0">
                  <a:pos x="78" y="104"/>
                </a:cxn>
                <a:cxn ang="0">
                  <a:pos x="78" y="111"/>
                </a:cxn>
                <a:cxn ang="0">
                  <a:pos x="85" y="118"/>
                </a:cxn>
                <a:cxn ang="0">
                  <a:pos x="85" y="124"/>
                </a:cxn>
                <a:cxn ang="0">
                  <a:pos x="85" y="131"/>
                </a:cxn>
                <a:cxn ang="0">
                  <a:pos x="91" y="137"/>
                </a:cxn>
                <a:cxn ang="0">
                  <a:pos x="91" y="143"/>
                </a:cxn>
                <a:cxn ang="0">
                  <a:pos x="98" y="150"/>
                </a:cxn>
                <a:cxn ang="0">
                  <a:pos x="98" y="157"/>
                </a:cxn>
                <a:cxn ang="0">
                  <a:pos x="104" y="163"/>
                </a:cxn>
                <a:cxn ang="0">
                  <a:pos x="104" y="170"/>
                </a:cxn>
                <a:cxn ang="0">
                  <a:pos x="110" y="176"/>
                </a:cxn>
                <a:cxn ang="0">
                  <a:pos x="110" y="182"/>
                </a:cxn>
                <a:cxn ang="0">
                  <a:pos x="110" y="189"/>
                </a:cxn>
                <a:cxn ang="0">
                  <a:pos x="117" y="196"/>
                </a:cxn>
                <a:cxn ang="0">
                  <a:pos x="117" y="203"/>
                </a:cxn>
                <a:cxn ang="0">
                  <a:pos x="124" y="209"/>
                </a:cxn>
                <a:cxn ang="0">
                  <a:pos x="124" y="215"/>
                </a:cxn>
                <a:cxn ang="0">
                  <a:pos x="124" y="222"/>
                </a:cxn>
                <a:cxn ang="0">
                  <a:pos x="130" y="228"/>
                </a:cxn>
                <a:cxn ang="0">
                  <a:pos x="130" y="235"/>
                </a:cxn>
                <a:cxn ang="0">
                  <a:pos x="130" y="242"/>
                </a:cxn>
                <a:cxn ang="0">
                  <a:pos x="137" y="242"/>
                </a:cxn>
                <a:cxn ang="0">
                  <a:pos x="137" y="248"/>
                </a:cxn>
                <a:cxn ang="0">
                  <a:pos x="137" y="254"/>
                </a:cxn>
                <a:cxn ang="0">
                  <a:pos x="143" y="261"/>
                </a:cxn>
                <a:cxn ang="0">
                  <a:pos x="143" y="267"/>
                </a:cxn>
                <a:cxn ang="0">
                  <a:pos x="149" y="274"/>
                </a:cxn>
                <a:cxn ang="0">
                  <a:pos x="149" y="281"/>
                </a:cxn>
                <a:cxn ang="0">
                  <a:pos x="149" y="287"/>
                </a:cxn>
                <a:cxn ang="0">
                  <a:pos x="149" y="293"/>
                </a:cxn>
                <a:cxn ang="0">
                  <a:pos x="156" y="293"/>
                </a:cxn>
                <a:cxn ang="0">
                  <a:pos x="156" y="300"/>
                </a:cxn>
              </a:cxnLst>
              <a:rect l="0" t="0" r="r" b="b"/>
              <a:pathLst>
                <a:path w="157" h="301">
                  <a:moveTo>
                    <a:pt x="0" y="0"/>
                  </a:moveTo>
                  <a:lnTo>
                    <a:pt x="0" y="0"/>
                  </a:lnTo>
                  <a:lnTo>
                    <a:pt x="7" y="0"/>
                  </a:lnTo>
                  <a:lnTo>
                    <a:pt x="7" y="7"/>
                  </a:lnTo>
                  <a:lnTo>
                    <a:pt x="13" y="7"/>
                  </a:lnTo>
                  <a:lnTo>
                    <a:pt x="13" y="14"/>
                  </a:lnTo>
                  <a:lnTo>
                    <a:pt x="20" y="14"/>
                  </a:lnTo>
                  <a:lnTo>
                    <a:pt x="20" y="20"/>
                  </a:lnTo>
                  <a:lnTo>
                    <a:pt x="26" y="20"/>
                  </a:lnTo>
                  <a:lnTo>
                    <a:pt x="26" y="26"/>
                  </a:lnTo>
                  <a:lnTo>
                    <a:pt x="26" y="33"/>
                  </a:lnTo>
                  <a:lnTo>
                    <a:pt x="32" y="33"/>
                  </a:lnTo>
                  <a:lnTo>
                    <a:pt x="32" y="40"/>
                  </a:lnTo>
                  <a:lnTo>
                    <a:pt x="39" y="40"/>
                  </a:lnTo>
                  <a:lnTo>
                    <a:pt x="39" y="46"/>
                  </a:lnTo>
                  <a:lnTo>
                    <a:pt x="46" y="53"/>
                  </a:lnTo>
                  <a:lnTo>
                    <a:pt x="46" y="59"/>
                  </a:lnTo>
                  <a:lnTo>
                    <a:pt x="52" y="59"/>
                  </a:lnTo>
                  <a:lnTo>
                    <a:pt x="52" y="65"/>
                  </a:lnTo>
                  <a:lnTo>
                    <a:pt x="52" y="72"/>
                  </a:lnTo>
                  <a:lnTo>
                    <a:pt x="59" y="72"/>
                  </a:lnTo>
                  <a:lnTo>
                    <a:pt x="59" y="79"/>
                  </a:lnTo>
                  <a:lnTo>
                    <a:pt x="65" y="79"/>
                  </a:lnTo>
                  <a:lnTo>
                    <a:pt x="65" y="85"/>
                  </a:lnTo>
                  <a:lnTo>
                    <a:pt x="65" y="92"/>
                  </a:lnTo>
                  <a:lnTo>
                    <a:pt x="71" y="92"/>
                  </a:lnTo>
                  <a:lnTo>
                    <a:pt x="71" y="98"/>
                  </a:lnTo>
                  <a:lnTo>
                    <a:pt x="71" y="104"/>
                  </a:lnTo>
                  <a:lnTo>
                    <a:pt x="78" y="104"/>
                  </a:lnTo>
                  <a:lnTo>
                    <a:pt x="78" y="111"/>
                  </a:lnTo>
                  <a:lnTo>
                    <a:pt x="85" y="118"/>
                  </a:lnTo>
                  <a:lnTo>
                    <a:pt x="85" y="124"/>
                  </a:lnTo>
                  <a:lnTo>
                    <a:pt x="85" y="131"/>
                  </a:lnTo>
                  <a:lnTo>
                    <a:pt x="91" y="137"/>
                  </a:lnTo>
                  <a:lnTo>
                    <a:pt x="91" y="143"/>
                  </a:lnTo>
                  <a:lnTo>
                    <a:pt x="98" y="150"/>
                  </a:lnTo>
                  <a:lnTo>
                    <a:pt x="98" y="157"/>
                  </a:lnTo>
                  <a:lnTo>
                    <a:pt x="104" y="163"/>
                  </a:lnTo>
                  <a:lnTo>
                    <a:pt x="104" y="170"/>
                  </a:lnTo>
                  <a:lnTo>
                    <a:pt x="110" y="176"/>
                  </a:lnTo>
                  <a:lnTo>
                    <a:pt x="110" y="182"/>
                  </a:lnTo>
                  <a:lnTo>
                    <a:pt x="110" y="189"/>
                  </a:lnTo>
                  <a:lnTo>
                    <a:pt x="117" y="196"/>
                  </a:lnTo>
                  <a:lnTo>
                    <a:pt x="117" y="203"/>
                  </a:lnTo>
                  <a:lnTo>
                    <a:pt x="124" y="209"/>
                  </a:lnTo>
                  <a:lnTo>
                    <a:pt x="124" y="215"/>
                  </a:lnTo>
                  <a:lnTo>
                    <a:pt x="124" y="222"/>
                  </a:lnTo>
                  <a:lnTo>
                    <a:pt x="130" y="228"/>
                  </a:lnTo>
                  <a:lnTo>
                    <a:pt x="130" y="235"/>
                  </a:lnTo>
                  <a:lnTo>
                    <a:pt x="130" y="242"/>
                  </a:lnTo>
                  <a:lnTo>
                    <a:pt x="137" y="242"/>
                  </a:lnTo>
                  <a:lnTo>
                    <a:pt x="137" y="248"/>
                  </a:lnTo>
                  <a:lnTo>
                    <a:pt x="137" y="254"/>
                  </a:lnTo>
                  <a:lnTo>
                    <a:pt x="143" y="261"/>
                  </a:lnTo>
                  <a:lnTo>
                    <a:pt x="143" y="267"/>
                  </a:lnTo>
                  <a:lnTo>
                    <a:pt x="149" y="274"/>
                  </a:lnTo>
                  <a:lnTo>
                    <a:pt x="149" y="281"/>
                  </a:lnTo>
                  <a:lnTo>
                    <a:pt x="149" y="287"/>
                  </a:lnTo>
                  <a:lnTo>
                    <a:pt x="149" y="293"/>
                  </a:lnTo>
                  <a:lnTo>
                    <a:pt x="156" y="293"/>
                  </a:lnTo>
                  <a:lnTo>
                    <a:pt x="156" y="30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4049" name="Freeform 17"/>
            <p:cNvSpPr>
              <a:spLocks/>
            </p:cNvSpPr>
            <p:nvPr/>
          </p:nvSpPr>
          <p:spPr bwMode="auto">
            <a:xfrm>
              <a:off x="3386" y="1282"/>
              <a:ext cx="469" cy="886"/>
            </a:xfrm>
            <a:custGeom>
              <a:avLst/>
              <a:gdLst/>
              <a:ahLst/>
              <a:cxnLst>
                <a:cxn ang="0">
                  <a:pos x="0" y="0"/>
                </a:cxn>
                <a:cxn ang="0">
                  <a:pos x="0" y="13"/>
                </a:cxn>
                <a:cxn ang="0">
                  <a:pos x="7" y="20"/>
                </a:cxn>
                <a:cxn ang="0">
                  <a:pos x="13" y="39"/>
                </a:cxn>
                <a:cxn ang="0">
                  <a:pos x="20" y="52"/>
                </a:cxn>
                <a:cxn ang="0">
                  <a:pos x="20" y="65"/>
                </a:cxn>
                <a:cxn ang="0">
                  <a:pos x="26" y="71"/>
                </a:cxn>
                <a:cxn ang="0">
                  <a:pos x="32" y="85"/>
                </a:cxn>
                <a:cxn ang="0">
                  <a:pos x="32" y="98"/>
                </a:cxn>
                <a:cxn ang="0">
                  <a:pos x="39" y="110"/>
                </a:cxn>
                <a:cxn ang="0">
                  <a:pos x="45" y="130"/>
                </a:cxn>
                <a:cxn ang="0">
                  <a:pos x="52" y="137"/>
                </a:cxn>
                <a:cxn ang="0">
                  <a:pos x="52" y="149"/>
                </a:cxn>
                <a:cxn ang="0">
                  <a:pos x="59" y="163"/>
                </a:cxn>
                <a:cxn ang="0">
                  <a:pos x="65" y="176"/>
                </a:cxn>
                <a:cxn ang="0">
                  <a:pos x="65" y="188"/>
                </a:cxn>
                <a:cxn ang="0">
                  <a:pos x="71" y="209"/>
                </a:cxn>
                <a:cxn ang="0">
                  <a:pos x="78" y="234"/>
                </a:cxn>
                <a:cxn ang="0">
                  <a:pos x="84" y="248"/>
                </a:cxn>
                <a:cxn ang="0">
                  <a:pos x="91" y="260"/>
                </a:cxn>
                <a:cxn ang="0">
                  <a:pos x="98" y="273"/>
                </a:cxn>
                <a:cxn ang="0">
                  <a:pos x="104" y="299"/>
                </a:cxn>
                <a:cxn ang="0">
                  <a:pos x="110" y="312"/>
                </a:cxn>
                <a:cxn ang="0">
                  <a:pos x="110" y="326"/>
                </a:cxn>
                <a:cxn ang="0">
                  <a:pos x="117" y="332"/>
                </a:cxn>
                <a:cxn ang="0">
                  <a:pos x="123" y="345"/>
                </a:cxn>
                <a:cxn ang="0">
                  <a:pos x="123" y="358"/>
                </a:cxn>
                <a:cxn ang="0">
                  <a:pos x="130" y="371"/>
                </a:cxn>
                <a:cxn ang="0">
                  <a:pos x="137" y="391"/>
                </a:cxn>
                <a:cxn ang="0">
                  <a:pos x="143" y="404"/>
                </a:cxn>
                <a:cxn ang="0">
                  <a:pos x="156" y="436"/>
                </a:cxn>
                <a:cxn ang="0">
                  <a:pos x="162" y="455"/>
                </a:cxn>
                <a:cxn ang="0">
                  <a:pos x="169" y="462"/>
                </a:cxn>
                <a:cxn ang="0">
                  <a:pos x="169" y="475"/>
                </a:cxn>
                <a:cxn ang="0">
                  <a:pos x="176" y="488"/>
                </a:cxn>
                <a:cxn ang="0">
                  <a:pos x="182" y="508"/>
                </a:cxn>
                <a:cxn ang="0">
                  <a:pos x="189" y="527"/>
                </a:cxn>
                <a:cxn ang="0">
                  <a:pos x="195" y="540"/>
                </a:cxn>
                <a:cxn ang="0">
                  <a:pos x="201" y="554"/>
                </a:cxn>
                <a:cxn ang="0">
                  <a:pos x="208" y="573"/>
                </a:cxn>
                <a:cxn ang="0">
                  <a:pos x="215" y="579"/>
                </a:cxn>
                <a:cxn ang="0">
                  <a:pos x="228" y="605"/>
                </a:cxn>
                <a:cxn ang="0">
                  <a:pos x="234" y="618"/>
                </a:cxn>
                <a:cxn ang="0">
                  <a:pos x="240" y="632"/>
                </a:cxn>
                <a:cxn ang="0">
                  <a:pos x="267" y="671"/>
                </a:cxn>
                <a:cxn ang="0">
                  <a:pos x="267" y="683"/>
                </a:cxn>
                <a:cxn ang="0">
                  <a:pos x="286" y="710"/>
                </a:cxn>
                <a:cxn ang="0">
                  <a:pos x="319" y="761"/>
                </a:cxn>
                <a:cxn ang="0">
                  <a:pos x="345" y="788"/>
                </a:cxn>
                <a:cxn ang="0">
                  <a:pos x="358" y="807"/>
                </a:cxn>
                <a:cxn ang="0">
                  <a:pos x="377" y="827"/>
                </a:cxn>
                <a:cxn ang="0">
                  <a:pos x="430" y="860"/>
                </a:cxn>
                <a:cxn ang="0">
                  <a:pos x="468" y="885"/>
                </a:cxn>
              </a:cxnLst>
              <a:rect l="0" t="0" r="r" b="b"/>
              <a:pathLst>
                <a:path w="469" h="886">
                  <a:moveTo>
                    <a:pt x="0" y="0"/>
                  </a:moveTo>
                  <a:lnTo>
                    <a:pt x="0" y="0"/>
                  </a:lnTo>
                  <a:lnTo>
                    <a:pt x="0" y="6"/>
                  </a:lnTo>
                  <a:lnTo>
                    <a:pt x="0" y="13"/>
                  </a:lnTo>
                  <a:lnTo>
                    <a:pt x="7" y="13"/>
                  </a:lnTo>
                  <a:lnTo>
                    <a:pt x="7" y="20"/>
                  </a:lnTo>
                  <a:lnTo>
                    <a:pt x="13" y="32"/>
                  </a:lnTo>
                  <a:lnTo>
                    <a:pt x="13" y="39"/>
                  </a:lnTo>
                  <a:lnTo>
                    <a:pt x="13" y="46"/>
                  </a:lnTo>
                  <a:lnTo>
                    <a:pt x="20" y="52"/>
                  </a:lnTo>
                  <a:lnTo>
                    <a:pt x="20" y="59"/>
                  </a:lnTo>
                  <a:lnTo>
                    <a:pt x="20" y="65"/>
                  </a:lnTo>
                  <a:lnTo>
                    <a:pt x="26" y="65"/>
                  </a:lnTo>
                  <a:lnTo>
                    <a:pt x="26" y="71"/>
                  </a:lnTo>
                  <a:lnTo>
                    <a:pt x="26" y="78"/>
                  </a:lnTo>
                  <a:lnTo>
                    <a:pt x="32" y="85"/>
                  </a:lnTo>
                  <a:lnTo>
                    <a:pt x="32" y="91"/>
                  </a:lnTo>
                  <a:lnTo>
                    <a:pt x="32" y="98"/>
                  </a:lnTo>
                  <a:lnTo>
                    <a:pt x="39" y="104"/>
                  </a:lnTo>
                  <a:lnTo>
                    <a:pt x="39" y="110"/>
                  </a:lnTo>
                  <a:lnTo>
                    <a:pt x="45" y="124"/>
                  </a:lnTo>
                  <a:lnTo>
                    <a:pt x="45" y="130"/>
                  </a:lnTo>
                  <a:lnTo>
                    <a:pt x="45" y="137"/>
                  </a:lnTo>
                  <a:lnTo>
                    <a:pt x="52" y="137"/>
                  </a:lnTo>
                  <a:lnTo>
                    <a:pt x="52" y="143"/>
                  </a:lnTo>
                  <a:lnTo>
                    <a:pt x="52" y="149"/>
                  </a:lnTo>
                  <a:lnTo>
                    <a:pt x="52" y="156"/>
                  </a:lnTo>
                  <a:lnTo>
                    <a:pt x="59" y="163"/>
                  </a:lnTo>
                  <a:lnTo>
                    <a:pt x="59" y="169"/>
                  </a:lnTo>
                  <a:lnTo>
                    <a:pt x="65" y="176"/>
                  </a:lnTo>
                  <a:lnTo>
                    <a:pt x="65" y="182"/>
                  </a:lnTo>
                  <a:lnTo>
                    <a:pt x="65" y="188"/>
                  </a:lnTo>
                  <a:lnTo>
                    <a:pt x="71" y="202"/>
                  </a:lnTo>
                  <a:lnTo>
                    <a:pt x="71" y="209"/>
                  </a:lnTo>
                  <a:lnTo>
                    <a:pt x="78" y="221"/>
                  </a:lnTo>
                  <a:lnTo>
                    <a:pt x="78" y="234"/>
                  </a:lnTo>
                  <a:lnTo>
                    <a:pt x="84" y="241"/>
                  </a:lnTo>
                  <a:lnTo>
                    <a:pt x="84" y="248"/>
                  </a:lnTo>
                  <a:lnTo>
                    <a:pt x="91" y="254"/>
                  </a:lnTo>
                  <a:lnTo>
                    <a:pt x="91" y="260"/>
                  </a:lnTo>
                  <a:lnTo>
                    <a:pt x="91" y="267"/>
                  </a:lnTo>
                  <a:lnTo>
                    <a:pt x="98" y="273"/>
                  </a:lnTo>
                  <a:lnTo>
                    <a:pt x="98" y="280"/>
                  </a:lnTo>
                  <a:lnTo>
                    <a:pt x="104" y="299"/>
                  </a:lnTo>
                  <a:lnTo>
                    <a:pt x="104" y="306"/>
                  </a:lnTo>
                  <a:lnTo>
                    <a:pt x="110" y="312"/>
                  </a:lnTo>
                  <a:lnTo>
                    <a:pt x="110" y="319"/>
                  </a:lnTo>
                  <a:lnTo>
                    <a:pt x="110" y="326"/>
                  </a:lnTo>
                  <a:lnTo>
                    <a:pt x="117" y="326"/>
                  </a:lnTo>
                  <a:lnTo>
                    <a:pt x="117" y="332"/>
                  </a:lnTo>
                  <a:lnTo>
                    <a:pt x="117" y="338"/>
                  </a:lnTo>
                  <a:lnTo>
                    <a:pt x="123" y="345"/>
                  </a:lnTo>
                  <a:lnTo>
                    <a:pt x="123" y="352"/>
                  </a:lnTo>
                  <a:lnTo>
                    <a:pt x="123" y="358"/>
                  </a:lnTo>
                  <a:lnTo>
                    <a:pt x="130" y="365"/>
                  </a:lnTo>
                  <a:lnTo>
                    <a:pt x="130" y="371"/>
                  </a:lnTo>
                  <a:lnTo>
                    <a:pt x="130" y="377"/>
                  </a:lnTo>
                  <a:lnTo>
                    <a:pt x="137" y="391"/>
                  </a:lnTo>
                  <a:lnTo>
                    <a:pt x="143" y="397"/>
                  </a:lnTo>
                  <a:lnTo>
                    <a:pt x="143" y="404"/>
                  </a:lnTo>
                  <a:lnTo>
                    <a:pt x="149" y="423"/>
                  </a:lnTo>
                  <a:lnTo>
                    <a:pt x="156" y="436"/>
                  </a:lnTo>
                  <a:lnTo>
                    <a:pt x="162" y="449"/>
                  </a:lnTo>
                  <a:lnTo>
                    <a:pt x="162" y="455"/>
                  </a:lnTo>
                  <a:lnTo>
                    <a:pt x="162" y="462"/>
                  </a:lnTo>
                  <a:lnTo>
                    <a:pt x="169" y="462"/>
                  </a:lnTo>
                  <a:lnTo>
                    <a:pt x="169" y="469"/>
                  </a:lnTo>
                  <a:lnTo>
                    <a:pt x="169" y="475"/>
                  </a:lnTo>
                  <a:lnTo>
                    <a:pt x="176" y="482"/>
                  </a:lnTo>
                  <a:lnTo>
                    <a:pt x="176" y="488"/>
                  </a:lnTo>
                  <a:lnTo>
                    <a:pt x="176" y="494"/>
                  </a:lnTo>
                  <a:lnTo>
                    <a:pt x="182" y="508"/>
                  </a:lnTo>
                  <a:lnTo>
                    <a:pt x="189" y="515"/>
                  </a:lnTo>
                  <a:lnTo>
                    <a:pt x="189" y="527"/>
                  </a:lnTo>
                  <a:lnTo>
                    <a:pt x="195" y="527"/>
                  </a:lnTo>
                  <a:lnTo>
                    <a:pt x="195" y="540"/>
                  </a:lnTo>
                  <a:lnTo>
                    <a:pt x="201" y="547"/>
                  </a:lnTo>
                  <a:lnTo>
                    <a:pt x="201" y="554"/>
                  </a:lnTo>
                  <a:lnTo>
                    <a:pt x="208" y="566"/>
                  </a:lnTo>
                  <a:lnTo>
                    <a:pt x="208" y="573"/>
                  </a:lnTo>
                  <a:lnTo>
                    <a:pt x="215" y="573"/>
                  </a:lnTo>
                  <a:lnTo>
                    <a:pt x="215" y="579"/>
                  </a:lnTo>
                  <a:lnTo>
                    <a:pt x="228" y="599"/>
                  </a:lnTo>
                  <a:lnTo>
                    <a:pt x="228" y="605"/>
                  </a:lnTo>
                  <a:lnTo>
                    <a:pt x="234" y="612"/>
                  </a:lnTo>
                  <a:lnTo>
                    <a:pt x="234" y="618"/>
                  </a:lnTo>
                  <a:lnTo>
                    <a:pt x="240" y="625"/>
                  </a:lnTo>
                  <a:lnTo>
                    <a:pt x="240" y="632"/>
                  </a:lnTo>
                  <a:lnTo>
                    <a:pt x="254" y="651"/>
                  </a:lnTo>
                  <a:lnTo>
                    <a:pt x="267" y="671"/>
                  </a:lnTo>
                  <a:lnTo>
                    <a:pt x="267" y="677"/>
                  </a:lnTo>
                  <a:lnTo>
                    <a:pt x="267" y="683"/>
                  </a:lnTo>
                  <a:lnTo>
                    <a:pt x="279" y="703"/>
                  </a:lnTo>
                  <a:lnTo>
                    <a:pt x="286" y="710"/>
                  </a:lnTo>
                  <a:lnTo>
                    <a:pt x="319" y="755"/>
                  </a:lnTo>
                  <a:lnTo>
                    <a:pt x="319" y="761"/>
                  </a:lnTo>
                  <a:lnTo>
                    <a:pt x="332" y="775"/>
                  </a:lnTo>
                  <a:lnTo>
                    <a:pt x="345" y="788"/>
                  </a:lnTo>
                  <a:lnTo>
                    <a:pt x="352" y="800"/>
                  </a:lnTo>
                  <a:lnTo>
                    <a:pt x="358" y="807"/>
                  </a:lnTo>
                  <a:lnTo>
                    <a:pt x="364" y="814"/>
                  </a:lnTo>
                  <a:lnTo>
                    <a:pt x="377" y="827"/>
                  </a:lnTo>
                  <a:lnTo>
                    <a:pt x="391" y="840"/>
                  </a:lnTo>
                  <a:lnTo>
                    <a:pt x="430" y="860"/>
                  </a:lnTo>
                  <a:lnTo>
                    <a:pt x="436" y="866"/>
                  </a:lnTo>
                  <a:lnTo>
                    <a:pt x="468" y="885"/>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4050" name="Freeform 18"/>
            <p:cNvSpPr>
              <a:spLocks/>
            </p:cNvSpPr>
            <p:nvPr/>
          </p:nvSpPr>
          <p:spPr bwMode="auto">
            <a:xfrm>
              <a:off x="3854" y="2167"/>
              <a:ext cx="229" cy="47"/>
            </a:xfrm>
            <a:custGeom>
              <a:avLst/>
              <a:gdLst/>
              <a:ahLst/>
              <a:cxnLst>
                <a:cxn ang="0">
                  <a:pos x="0" y="0"/>
                </a:cxn>
                <a:cxn ang="0">
                  <a:pos x="7" y="0"/>
                </a:cxn>
                <a:cxn ang="0">
                  <a:pos x="20" y="7"/>
                </a:cxn>
                <a:cxn ang="0">
                  <a:pos x="111" y="33"/>
                </a:cxn>
                <a:cxn ang="0">
                  <a:pos x="228" y="46"/>
                </a:cxn>
              </a:cxnLst>
              <a:rect l="0" t="0" r="r" b="b"/>
              <a:pathLst>
                <a:path w="229" h="47">
                  <a:moveTo>
                    <a:pt x="0" y="0"/>
                  </a:moveTo>
                  <a:lnTo>
                    <a:pt x="7" y="0"/>
                  </a:lnTo>
                  <a:lnTo>
                    <a:pt x="20" y="7"/>
                  </a:lnTo>
                  <a:lnTo>
                    <a:pt x="111" y="33"/>
                  </a:lnTo>
                  <a:lnTo>
                    <a:pt x="228" y="4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44051" name="Line 19"/>
          <p:cNvSpPr>
            <a:spLocks noChangeShapeType="1"/>
          </p:cNvSpPr>
          <p:nvPr/>
        </p:nvSpPr>
        <p:spPr bwMode="auto">
          <a:xfrm>
            <a:off x="4210050" y="1530350"/>
            <a:ext cx="0" cy="2120900"/>
          </a:xfrm>
          <a:prstGeom prst="line">
            <a:avLst/>
          </a:prstGeom>
          <a:noFill/>
          <a:ln w="12700">
            <a:solidFill>
              <a:schemeClr val="tx1"/>
            </a:solidFill>
            <a:prstDash val="lgDash"/>
            <a:round/>
            <a:headEnd/>
            <a:tailEnd/>
          </a:ln>
          <a:effectLst/>
        </p:spPr>
        <p:txBody>
          <a:bodyPr wrap="none" anchor="ctr"/>
          <a:lstStyle/>
          <a:p>
            <a:endParaRPr lang="en-US"/>
          </a:p>
        </p:txBody>
      </p:sp>
      <p:sp>
        <p:nvSpPr>
          <p:cNvPr id="44052" name="Line 20"/>
          <p:cNvSpPr>
            <a:spLocks noChangeShapeType="1"/>
          </p:cNvSpPr>
          <p:nvPr/>
        </p:nvSpPr>
        <p:spPr bwMode="auto">
          <a:xfrm>
            <a:off x="5048250" y="1530350"/>
            <a:ext cx="0" cy="2120900"/>
          </a:xfrm>
          <a:prstGeom prst="line">
            <a:avLst/>
          </a:prstGeom>
          <a:noFill/>
          <a:ln w="12700">
            <a:solidFill>
              <a:schemeClr val="tx1"/>
            </a:solidFill>
            <a:prstDash val="lgDash"/>
            <a:round/>
            <a:headEnd/>
            <a:tailEnd/>
          </a:ln>
          <a:effectLst/>
        </p:spPr>
        <p:txBody>
          <a:bodyPr wrap="none" anchor="ctr"/>
          <a:lstStyle/>
          <a:p>
            <a:endParaRPr lang="en-US"/>
          </a:p>
        </p:txBody>
      </p:sp>
      <p:sp>
        <p:nvSpPr>
          <p:cNvPr id="44053" name="AutoShape 21"/>
          <p:cNvSpPr>
            <a:spLocks noChangeArrowheads="1"/>
          </p:cNvSpPr>
          <p:nvPr/>
        </p:nvSpPr>
        <p:spPr bwMode="auto">
          <a:xfrm>
            <a:off x="2901950" y="4044950"/>
            <a:ext cx="1130300" cy="1206500"/>
          </a:xfrm>
          <a:prstGeom prst="roundRect">
            <a:avLst>
              <a:gd name="adj" fmla="val 12495"/>
            </a:avLst>
          </a:prstGeom>
          <a:solidFill>
            <a:srgbClr val="00279F"/>
          </a:solidFill>
          <a:ln w="12700">
            <a:solidFill>
              <a:schemeClr val="tx1"/>
            </a:solidFill>
            <a:round/>
            <a:headEnd/>
            <a:tailEnd/>
          </a:ln>
          <a:effectLst/>
        </p:spPr>
        <p:txBody>
          <a:bodyPr wrap="none" lIns="90488" tIns="44450" rIns="90488" bIns="44450" anchor="ctr"/>
          <a:lstStyle/>
          <a:p>
            <a:pPr algn="ctr" eaLnBrk="0" hangingPunct="0"/>
            <a:r>
              <a:rPr lang="en-US" sz="2400" b="1">
                <a:solidFill>
                  <a:srgbClr val="FAFD00"/>
                </a:solidFill>
              </a:rPr>
              <a:t>Control</a:t>
            </a:r>
          </a:p>
          <a:p>
            <a:pPr algn="ctr" eaLnBrk="0" hangingPunct="0"/>
            <a:r>
              <a:rPr lang="en-US" sz="2400" b="1">
                <a:solidFill>
                  <a:srgbClr val="FAFD00"/>
                </a:solidFill>
              </a:rPr>
              <a:t>group</a:t>
            </a:r>
          </a:p>
          <a:p>
            <a:pPr algn="ctr" eaLnBrk="0" hangingPunct="0"/>
            <a:r>
              <a:rPr lang="en-US" sz="2400" b="1">
                <a:solidFill>
                  <a:srgbClr val="FAFD00"/>
                </a:solidFill>
              </a:rPr>
              <a:t>mean</a:t>
            </a:r>
          </a:p>
        </p:txBody>
      </p:sp>
      <p:sp>
        <p:nvSpPr>
          <p:cNvPr id="44054" name="AutoShape 22"/>
          <p:cNvSpPr>
            <a:spLocks noChangeArrowheads="1"/>
          </p:cNvSpPr>
          <p:nvPr/>
        </p:nvSpPr>
        <p:spPr bwMode="auto">
          <a:xfrm>
            <a:off x="4959350" y="4044950"/>
            <a:ext cx="1739900" cy="1206500"/>
          </a:xfrm>
          <a:prstGeom prst="roundRect">
            <a:avLst>
              <a:gd name="adj" fmla="val 12495"/>
            </a:avLst>
          </a:prstGeom>
          <a:solidFill>
            <a:srgbClr val="00279F"/>
          </a:solidFill>
          <a:ln w="12700">
            <a:solidFill>
              <a:schemeClr val="tx1"/>
            </a:solidFill>
            <a:round/>
            <a:headEnd/>
            <a:tailEnd/>
          </a:ln>
          <a:effectLst/>
        </p:spPr>
        <p:txBody>
          <a:bodyPr wrap="none" lIns="90488" tIns="44450" rIns="90488" bIns="44450" anchor="ctr"/>
          <a:lstStyle/>
          <a:p>
            <a:pPr algn="ctr" eaLnBrk="0" hangingPunct="0"/>
            <a:r>
              <a:rPr lang="en-US" sz="2400" b="1">
                <a:solidFill>
                  <a:srgbClr val="FAFD00"/>
                </a:solidFill>
              </a:rPr>
              <a:t>Treatment</a:t>
            </a:r>
          </a:p>
          <a:p>
            <a:pPr algn="ctr" eaLnBrk="0" hangingPunct="0"/>
            <a:r>
              <a:rPr lang="en-US" sz="2400" b="1">
                <a:solidFill>
                  <a:srgbClr val="FAFD00"/>
                </a:solidFill>
              </a:rPr>
              <a:t>group</a:t>
            </a:r>
          </a:p>
          <a:p>
            <a:pPr algn="ctr" eaLnBrk="0" hangingPunct="0"/>
            <a:r>
              <a:rPr lang="en-US" sz="2400" b="1">
                <a:solidFill>
                  <a:srgbClr val="FAFD00"/>
                </a:solidFill>
              </a:rPr>
              <a:t>mean</a:t>
            </a:r>
          </a:p>
        </p:txBody>
      </p:sp>
      <p:sp>
        <p:nvSpPr>
          <p:cNvPr id="44055" name="Line 23"/>
          <p:cNvSpPr>
            <a:spLocks noChangeShapeType="1"/>
          </p:cNvSpPr>
          <p:nvPr/>
        </p:nvSpPr>
        <p:spPr bwMode="auto">
          <a:xfrm flipV="1">
            <a:off x="3511550" y="3651250"/>
            <a:ext cx="673100" cy="3937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44056" name="Line 24"/>
          <p:cNvSpPr>
            <a:spLocks noChangeShapeType="1"/>
          </p:cNvSpPr>
          <p:nvPr/>
        </p:nvSpPr>
        <p:spPr bwMode="auto">
          <a:xfrm flipH="1" flipV="1">
            <a:off x="5022850" y="3651250"/>
            <a:ext cx="698500" cy="393700"/>
          </a:xfrm>
          <a:prstGeom prst="line">
            <a:avLst/>
          </a:prstGeom>
          <a:noFill/>
          <a:ln w="12700">
            <a:solidFill>
              <a:schemeClr val="tx1"/>
            </a:solidFill>
            <a:round/>
            <a:headEnd/>
            <a:tailEnd type="triangle" w="med" len="me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06" name="Rectangle 26"/>
          <p:cNvSpPr>
            <a:spLocks noChangeArrowheads="1"/>
          </p:cNvSpPr>
          <p:nvPr/>
        </p:nvSpPr>
        <p:spPr bwMode="auto">
          <a:xfrm>
            <a:off x="2600325" y="1365250"/>
            <a:ext cx="4098925" cy="2292350"/>
          </a:xfrm>
          <a:prstGeom prst="rect">
            <a:avLst/>
          </a:prstGeom>
          <a:solidFill>
            <a:schemeClr val="accent1"/>
          </a:solidFill>
          <a:ln w="9525">
            <a:noFill/>
            <a:miter lim="800000"/>
            <a:headEnd/>
            <a:tailEnd/>
          </a:ln>
          <a:effectLst/>
        </p:spPr>
        <p:txBody>
          <a:bodyPr wrap="none" anchor="ctr"/>
          <a:lstStyle/>
          <a:p>
            <a:endParaRPr lang="en-US"/>
          </a:p>
        </p:txBody>
      </p:sp>
      <p:sp>
        <p:nvSpPr>
          <p:cNvPr id="46082" name="Rectangle 2"/>
          <p:cNvSpPr>
            <a:spLocks noGrp="1" noRot="1" noChangeArrowheads="1"/>
          </p:cNvSpPr>
          <p:nvPr>
            <p:ph type="title"/>
          </p:nvPr>
        </p:nvSpPr>
        <p:spPr>
          <a:noFill/>
          <a:ln/>
        </p:spPr>
        <p:txBody>
          <a:bodyPr lIns="90488" tIns="44450" rIns="90488" bIns="44450"/>
          <a:lstStyle/>
          <a:p>
            <a:r>
              <a:rPr lang="en-US"/>
              <a:t>Statistical Analysis</a:t>
            </a:r>
          </a:p>
        </p:txBody>
      </p:sp>
      <p:sp>
        <p:nvSpPr>
          <p:cNvPr id="46083" name="Line 3"/>
          <p:cNvSpPr>
            <a:spLocks noChangeShapeType="1"/>
          </p:cNvSpPr>
          <p:nvPr/>
        </p:nvSpPr>
        <p:spPr bwMode="auto">
          <a:xfrm>
            <a:off x="2593975" y="3654425"/>
            <a:ext cx="4098925" cy="0"/>
          </a:xfrm>
          <a:prstGeom prst="line">
            <a:avLst/>
          </a:prstGeom>
          <a:noFill/>
          <a:ln w="25400">
            <a:solidFill>
              <a:schemeClr val="tx1"/>
            </a:solidFill>
            <a:round/>
            <a:headEnd/>
            <a:tailEnd/>
          </a:ln>
          <a:effectLst/>
        </p:spPr>
        <p:txBody>
          <a:bodyPr wrap="none" anchor="ctr"/>
          <a:lstStyle/>
          <a:p>
            <a:endParaRPr lang="en-US"/>
          </a:p>
        </p:txBody>
      </p:sp>
      <p:sp>
        <p:nvSpPr>
          <p:cNvPr id="46084" name="Line 4"/>
          <p:cNvSpPr>
            <a:spLocks noChangeShapeType="1"/>
          </p:cNvSpPr>
          <p:nvPr/>
        </p:nvSpPr>
        <p:spPr bwMode="auto">
          <a:xfrm flipV="1">
            <a:off x="2578100" y="1339850"/>
            <a:ext cx="0" cy="2330450"/>
          </a:xfrm>
          <a:prstGeom prst="line">
            <a:avLst/>
          </a:prstGeom>
          <a:noFill/>
          <a:ln w="25400">
            <a:solidFill>
              <a:schemeClr val="tx1"/>
            </a:solidFill>
            <a:round/>
            <a:headEnd/>
            <a:tailEnd/>
          </a:ln>
          <a:effectLst/>
        </p:spPr>
        <p:txBody>
          <a:bodyPr wrap="none" anchor="ctr"/>
          <a:lstStyle/>
          <a:p>
            <a:endParaRPr lang="en-US"/>
          </a:p>
        </p:txBody>
      </p:sp>
      <p:grpSp>
        <p:nvGrpSpPr>
          <p:cNvPr id="46085" name="Group 5"/>
          <p:cNvGrpSpPr>
            <a:grpSpLocks/>
          </p:cNvGrpSpPr>
          <p:nvPr/>
        </p:nvGrpSpPr>
        <p:grpSpPr bwMode="auto">
          <a:xfrm>
            <a:off x="2836863" y="1527175"/>
            <a:ext cx="2806700" cy="1987550"/>
            <a:chOff x="1787" y="962"/>
            <a:chExt cx="1768" cy="1252"/>
          </a:xfrm>
        </p:grpSpPr>
        <p:sp>
          <p:nvSpPr>
            <p:cNvPr id="46086" name="Freeform 6"/>
            <p:cNvSpPr>
              <a:spLocks/>
            </p:cNvSpPr>
            <p:nvPr/>
          </p:nvSpPr>
          <p:spPr bwMode="auto">
            <a:xfrm>
              <a:off x="1787" y="1314"/>
              <a:ext cx="657" cy="900"/>
            </a:xfrm>
            <a:custGeom>
              <a:avLst/>
              <a:gdLst/>
              <a:ahLst/>
              <a:cxnLst>
                <a:cxn ang="0">
                  <a:pos x="71" y="886"/>
                </a:cxn>
                <a:cxn ang="0">
                  <a:pos x="214" y="847"/>
                </a:cxn>
                <a:cxn ang="0">
                  <a:pos x="247" y="828"/>
                </a:cxn>
                <a:cxn ang="0">
                  <a:pos x="279" y="801"/>
                </a:cxn>
                <a:cxn ang="0">
                  <a:pos x="292" y="795"/>
                </a:cxn>
                <a:cxn ang="0">
                  <a:pos x="305" y="775"/>
                </a:cxn>
                <a:cxn ang="0">
                  <a:pos x="318" y="762"/>
                </a:cxn>
                <a:cxn ang="0">
                  <a:pos x="331" y="749"/>
                </a:cxn>
                <a:cxn ang="0">
                  <a:pos x="344" y="736"/>
                </a:cxn>
                <a:cxn ang="0">
                  <a:pos x="357" y="717"/>
                </a:cxn>
                <a:cxn ang="0">
                  <a:pos x="383" y="684"/>
                </a:cxn>
                <a:cxn ang="0">
                  <a:pos x="403" y="645"/>
                </a:cxn>
                <a:cxn ang="0">
                  <a:pos x="409" y="639"/>
                </a:cxn>
                <a:cxn ang="0">
                  <a:pos x="415" y="619"/>
                </a:cxn>
                <a:cxn ang="0">
                  <a:pos x="435" y="586"/>
                </a:cxn>
                <a:cxn ang="0">
                  <a:pos x="442" y="573"/>
                </a:cxn>
                <a:cxn ang="0">
                  <a:pos x="448" y="554"/>
                </a:cxn>
                <a:cxn ang="0">
                  <a:pos x="454" y="541"/>
                </a:cxn>
                <a:cxn ang="0">
                  <a:pos x="467" y="522"/>
                </a:cxn>
                <a:cxn ang="0">
                  <a:pos x="474" y="502"/>
                </a:cxn>
                <a:cxn ang="0">
                  <a:pos x="481" y="495"/>
                </a:cxn>
                <a:cxn ang="0">
                  <a:pos x="481" y="483"/>
                </a:cxn>
                <a:cxn ang="0">
                  <a:pos x="487" y="462"/>
                </a:cxn>
                <a:cxn ang="0">
                  <a:pos x="493" y="450"/>
                </a:cxn>
                <a:cxn ang="0">
                  <a:pos x="500" y="443"/>
                </a:cxn>
                <a:cxn ang="0">
                  <a:pos x="506" y="417"/>
                </a:cxn>
                <a:cxn ang="0">
                  <a:pos x="513" y="404"/>
                </a:cxn>
                <a:cxn ang="0">
                  <a:pos x="520" y="391"/>
                </a:cxn>
                <a:cxn ang="0">
                  <a:pos x="526" y="371"/>
                </a:cxn>
                <a:cxn ang="0">
                  <a:pos x="532" y="359"/>
                </a:cxn>
                <a:cxn ang="0">
                  <a:pos x="539" y="339"/>
                </a:cxn>
                <a:cxn ang="0">
                  <a:pos x="545" y="326"/>
                </a:cxn>
                <a:cxn ang="0">
                  <a:pos x="545" y="313"/>
                </a:cxn>
                <a:cxn ang="0">
                  <a:pos x="552" y="293"/>
                </a:cxn>
                <a:cxn ang="0">
                  <a:pos x="559" y="287"/>
                </a:cxn>
                <a:cxn ang="0">
                  <a:pos x="565" y="274"/>
                </a:cxn>
                <a:cxn ang="0">
                  <a:pos x="571" y="254"/>
                </a:cxn>
                <a:cxn ang="0">
                  <a:pos x="571" y="241"/>
                </a:cxn>
                <a:cxn ang="0">
                  <a:pos x="578" y="228"/>
                </a:cxn>
                <a:cxn ang="0">
                  <a:pos x="584" y="215"/>
                </a:cxn>
                <a:cxn ang="0">
                  <a:pos x="584" y="202"/>
                </a:cxn>
                <a:cxn ang="0">
                  <a:pos x="591" y="189"/>
                </a:cxn>
                <a:cxn ang="0">
                  <a:pos x="598" y="182"/>
                </a:cxn>
                <a:cxn ang="0">
                  <a:pos x="598" y="170"/>
                </a:cxn>
                <a:cxn ang="0">
                  <a:pos x="604" y="156"/>
                </a:cxn>
                <a:cxn ang="0">
                  <a:pos x="604" y="143"/>
                </a:cxn>
                <a:cxn ang="0">
                  <a:pos x="610" y="137"/>
                </a:cxn>
                <a:cxn ang="0">
                  <a:pos x="610" y="124"/>
                </a:cxn>
                <a:cxn ang="0">
                  <a:pos x="617" y="117"/>
                </a:cxn>
                <a:cxn ang="0">
                  <a:pos x="623" y="104"/>
                </a:cxn>
                <a:cxn ang="0">
                  <a:pos x="630" y="78"/>
                </a:cxn>
                <a:cxn ang="0">
                  <a:pos x="637" y="65"/>
                </a:cxn>
                <a:cxn ang="0">
                  <a:pos x="643" y="39"/>
                </a:cxn>
                <a:cxn ang="0">
                  <a:pos x="649" y="33"/>
                </a:cxn>
                <a:cxn ang="0">
                  <a:pos x="649" y="20"/>
                </a:cxn>
                <a:cxn ang="0">
                  <a:pos x="656" y="14"/>
                </a:cxn>
                <a:cxn ang="0">
                  <a:pos x="656" y="0"/>
                </a:cxn>
              </a:cxnLst>
              <a:rect l="0" t="0" r="r" b="b"/>
              <a:pathLst>
                <a:path w="657" h="900">
                  <a:moveTo>
                    <a:pt x="0" y="899"/>
                  </a:moveTo>
                  <a:lnTo>
                    <a:pt x="71" y="886"/>
                  </a:lnTo>
                  <a:lnTo>
                    <a:pt x="188" y="860"/>
                  </a:lnTo>
                  <a:lnTo>
                    <a:pt x="214" y="847"/>
                  </a:lnTo>
                  <a:lnTo>
                    <a:pt x="233" y="834"/>
                  </a:lnTo>
                  <a:lnTo>
                    <a:pt x="247" y="828"/>
                  </a:lnTo>
                  <a:lnTo>
                    <a:pt x="253" y="821"/>
                  </a:lnTo>
                  <a:lnTo>
                    <a:pt x="279" y="801"/>
                  </a:lnTo>
                  <a:lnTo>
                    <a:pt x="286" y="795"/>
                  </a:lnTo>
                  <a:lnTo>
                    <a:pt x="292" y="795"/>
                  </a:lnTo>
                  <a:lnTo>
                    <a:pt x="292" y="789"/>
                  </a:lnTo>
                  <a:lnTo>
                    <a:pt x="305" y="775"/>
                  </a:lnTo>
                  <a:lnTo>
                    <a:pt x="311" y="775"/>
                  </a:lnTo>
                  <a:lnTo>
                    <a:pt x="318" y="762"/>
                  </a:lnTo>
                  <a:lnTo>
                    <a:pt x="325" y="756"/>
                  </a:lnTo>
                  <a:lnTo>
                    <a:pt x="331" y="749"/>
                  </a:lnTo>
                  <a:lnTo>
                    <a:pt x="337" y="743"/>
                  </a:lnTo>
                  <a:lnTo>
                    <a:pt x="344" y="736"/>
                  </a:lnTo>
                  <a:lnTo>
                    <a:pt x="350" y="729"/>
                  </a:lnTo>
                  <a:lnTo>
                    <a:pt x="357" y="717"/>
                  </a:lnTo>
                  <a:lnTo>
                    <a:pt x="364" y="710"/>
                  </a:lnTo>
                  <a:lnTo>
                    <a:pt x="383" y="684"/>
                  </a:lnTo>
                  <a:lnTo>
                    <a:pt x="389" y="671"/>
                  </a:lnTo>
                  <a:lnTo>
                    <a:pt x="403" y="645"/>
                  </a:lnTo>
                  <a:lnTo>
                    <a:pt x="403" y="639"/>
                  </a:lnTo>
                  <a:lnTo>
                    <a:pt x="409" y="639"/>
                  </a:lnTo>
                  <a:lnTo>
                    <a:pt x="409" y="632"/>
                  </a:lnTo>
                  <a:lnTo>
                    <a:pt x="415" y="619"/>
                  </a:lnTo>
                  <a:lnTo>
                    <a:pt x="435" y="593"/>
                  </a:lnTo>
                  <a:lnTo>
                    <a:pt x="435" y="586"/>
                  </a:lnTo>
                  <a:lnTo>
                    <a:pt x="435" y="580"/>
                  </a:lnTo>
                  <a:lnTo>
                    <a:pt x="442" y="573"/>
                  </a:lnTo>
                  <a:lnTo>
                    <a:pt x="448" y="561"/>
                  </a:lnTo>
                  <a:lnTo>
                    <a:pt x="448" y="554"/>
                  </a:lnTo>
                  <a:lnTo>
                    <a:pt x="454" y="547"/>
                  </a:lnTo>
                  <a:lnTo>
                    <a:pt x="454" y="541"/>
                  </a:lnTo>
                  <a:lnTo>
                    <a:pt x="461" y="534"/>
                  </a:lnTo>
                  <a:lnTo>
                    <a:pt x="467" y="522"/>
                  </a:lnTo>
                  <a:lnTo>
                    <a:pt x="467" y="508"/>
                  </a:lnTo>
                  <a:lnTo>
                    <a:pt x="474" y="502"/>
                  </a:lnTo>
                  <a:lnTo>
                    <a:pt x="474" y="495"/>
                  </a:lnTo>
                  <a:lnTo>
                    <a:pt x="481" y="495"/>
                  </a:lnTo>
                  <a:lnTo>
                    <a:pt x="481" y="489"/>
                  </a:lnTo>
                  <a:lnTo>
                    <a:pt x="481" y="483"/>
                  </a:lnTo>
                  <a:lnTo>
                    <a:pt x="487" y="469"/>
                  </a:lnTo>
                  <a:lnTo>
                    <a:pt x="487" y="462"/>
                  </a:lnTo>
                  <a:lnTo>
                    <a:pt x="493" y="456"/>
                  </a:lnTo>
                  <a:lnTo>
                    <a:pt x="493" y="450"/>
                  </a:lnTo>
                  <a:lnTo>
                    <a:pt x="500" y="450"/>
                  </a:lnTo>
                  <a:lnTo>
                    <a:pt x="500" y="443"/>
                  </a:lnTo>
                  <a:lnTo>
                    <a:pt x="500" y="437"/>
                  </a:lnTo>
                  <a:lnTo>
                    <a:pt x="506" y="417"/>
                  </a:lnTo>
                  <a:lnTo>
                    <a:pt x="513" y="410"/>
                  </a:lnTo>
                  <a:lnTo>
                    <a:pt x="513" y="404"/>
                  </a:lnTo>
                  <a:lnTo>
                    <a:pt x="513" y="398"/>
                  </a:lnTo>
                  <a:lnTo>
                    <a:pt x="520" y="391"/>
                  </a:lnTo>
                  <a:lnTo>
                    <a:pt x="526" y="378"/>
                  </a:lnTo>
                  <a:lnTo>
                    <a:pt x="526" y="371"/>
                  </a:lnTo>
                  <a:lnTo>
                    <a:pt x="526" y="365"/>
                  </a:lnTo>
                  <a:lnTo>
                    <a:pt x="532" y="359"/>
                  </a:lnTo>
                  <a:lnTo>
                    <a:pt x="532" y="352"/>
                  </a:lnTo>
                  <a:lnTo>
                    <a:pt x="539" y="339"/>
                  </a:lnTo>
                  <a:lnTo>
                    <a:pt x="539" y="332"/>
                  </a:lnTo>
                  <a:lnTo>
                    <a:pt x="545" y="326"/>
                  </a:lnTo>
                  <a:lnTo>
                    <a:pt x="545" y="320"/>
                  </a:lnTo>
                  <a:lnTo>
                    <a:pt x="545" y="313"/>
                  </a:lnTo>
                  <a:lnTo>
                    <a:pt x="552" y="299"/>
                  </a:lnTo>
                  <a:lnTo>
                    <a:pt x="552" y="293"/>
                  </a:lnTo>
                  <a:lnTo>
                    <a:pt x="559" y="293"/>
                  </a:lnTo>
                  <a:lnTo>
                    <a:pt x="559" y="287"/>
                  </a:lnTo>
                  <a:lnTo>
                    <a:pt x="559" y="280"/>
                  </a:lnTo>
                  <a:lnTo>
                    <a:pt x="565" y="274"/>
                  </a:lnTo>
                  <a:lnTo>
                    <a:pt x="565" y="267"/>
                  </a:lnTo>
                  <a:lnTo>
                    <a:pt x="571" y="254"/>
                  </a:lnTo>
                  <a:lnTo>
                    <a:pt x="571" y="248"/>
                  </a:lnTo>
                  <a:lnTo>
                    <a:pt x="571" y="241"/>
                  </a:lnTo>
                  <a:lnTo>
                    <a:pt x="578" y="235"/>
                  </a:lnTo>
                  <a:lnTo>
                    <a:pt x="578" y="228"/>
                  </a:lnTo>
                  <a:lnTo>
                    <a:pt x="578" y="221"/>
                  </a:lnTo>
                  <a:lnTo>
                    <a:pt x="584" y="215"/>
                  </a:lnTo>
                  <a:lnTo>
                    <a:pt x="584" y="209"/>
                  </a:lnTo>
                  <a:lnTo>
                    <a:pt x="584" y="202"/>
                  </a:lnTo>
                  <a:lnTo>
                    <a:pt x="591" y="196"/>
                  </a:lnTo>
                  <a:lnTo>
                    <a:pt x="591" y="189"/>
                  </a:lnTo>
                  <a:lnTo>
                    <a:pt x="591" y="182"/>
                  </a:lnTo>
                  <a:lnTo>
                    <a:pt x="598" y="182"/>
                  </a:lnTo>
                  <a:lnTo>
                    <a:pt x="598" y="176"/>
                  </a:lnTo>
                  <a:lnTo>
                    <a:pt x="598" y="170"/>
                  </a:lnTo>
                  <a:lnTo>
                    <a:pt x="604" y="163"/>
                  </a:lnTo>
                  <a:lnTo>
                    <a:pt x="604" y="156"/>
                  </a:lnTo>
                  <a:lnTo>
                    <a:pt x="604" y="150"/>
                  </a:lnTo>
                  <a:lnTo>
                    <a:pt x="604" y="143"/>
                  </a:lnTo>
                  <a:lnTo>
                    <a:pt x="610" y="143"/>
                  </a:lnTo>
                  <a:lnTo>
                    <a:pt x="610" y="137"/>
                  </a:lnTo>
                  <a:lnTo>
                    <a:pt x="610" y="131"/>
                  </a:lnTo>
                  <a:lnTo>
                    <a:pt x="610" y="124"/>
                  </a:lnTo>
                  <a:lnTo>
                    <a:pt x="617" y="124"/>
                  </a:lnTo>
                  <a:lnTo>
                    <a:pt x="617" y="117"/>
                  </a:lnTo>
                  <a:lnTo>
                    <a:pt x="617" y="111"/>
                  </a:lnTo>
                  <a:lnTo>
                    <a:pt x="623" y="104"/>
                  </a:lnTo>
                  <a:lnTo>
                    <a:pt x="623" y="98"/>
                  </a:lnTo>
                  <a:lnTo>
                    <a:pt x="630" y="78"/>
                  </a:lnTo>
                  <a:lnTo>
                    <a:pt x="630" y="72"/>
                  </a:lnTo>
                  <a:lnTo>
                    <a:pt x="637" y="65"/>
                  </a:lnTo>
                  <a:lnTo>
                    <a:pt x="637" y="59"/>
                  </a:lnTo>
                  <a:lnTo>
                    <a:pt x="643" y="39"/>
                  </a:lnTo>
                  <a:lnTo>
                    <a:pt x="643" y="33"/>
                  </a:lnTo>
                  <a:lnTo>
                    <a:pt x="649" y="33"/>
                  </a:lnTo>
                  <a:lnTo>
                    <a:pt x="649" y="26"/>
                  </a:lnTo>
                  <a:lnTo>
                    <a:pt x="649" y="20"/>
                  </a:lnTo>
                  <a:lnTo>
                    <a:pt x="649" y="14"/>
                  </a:lnTo>
                  <a:lnTo>
                    <a:pt x="656" y="14"/>
                  </a:lnTo>
                  <a:lnTo>
                    <a:pt x="656" y="7"/>
                  </a:lnTo>
                  <a:lnTo>
                    <a:pt x="656"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6087" name="Freeform 7"/>
            <p:cNvSpPr>
              <a:spLocks/>
            </p:cNvSpPr>
            <p:nvPr/>
          </p:nvSpPr>
          <p:spPr bwMode="auto">
            <a:xfrm>
              <a:off x="2443" y="1001"/>
              <a:ext cx="150" cy="314"/>
            </a:xfrm>
            <a:custGeom>
              <a:avLst/>
              <a:gdLst/>
              <a:ahLst/>
              <a:cxnLst>
                <a:cxn ang="0">
                  <a:pos x="0" y="313"/>
                </a:cxn>
                <a:cxn ang="0">
                  <a:pos x="0" y="313"/>
                </a:cxn>
                <a:cxn ang="0">
                  <a:pos x="0" y="306"/>
                </a:cxn>
                <a:cxn ang="0">
                  <a:pos x="6" y="306"/>
                </a:cxn>
                <a:cxn ang="0">
                  <a:pos x="6" y="300"/>
                </a:cxn>
                <a:cxn ang="0">
                  <a:pos x="6" y="293"/>
                </a:cxn>
                <a:cxn ang="0">
                  <a:pos x="13" y="281"/>
                </a:cxn>
                <a:cxn ang="0">
                  <a:pos x="13" y="274"/>
                </a:cxn>
                <a:cxn ang="0">
                  <a:pos x="19" y="274"/>
                </a:cxn>
                <a:cxn ang="0">
                  <a:pos x="19" y="267"/>
                </a:cxn>
                <a:cxn ang="0">
                  <a:pos x="19" y="261"/>
                </a:cxn>
                <a:cxn ang="0">
                  <a:pos x="19" y="254"/>
                </a:cxn>
                <a:cxn ang="0">
                  <a:pos x="25" y="248"/>
                </a:cxn>
                <a:cxn ang="0">
                  <a:pos x="25" y="242"/>
                </a:cxn>
                <a:cxn ang="0">
                  <a:pos x="32" y="235"/>
                </a:cxn>
                <a:cxn ang="0">
                  <a:pos x="32" y="228"/>
                </a:cxn>
                <a:cxn ang="0">
                  <a:pos x="32" y="222"/>
                </a:cxn>
                <a:cxn ang="0">
                  <a:pos x="38" y="215"/>
                </a:cxn>
                <a:cxn ang="0">
                  <a:pos x="38" y="209"/>
                </a:cxn>
                <a:cxn ang="0">
                  <a:pos x="45" y="203"/>
                </a:cxn>
                <a:cxn ang="0">
                  <a:pos x="45" y="196"/>
                </a:cxn>
                <a:cxn ang="0">
                  <a:pos x="45" y="189"/>
                </a:cxn>
                <a:cxn ang="0">
                  <a:pos x="52" y="183"/>
                </a:cxn>
                <a:cxn ang="0">
                  <a:pos x="52" y="176"/>
                </a:cxn>
                <a:cxn ang="0">
                  <a:pos x="52" y="170"/>
                </a:cxn>
                <a:cxn ang="0">
                  <a:pos x="58" y="170"/>
                </a:cxn>
                <a:cxn ang="0">
                  <a:pos x="58" y="163"/>
                </a:cxn>
                <a:cxn ang="0">
                  <a:pos x="58" y="157"/>
                </a:cxn>
                <a:cxn ang="0">
                  <a:pos x="64" y="157"/>
                </a:cxn>
                <a:cxn ang="0">
                  <a:pos x="64" y="150"/>
                </a:cxn>
                <a:cxn ang="0">
                  <a:pos x="64" y="143"/>
                </a:cxn>
                <a:cxn ang="0">
                  <a:pos x="71" y="143"/>
                </a:cxn>
                <a:cxn ang="0">
                  <a:pos x="71" y="137"/>
                </a:cxn>
                <a:cxn ang="0">
                  <a:pos x="71" y="131"/>
                </a:cxn>
                <a:cxn ang="0">
                  <a:pos x="77" y="124"/>
                </a:cxn>
                <a:cxn ang="0">
                  <a:pos x="77" y="118"/>
                </a:cxn>
                <a:cxn ang="0">
                  <a:pos x="77" y="111"/>
                </a:cxn>
                <a:cxn ang="0">
                  <a:pos x="84" y="111"/>
                </a:cxn>
                <a:cxn ang="0">
                  <a:pos x="84" y="104"/>
                </a:cxn>
                <a:cxn ang="0">
                  <a:pos x="84" y="98"/>
                </a:cxn>
                <a:cxn ang="0">
                  <a:pos x="91" y="98"/>
                </a:cxn>
                <a:cxn ang="0">
                  <a:pos x="91" y="92"/>
                </a:cxn>
                <a:cxn ang="0">
                  <a:pos x="91" y="85"/>
                </a:cxn>
                <a:cxn ang="0">
                  <a:pos x="97" y="85"/>
                </a:cxn>
                <a:cxn ang="0">
                  <a:pos x="97" y="79"/>
                </a:cxn>
                <a:cxn ang="0">
                  <a:pos x="97" y="72"/>
                </a:cxn>
                <a:cxn ang="0">
                  <a:pos x="103" y="72"/>
                </a:cxn>
                <a:cxn ang="0">
                  <a:pos x="103" y="65"/>
                </a:cxn>
                <a:cxn ang="0">
                  <a:pos x="110" y="59"/>
                </a:cxn>
                <a:cxn ang="0">
                  <a:pos x="110" y="53"/>
                </a:cxn>
                <a:cxn ang="0">
                  <a:pos x="116" y="53"/>
                </a:cxn>
                <a:cxn ang="0">
                  <a:pos x="116" y="46"/>
                </a:cxn>
                <a:cxn ang="0">
                  <a:pos x="116" y="40"/>
                </a:cxn>
                <a:cxn ang="0">
                  <a:pos x="123" y="40"/>
                </a:cxn>
                <a:cxn ang="0">
                  <a:pos x="123" y="33"/>
                </a:cxn>
                <a:cxn ang="0">
                  <a:pos x="130" y="26"/>
                </a:cxn>
                <a:cxn ang="0">
                  <a:pos x="130" y="20"/>
                </a:cxn>
                <a:cxn ang="0">
                  <a:pos x="136" y="20"/>
                </a:cxn>
                <a:cxn ang="0">
                  <a:pos x="136" y="14"/>
                </a:cxn>
                <a:cxn ang="0">
                  <a:pos x="142" y="14"/>
                </a:cxn>
                <a:cxn ang="0">
                  <a:pos x="142" y="7"/>
                </a:cxn>
                <a:cxn ang="0">
                  <a:pos x="149" y="0"/>
                </a:cxn>
              </a:cxnLst>
              <a:rect l="0" t="0" r="r" b="b"/>
              <a:pathLst>
                <a:path w="150" h="314">
                  <a:moveTo>
                    <a:pt x="0" y="313"/>
                  </a:moveTo>
                  <a:lnTo>
                    <a:pt x="0" y="313"/>
                  </a:lnTo>
                  <a:lnTo>
                    <a:pt x="0" y="306"/>
                  </a:lnTo>
                  <a:lnTo>
                    <a:pt x="6" y="306"/>
                  </a:lnTo>
                  <a:lnTo>
                    <a:pt x="6" y="300"/>
                  </a:lnTo>
                  <a:lnTo>
                    <a:pt x="6" y="293"/>
                  </a:lnTo>
                  <a:lnTo>
                    <a:pt x="13" y="281"/>
                  </a:lnTo>
                  <a:lnTo>
                    <a:pt x="13" y="274"/>
                  </a:lnTo>
                  <a:lnTo>
                    <a:pt x="19" y="274"/>
                  </a:lnTo>
                  <a:lnTo>
                    <a:pt x="19" y="267"/>
                  </a:lnTo>
                  <a:lnTo>
                    <a:pt x="19" y="261"/>
                  </a:lnTo>
                  <a:lnTo>
                    <a:pt x="19" y="254"/>
                  </a:lnTo>
                  <a:lnTo>
                    <a:pt x="25" y="248"/>
                  </a:lnTo>
                  <a:lnTo>
                    <a:pt x="25" y="242"/>
                  </a:lnTo>
                  <a:lnTo>
                    <a:pt x="32" y="235"/>
                  </a:lnTo>
                  <a:lnTo>
                    <a:pt x="32" y="228"/>
                  </a:lnTo>
                  <a:lnTo>
                    <a:pt x="32" y="222"/>
                  </a:lnTo>
                  <a:lnTo>
                    <a:pt x="38" y="215"/>
                  </a:lnTo>
                  <a:lnTo>
                    <a:pt x="38" y="209"/>
                  </a:lnTo>
                  <a:lnTo>
                    <a:pt x="45" y="203"/>
                  </a:lnTo>
                  <a:lnTo>
                    <a:pt x="45" y="196"/>
                  </a:lnTo>
                  <a:lnTo>
                    <a:pt x="45" y="189"/>
                  </a:lnTo>
                  <a:lnTo>
                    <a:pt x="52" y="183"/>
                  </a:lnTo>
                  <a:lnTo>
                    <a:pt x="52" y="176"/>
                  </a:lnTo>
                  <a:lnTo>
                    <a:pt x="52" y="170"/>
                  </a:lnTo>
                  <a:lnTo>
                    <a:pt x="58" y="170"/>
                  </a:lnTo>
                  <a:lnTo>
                    <a:pt x="58" y="163"/>
                  </a:lnTo>
                  <a:lnTo>
                    <a:pt x="58" y="157"/>
                  </a:lnTo>
                  <a:lnTo>
                    <a:pt x="64" y="157"/>
                  </a:lnTo>
                  <a:lnTo>
                    <a:pt x="64" y="150"/>
                  </a:lnTo>
                  <a:lnTo>
                    <a:pt x="64" y="143"/>
                  </a:lnTo>
                  <a:lnTo>
                    <a:pt x="71" y="143"/>
                  </a:lnTo>
                  <a:lnTo>
                    <a:pt x="71" y="137"/>
                  </a:lnTo>
                  <a:lnTo>
                    <a:pt x="71" y="131"/>
                  </a:lnTo>
                  <a:lnTo>
                    <a:pt x="77" y="124"/>
                  </a:lnTo>
                  <a:lnTo>
                    <a:pt x="77" y="118"/>
                  </a:lnTo>
                  <a:lnTo>
                    <a:pt x="77" y="111"/>
                  </a:lnTo>
                  <a:lnTo>
                    <a:pt x="84" y="111"/>
                  </a:lnTo>
                  <a:lnTo>
                    <a:pt x="84" y="104"/>
                  </a:lnTo>
                  <a:lnTo>
                    <a:pt x="84" y="98"/>
                  </a:lnTo>
                  <a:lnTo>
                    <a:pt x="91" y="98"/>
                  </a:lnTo>
                  <a:lnTo>
                    <a:pt x="91" y="92"/>
                  </a:lnTo>
                  <a:lnTo>
                    <a:pt x="91" y="85"/>
                  </a:lnTo>
                  <a:lnTo>
                    <a:pt x="97" y="85"/>
                  </a:lnTo>
                  <a:lnTo>
                    <a:pt x="97" y="79"/>
                  </a:lnTo>
                  <a:lnTo>
                    <a:pt x="97" y="72"/>
                  </a:lnTo>
                  <a:lnTo>
                    <a:pt x="103" y="72"/>
                  </a:lnTo>
                  <a:lnTo>
                    <a:pt x="103" y="65"/>
                  </a:lnTo>
                  <a:lnTo>
                    <a:pt x="110" y="59"/>
                  </a:lnTo>
                  <a:lnTo>
                    <a:pt x="110" y="53"/>
                  </a:lnTo>
                  <a:lnTo>
                    <a:pt x="116" y="53"/>
                  </a:lnTo>
                  <a:lnTo>
                    <a:pt x="116" y="46"/>
                  </a:lnTo>
                  <a:lnTo>
                    <a:pt x="116" y="40"/>
                  </a:lnTo>
                  <a:lnTo>
                    <a:pt x="123" y="40"/>
                  </a:lnTo>
                  <a:lnTo>
                    <a:pt x="123" y="33"/>
                  </a:lnTo>
                  <a:lnTo>
                    <a:pt x="130" y="26"/>
                  </a:lnTo>
                  <a:lnTo>
                    <a:pt x="130" y="20"/>
                  </a:lnTo>
                  <a:lnTo>
                    <a:pt x="136" y="20"/>
                  </a:lnTo>
                  <a:lnTo>
                    <a:pt x="136" y="14"/>
                  </a:lnTo>
                  <a:lnTo>
                    <a:pt x="142" y="14"/>
                  </a:lnTo>
                  <a:lnTo>
                    <a:pt x="142" y="7"/>
                  </a:lnTo>
                  <a:lnTo>
                    <a:pt x="149"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6088" name="Freeform 8"/>
            <p:cNvSpPr>
              <a:spLocks/>
            </p:cNvSpPr>
            <p:nvPr/>
          </p:nvSpPr>
          <p:spPr bwMode="auto">
            <a:xfrm>
              <a:off x="2592" y="962"/>
              <a:ext cx="111" cy="40"/>
            </a:xfrm>
            <a:custGeom>
              <a:avLst/>
              <a:gdLst/>
              <a:ahLst/>
              <a:cxnLst>
                <a:cxn ang="0">
                  <a:pos x="0" y="39"/>
                </a:cxn>
                <a:cxn ang="0">
                  <a:pos x="0" y="39"/>
                </a:cxn>
                <a:cxn ang="0">
                  <a:pos x="0" y="33"/>
                </a:cxn>
                <a:cxn ang="0">
                  <a:pos x="6" y="33"/>
                </a:cxn>
                <a:cxn ang="0">
                  <a:pos x="6" y="26"/>
                </a:cxn>
                <a:cxn ang="0">
                  <a:pos x="13" y="26"/>
                </a:cxn>
                <a:cxn ang="0">
                  <a:pos x="13" y="20"/>
                </a:cxn>
                <a:cxn ang="0">
                  <a:pos x="19" y="20"/>
                </a:cxn>
                <a:cxn ang="0">
                  <a:pos x="25" y="14"/>
                </a:cxn>
                <a:cxn ang="0">
                  <a:pos x="32" y="14"/>
                </a:cxn>
                <a:cxn ang="0">
                  <a:pos x="32" y="7"/>
                </a:cxn>
                <a:cxn ang="0">
                  <a:pos x="39" y="7"/>
                </a:cxn>
                <a:cxn ang="0">
                  <a:pos x="45" y="7"/>
                </a:cxn>
                <a:cxn ang="0">
                  <a:pos x="45" y="0"/>
                </a:cxn>
                <a:cxn ang="0">
                  <a:pos x="52" y="0"/>
                </a:cxn>
                <a:cxn ang="0">
                  <a:pos x="58" y="0"/>
                </a:cxn>
                <a:cxn ang="0">
                  <a:pos x="64" y="0"/>
                </a:cxn>
                <a:cxn ang="0">
                  <a:pos x="71" y="0"/>
                </a:cxn>
                <a:cxn ang="0">
                  <a:pos x="78" y="0"/>
                </a:cxn>
                <a:cxn ang="0">
                  <a:pos x="84" y="0"/>
                </a:cxn>
                <a:cxn ang="0">
                  <a:pos x="84" y="7"/>
                </a:cxn>
                <a:cxn ang="0">
                  <a:pos x="91" y="7"/>
                </a:cxn>
                <a:cxn ang="0">
                  <a:pos x="97" y="7"/>
                </a:cxn>
                <a:cxn ang="0">
                  <a:pos x="97" y="14"/>
                </a:cxn>
                <a:cxn ang="0">
                  <a:pos x="103" y="14"/>
                </a:cxn>
                <a:cxn ang="0">
                  <a:pos x="103" y="20"/>
                </a:cxn>
                <a:cxn ang="0">
                  <a:pos x="110" y="20"/>
                </a:cxn>
              </a:cxnLst>
              <a:rect l="0" t="0" r="r" b="b"/>
              <a:pathLst>
                <a:path w="111" h="40">
                  <a:moveTo>
                    <a:pt x="0" y="39"/>
                  </a:moveTo>
                  <a:lnTo>
                    <a:pt x="0" y="39"/>
                  </a:lnTo>
                  <a:lnTo>
                    <a:pt x="0" y="33"/>
                  </a:lnTo>
                  <a:lnTo>
                    <a:pt x="6" y="33"/>
                  </a:lnTo>
                  <a:lnTo>
                    <a:pt x="6" y="26"/>
                  </a:lnTo>
                  <a:lnTo>
                    <a:pt x="13" y="26"/>
                  </a:lnTo>
                  <a:lnTo>
                    <a:pt x="13" y="20"/>
                  </a:lnTo>
                  <a:lnTo>
                    <a:pt x="19" y="20"/>
                  </a:lnTo>
                  <a:lnTo>
                    <a:pt x="25" y="14"/>
                  </a:lnTo>
                  <a:lnTo>
                    <a:pt x="32" y="14"/>
                  </a:lnTo>
                  <a:lnTo>
                    <a:pt x="32" y="7"/>
                  </a:lnTo>
                  <a:lnTo>
                    <a:pt x="39" y="7"/>
                  </a:lnTo>
                  <a:lnTo>
                    <a:pt x="45" y="7"/>
                  </a:lnTo>
                  <a:lnTo>
                    <a:pt x="45" y="0"/>
                  </a:lnTo>
                  <a:lnTo>
                    <a:pt x="52" y="0"/>
                  </a:lnTo>
                  <a:lnTo>
                    <a:pt x="58" y="0"/>
                  </a:lnTo>
                  <a:lnTo>
                    <a:pt x="64" y="0"/>
                  </a:lnTo>
                  <a:lnTo>
                    <a:pt x="71" y="0"/>
                  </a:lnTo>
                  <a:lnTo>
                    <a:pt x="78" y="0"/>
                  </a:lnTo>
                  <a:lnTo>
                    <a:pt x="84" y="0"/>
                  </a:lnTo>
                  <a:lnTo>
                    <a:pt x="84" y="7"/>
                  </a:lnTo>
                  <a:lnTo>
                    <a:pt x="91" y="7"/>
                  </a:lnTo>
                  <a:lnTo>
                    <a:pt x="97" y="7"/>
                  </a:lnTo>
                  <a:lnTo>
                    <a:pt x="97" y="14"/>
                  </a:lnTo>
                  <a:lnTo>
                    <a:pt x="103" y="14"/>
                  </a:lnTo>
                  <a:lnTo>
                    <a:pt x="103" y="20"/>
                  </a:lnTo>
                  <a:lnTo>
                    <a:pt x="110" y="2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6089" name="Freeform 9"/>
            <p:cNvSpPr>
              <a:spLocks/>
            </p:cNvSpPr>
            <p:nvPr/>
          </p:nvSpPr>
          <p:spPr bwMode="auto">
            <a:xfrm>
              <a:off x="2702" y="982"/>
              <a:ext cx="157" cy="301"/>
            </a:xfrm>
            <a:custGeom>
              <a:avLst/>
              <a:gdLst/>
              <a:ahLst/>
              <a:cxnLst>
                <a:cxn ang="0">
                  <a:pos x="0" y="0"/>
                </a:cxn>
                <a:cxn ang="0">
                  <a:pos x="0" y="0"/>
                </a:cxn>
                <a:cxn ang="0">
                  <a:pos x="7" y="0"/>
                </a:cxn>
                <a:cxn ang="0">
                  <a:pos x="7" y="7"/>
                </a:cxn>
                <a:cxn ang="0">
                  <a:pos x="13" y="7"/>
                </a:cxn>
                <a:cxn ang="0">
                  <a:pos x="13" y="14"/>
                </a:cxn>
                <a:cxn ang="0">
                  <a:pos x="20" y="14"/>
                </a:cxn>
                <a:cxn ang="0">
                  <a:pos x="20" y="20"/>
                </a:cxn>
                <a:cxn ang="0">
                  <a:pos x="26" y="20"/>
                </a:cxn>
                <a:cxn ang="0">
                  <a:pos x="26" y="26"/>
                </a:cxn>
                <a:cxn ang="0">
                  <a:pos x="26" y="33"/>
                </a:cxn>
                <a:cxn ang="0">
                  <a:pos x="32" y="33"/>
                </a:cxn>
                <a:cxn ang="0">
                  <a:pos x="32" y="40"/>
                </a:cxn>
                <a:cxn ang="0">
                  <a:pos x="39" y="40"/>
                </a:cxn>
                <a:cxn ang="0">
                  <a:pos x="39" y="46"/>
                </a:cxn>
                <a:cxn ang="0">
                  <a:pos x="46" y="53"/>
                </a:cxn>
                <a:cxn ang="0">
                  <a:pos x="46" y="59"/>
                </a:cxn>
                <a:cxn ang="0">
                  <a:pos x="52" y="59"/>
                </a:cxn>
                <a:cxn ang="0">
                  <a:pos x="52" y="65"/>
                </a:cxn>
                <a:cxn ang="0">
                  <a:pos x="52" y="72"/>
                </a:cxn>
                <a:cxn ang="0">
                  <a:pos x="59" y="72"/>
                </a:cxn>
                <a:cxn ang="0">
                  <a:pos x="59" y="79"/>
                </a:cxn>
                <a:cxn ang="0">
                  <a:pos x="65" y="79"/>
                </a:cxn>
                <a:cxn ang="0">
                  <a:pos x="65" y="85"/>
                </a:cxn>
                <a:cxn ang="0">
                  <a:pos x="65" y="92"/>
                </a:cxn>
                <a:cxn ang="0">
                  <a:pos x="71" y="92"/>
                </a:cxn>
                <a:cxn ang="0">
                  <a:pos x="71" y="98"/>
                </a:cxn>
                <a:cxn ang="0">
                  <a:pos x="71" y="104"/>
                </a:cxn>
                <a:cxn ang="0">
                  <a:pos x="78" y="104"/>
                </a:cxn>
                <a:cxn ang="0">
                  <a:pos x="78" y="111"/>
                </a:cxn>
                <a:cxn ang="0">
                  <a:pos x="85" y="118"/>
                </a:cxn>
                <a:cxn ang="0">
                  <a:pos x="85" y="124"/>
                </a:cxn>
                <a:cxn ang="0">
                  <a:pos x="85" y="131"/>
                </a:cxn>
                <a:cxn ang="0">
                  <a:pos x="91" y="137"/>
                </a:cxn>
                <a:cxn ang="0">
                  <a:pos x="91" y="143"/>
                </a:cxn>
                <a:cxn ang="0">
                  <a:pos x="98" y="150"/>
                </a:cxn>
                <a:cxn ang="0">
                  <a:pos x="98" y="157"/>
                </a:cxn>
                <a:cxn ang="0">
                  <a:pos x="104" y="163"/>
                </a:cxn>
                <a:cxn ang="0">
                  <a:pos x="104" y="170"/>
                </a:cxn>
                <a:cxn ang="0">
                  <a:pos x="110" y="176"/>
                </a:cxn>
                <a:cxn ang="0">
                  <a:pos x="110" y="182"/>
                </a:cxn>
                <a:cxn ang="0">
                  <a:pos x="110" y="189"/>
                </a:cxn>
                <a:cxn ang="0">
                  <a:pos x="117" y="196"/>
                </a:cxn>
                <a:cxn ang="0">
                  <a:pos x="117" y="203"/>
                </a:cxn>
                <a:cxn ang="0">
                  <a:pos x="124" y="209"/>
                </a:cxn>
                <a:cxn ang="0">
                  <a:pos x="124" y="215"/>
                </a:cxn>
                <a:cxn ang="0">
                  <a:pos x="124" y="222"/>
                </a:cxn>
                <a:cxn ang="0">
                  <a:pos x="130" y="228"/>
                </a:cxn>
                <a:cxn ang="0">
                  <a:pos x="130" y="235"/>
                </a:cxn>
                <a:cxn ang="0">
                  <a:pos x="130" y="242"/>
                </a:cxn>
                <a:cxn ang="0">
                  <a:pos x="137" y="242"/>
                </a:cxn>
                <a:cxn ang="0">
                  <a:pos x="137" y="248"/>
                </a:cxn>
                <a:cxn ang="0">
                  <a:pos x="137" y="254"/>
                </a:cxn>
                <a:cxn ang="0">
                  <a:pos x="143" y="261"/>
                </a:cxn>
                <a:cxn ang="0">
                  <a:pos x="143" y="267"/>
                </a:cxn>
                <a:cxn ang="0">
                  <a:pos x="149" y="274"/>
                </a:cxn>
                <a:cxn ang="0">
                  <a:pos x="149" y="281"/>
                </a:cxn>
                <a:cxn ang="0">
                  <a:pos x="149" y="287"/>
                </a:cxn>
                <a:cxn ang="0">
                  <a:pos x="149" y="293"/>
                </a:cxn>
                <a:cxn ang="0">
                  <a:pos x="156" y="293"/>
                </a:cxn>
                <a:cxn ang="0">
                  <a:pos x="156" y="300"/>
                </a:cxn>
              </a:cxnLst>
              <a:rect l="0" t="0" r="r" b="b"/>
              <a:pathLst>
                <a:path w="157" h="301">
                  <a:moveTo>
                    <a:pt x="0" y="0"/>
                  </a:moveTo>
                  <a:lnTo>
                    <a:pt x="0" y="0"/>
                  </a:lnTo>
                  <a:lnTo>
                    <a:pt x="7" y="0"/>
                  </a:lnTo>
                  <a:lnTo>
                    <a:pt x="7" y="7"/>
                  </a:lnTo>
                  <a:lnTo>
                    <a:pt x="13" y="7"/>
                  </a:lnTo>
                  <a:lnTo>
                    <a:pt x="13" y="14"/>
                  </a:lnTo>
                  <a:lnTo>
                    <a:pt x="20" y="14"/>
                  </a:lnTo>
                  <a:lnTo>
                    <a:pt x="20" y="20"/>
                  </a:lnTo>
                  <a:lnTo>
                    <a:pt x="26" y="20"/>
                  </a:lnTo>
                  <a:lnTo>
                    <a:pt x="26" y="26"/>
                  </a:lnTo>
                  <a:lnTo>
                    <a:pt x="26" y="33"/>
                  </a:lnTo>
                  <a:lnTo>
                    <a:pt x="32" y="33"/>
                  </a:lnTo>
                  <a:lnTo>
                    <a:pt x="32" y="40"/>
                  </a:lnTo>
                  <a:lnTo>
                    <a:pt x="39" y="40"/>
                  </a:lnTo>
                  <a:lnTo>
                    <a:pt x="39" y="46"/>
                  </a:lnTo>
                  <a:lnTo>
                    <a:pt x="46" y="53"/>
                  </a:lnTo>
                  <a:lnTo>
                    <a:pt x="46" y="59"/>
                  </a:lnTo>
                  <a:lnTo>
                    <a:pt x="52" y="59"/>
                  </a:lnTo>
                  <a:lnTo>
                    <a:pt x="52" y="65"/>
                  </a:lnTo>
                  <a:lnTo>
                    <a:pt x="52" y="72"/>
                  </a:lnTo>
                  <a:lnTo>
                    <a:pt x="59" y="72"/>
                  </a:lnTo>
                  <a:lnTo>
                    <a:pt x="59" y="79"/>
                  </a:lnTo>
                  <a:lnTo>
                    <a:pt x="65" y="79"/>
                  </a:lnTo>
                  <a:lnTo>
                    <a:pt x="65" y="85"/>
                  </a:lnTo>
                  <a:lnTo>
                    <a:pt x="65" y="92"/>
                  </a:lnTo>
                  <a:lnTo>
                    <a:pt x="71" y="92"/>
                  </a:lnTo>
                  <a:lnTo>
                    <a:pt x="71" y="98"/>
                  </a:lnTo>
                  <a:lnTo>
                    <a:pt x="71" y="104"/>
                  </a:lnTo>
                  <a:lnTo>
                    <a:pt x="78" y="104"/>
                  </a:lnTo>
                  <a:lnTo>
                    <a:pt x="78" y="111"/>
                  </a:lnTo>
                  <a:lnTo>
                    <a:pt x="85" y="118"/>
                  </a:lnTo>
                  <a:lnTo>
                    <a:pt x="85" y="124"/>
                  </a:lnTo>
                  <a:lnTo>
                    <a:pt x="85" y="131"/>
                  </a:lnTo>
                  <a:lnTo>
                    <a:pt x="91" y="137"/>
                  </a:lnTo>
                  <a:lnTo>
                    <a:pt x="91" y="143"/>
                  </a:lnTo>
                  <a:lnTo>
                    <a:pt x="98" y="150"/>
                  </a:lnTo>
                  <a:lnTo>
                    <a:pt x="98" y="157"/>
                  </a:lnTo>
                  <a:lnTo>
                    <a:pt x="104" y="163"/>
                  </a:lnTo>
                  <a:lnTo>
                    <a:pt x="104" y="170"/>
                  </a:lnTo>
                  <a:lnTo>
                    <a:pt x="110" y="176"/>
                  </a:lnTo>
                  <a:lnTo>
                    <a:pt x="110" y="182"/>
                  </a:lnTo>
                  <a:lnTo>
                    <a:pt x="110" y="189"/>
                  </a:lnTo>
                  <a:lnTo>
                    <a:pt x="117" y="196"/>
                  </a:lnTo>
                  <a:lnTo>
                    <a:pt x="117" y="203"/>
                  </a:lnTo>
                  <a:lnTo>
                    <a:pt x="124" y="209"/>
                  </a:lnTo>
                  <a:lnTo>
                    <a:pt x="124" y="215"/>
                  </a:lnTo>
                  <a:lnTo>
                    <a:pt x="124" y="222"/>
                  </a:lnTo>
                  <a:lnTo>
                    <a:pt x="130" y="228"/>
                  </a:lnTo>
                  <a:lnTo>
                    <a:pt x="130" y="235"/>
                  </a:lnTo>
                  <a:lnTo>
                    <a:pt x="130" y="242"/>
                  </a:lnTo>
                  <a:lnTo>
                    <a:pt x="137" y="242"/>
                  </a:lnTo>
                  <a:lnTo>
                    <a:pt x="137" y="248"/>
                  </a:lnTo>
                  <a:lnTo>
                    <a:pt x="137" y="254"/>
                  </a:lnTo>
                  <a:lnTo>
                    <a:pt x="143" y="261"/>
                  </a:lnTo>
                  <a:lnTo>
                    <a:pt x="143" y="267"/>
                  </a:lnTo>
                  <a:lnTo>
                    <a:pt x="149" y="274"/>
                  </a:lnTo>
                  <a:lnTo>
                    <a:pt x="149" y="281"/>
                  </a:lnTo>
                  <a:lnTo>
                    <a:pt x="149" y="287"/>
                  </a:lnTo>
                  <a:lnTo>
                    <a:pt x="149" y="293"/>
                  </a:lnTo>
                  <a:lnTo>
                    <a:pt x="156" y="293"/>
                  </a:lnTo>
                  <a:lnTo>
                    <a:pt x="156" y="3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6090" name="Freeform 10"/>
            <p:cNvSpPr>
              <a:spLocks/>
            </p:cNvSpPr>
            <p:nvPr/>
          </p:nvSpPr>
          <p:spPr bwMode="auto">
            <a:xfrm>
              <a:off x="2858" y="1282"/>
              <a:ext cx="469" cy="886"/>
            </a:xfrm>
            <a:custGeom>
              <a:avLst/>
              <a:gdLst/>
              <a:ahLst/>
              <a:cxnLst>
                <a:cxn ang="0">
                  <a:pos x="0" y="0"/>
                </a:cxn>
                <a:cxn ang="0">
                  <a:pos x="0" y="13"/>
                </a:cxn>
                <a:cxn ang="0">
                  <a:pos x="7" y="20"/>
                </a:cxn>
                <a:cxn ang="0">
                  <a:pos x="13" y="39"/>
                </a:cxn>
                <a:cxn ang="0">
                  <a:pos x="20" y="52"/>
                </a:cxn>
                <a:cxn ang="0">
                  <a:pos x="20" y="65"/>
                </a:cxn>
                <a:cxn ang="0">
                  <a:pos x="26" y="71"/>
                </a:cxn>
                <a:cxn ang="0">
                  <a:pos x="32" y="85"/>
                </a:cxn>
                <a:cxn ang="0">
                  <a:pos x="32" y="98"/>
                </a:cxn>
                <a:cxn ang="0">
                  <a:pos x="39" y="110"/>
                </a:cxn>
                <a:cxn ang="0">
                  <a:pos x="45" y="130"/>
                </a:cxn>
                <a:cxn ang="0">
                  <a:pos x="52" y="137"/>
                </a:cxn>
                <a:cxn ang="0">
                  <a:pos x="52" y="149"/>
                </a:cxn>
                <a:cxn ang="0">
                  <a:pos x="59" y="163"/>
                </a:cxn>
                <a:cxn ang="0">
                  <a:pos x="65" y="176"/>
                </a:cxn>
                <a:cxn ang="0">
                  <a:pos x="65" y="188"/>
                </a:cxn>
                <a:cxn ang="0">
                  <a:pos x="71" y="209"/>
                </a:cxn>
                <a:cxn ang="0">
                  <a:pos x="78" y="234"/>
                </a:cxn>
                <a:cxn ang="0">
                  <a:pos x="84" y="248"/>
                </a:cxn>
                <a:cxn ang="0">
                  <a:pos x="91" y="260"/>
                </a:cxn>
                <a:cxn ang="0">
                  <a:pos x="98" y="273"/>
                </a:cxn>
                <a:cxn ang="0">
                  <a:pos x="104" y="299"/>
                </a:cxn>
                <a:cxn ang="0">
                  <a:pos x="110" y="312"/>
                </a:cxn>
                <a:cxn ang="0">
                  <a:pos x="110" y="326"/>
                </a:cxn>
                <a:cxn ang="0">
                  <a:pos x="117" y="332"/>
                </a:cxn>
                <a:cxn ang="0">
                  <a:pos x="123" y="345"/>
                </a:cxn>
                <a:cxn ang="0">
                  <a:pos x="123" y="358"/>
                </a:cxn>
                <a:cxn ang="0">
                  <a:pos x="130" y="371"/>
                </a:cxn>
                <a:cxn ang="0">
                  <a:pos x="137" y="391"/>
                </a:cxn>
                <a:cxn ang="0">
                  <a:pos x="143" y="404"/>
                </a:cxn>
                <a:cxn ang="0">
                  <a:pos x="156" y="436"/>
                </a:cxn>
                <a:cxn ang="0">
                  <a:pos x="162" y="455"/>
                </a:cxn>
                <a:cxn ang="0">
                  <a:pos x="169" y="462"/>
                </a:cxn>
                <a:cxn ang="0">
                  <a:pos x="169" y="475"/>
                </a:cxn>
                <a:cxn ang="0">
                  <a:pos x="176" y="488"/>
                </a:cxn>
                <a:cxn ang="0">
                  <a:pos x="182" y="508"/>
                </a:cxn>
                <a:cxn ang="0">
                  <a:pos x="189" y="527"/>
                </a:cxn>
                <a:cxn ang="0">
                  <a:pos x="195" y="540"/>
                </a:cxn>
                <a:cxn ang="0">
                  <a:pos x="201" y="554"/>
                </a:cxn>
                <a:cxn ang="0">
                  <a:pos x="208" y="573"/>
                </a:cxn>
                <a:cxn ang="0">
                  <a:pos x="215" y="579"/>
                </a:cxn>
                <a:cxn ang="0">
                  <a:pos x="228" y="605"/>
                </a:cxn>
                <a:cxn ang="0">
                  <a:pos x="234" y="618"/>
                </a:cxn>
                <a:cxn ang="0">
                  <a:pos x="240" y="632"/>
                </a:cxn>
                <a:cxn ang="0">
                  <a:pos x="267" y="671"/>
                </a:cxn>
                <a:cxn ang="0">
                  <a:pos x="267" y="683"/>
                </a:cxn>
                <a:cxn ang="0">
                  <a:pos x="286" y="710"/>
                </a:cxn>
                <a:cxn ang="0">
                  <a:pos x="319" y="761"/>
                </a:cxn>
                <a:cxn ang="0">
                  <a:pos x="345" y="788"/>
                </a:cxn>
                <a:cxn ang="0">
                  <a:pos x="358" y="807"/>
                </a:cxn>
                <a:cxn ang="0">
                  <a:pos x="377" y="827"/>
                </a:cxn>
                <a:cxn ang="0">
                  <a:pos x="430" y="860"/>
                </a:cxn>
                <a:cxn ang="0">
                  <a:pos x="468" y="885"/>
                </a:cxn>
              </a:cxnLst>
              <a:rect l="0" t="0" r="r" b="b"/>
              <a:pathLst>
                <a:path w="469" h="886">
                  <a:moveTo>
                    <a:pt x="0" y="0"/>
                  </a:moveTo>
                  <a:lnTo>
                    <a:pt x="0" y="0"/>
                  </a:lnTo>
                  <a:lnTo>
                    <a:pt x="0" y="6"/>
                  </a:lnTo>
                  <a:lnTo>
                    <a:pt x="0" y="13"/>
                  </a:lnTo>
                  <a:lnTo>
                    <a:pt x="7" y="13"/>
                  </a:lnTo>
                  <a:lnTo>
                    <a:pt x="7" y="20"/>
                  </a:lnTo>
                  <a:lnTo>
                    <a:pt x="13" y="32"/>
                  </a:lnTo>
                  <a:lnTo>
                    <a:pt x="13" y="39"/>
                  </a:lnTo>
                  <a:lnTo>
                    <a:pt x="13" y="46"/>
                  </a:lnTo>
                  <a:lnTo>
                    <a:pt x="20" y="52"/>
                  </a:lnTo>
                  <a:lnTo>
                    <a:pt x="20" y="59"/>
                  </a:lnTo>
                  <a:lnTo>
                    <a:pt x="20" y="65"/>
                  </a:lnTo>
                  <a:lnTo>
                    <a:pt x="26" y="65"/>
                  </a:lnTo>
                  <a:lnTo>
                    <a:pt x="26" y="71"/>
                  </a:lnTo>
                  <a:lnTo>
                    <a:pt x="26" y="78"/>
                  </a:lnTo>
                  <a:lnTo>
                    <a:pt x="32" y="85"/>
                  </a:lnTo>
                  <a:lnTo>
                    <a:pt x="32" y="91"/>
                  </a:lnTo>
                  <a:lnTo>
                    <a:pt x="32" y="98"/>
                  </a:lnTo>
                  <a:lnTo>
                    <a:pt x="39" y="104"/>
                  </a:lnTo>
                  <a:lnTo>
                    <a:pt x="39" y="110"/>
                  </a:lnTo>
                  <a:lnTo>
                    <a:pt x="45" y="124"/>
                  </a:lnTo>
                  <a:lnTo>
                    <a:pt x="45" y="130"/>
                  </a:lnTo>
                  <a:lnTo>
                    <a:pt x="45" y="137"/>
                  </a:lnTo>
                  <a:lnTo>
                    <a:pt x="52" y="137"/>
                  </a:lnTo>
                  <a:lnTo>
                    <a:pt x="52" y="143"/>
                  </a:lnTo>
                  <a:lnTo>
                    <a:pt x="52" y="149"/>
                  </a:lnTo>
                  <a:lnTo>
                    <a:pt x="52" y="156"/>
                  </a:lnTo>
                  <a:lnTo>
                    <a:pt x="59" y="163"/>
                  </a:lnTo>
                  <a:lnTo>
                    <a:pt x="59" y="169"/>
                  </a:lnTo>
                  <a:lnTo>
                    <a:pt x="65" y="176"/>
                  </a:lnTo>
                  <a:lnTo>
                    <a:pt x="65" y="182"/>
                  </a:lnTo>
                  <a:lnTo>
                    <a:pt x="65" y="188"/>
                  </a:lnTo>
                  <a:lnTo>
                    <a:pt x="71" y="202"/>
                  </a:lnTo>
                  <a:lnTo>
                    <a:pt x="71" y="209"/>
                  </a:lnTo>
                  <a:lnTo>
                    <a:pt x="78" y="221"/>
                  </a:lnTo>
                  <a:lnTo>
                    <a:pt x="78" y="234"/>
                  </a:lnTo>
                  <a:lnTo>
                    <a:pt x="84" y="241"/>
                  </a:lnTo>
                  <a:lnTo>
                    <a:pt x="84" y="248"/>
                  </a:lnTo>
                  <a:lnTo>
                    <a:pt x="91" y="254"/>
                  </a:lnTo>
                  <a:lnTo>
                    <a:pt x="91" y="260"/>
                  </a:lnTo>
                  <a:lnTo>
                    <a:pt x="91" y="267"/>
                  </a:lnTo>
                  <a:lnTo>
                    <a:pt x="98" y="273"/>
                  </a:lnTo>
                  <a:lnTo>
                    <a:pt x="98" y="280"/>
                  </a:lnTo>
                  <a:lnTo>
                    <a:pt x="104" y="299"/>
                  </a:lnTo>
                  <a:lnTo>
                    <a:pt x="104" y="306"/>
                  </a:lnTo>
                  <a:lnTo>
                    <a:pt x="110" y="312"/>
                  </a:lnTo>
                  <a:lnTo>
                    <a:pt x="110" y="319"/>
                  </a:lnTo>
                  <a:lnTo>
                    <a:pt x="110" y="326"/>
                  </a:lnTo>
                  <a:lnTo>
                    <a:pt x="117" y="326"/>
                  </a:lnTo>
                  <a:lnTo>
                    <a:pt x="117" y="332"/>
                  </a:lnTo>
                  <a:lnTo>
                    <a:pt x="117" y="338"/>
                  </a:lnTo>
                  <a:lnTo>
                    <a:pt x="123" y="345"/>
                  </a:lnTo>
                  <a:lnTo>
                    <a:pt x="123" y="352"/>
                  </a:lnTo>
                  <a:lnTo>
                    <a:pt x="123" y="358"/>
                  </a:lnTo>
                  <a:lnTo>
                    <a:pt x="130" y="365"/>
                  </a:lnTo>
                  <a:lnTo>
                    <a:pt x="130" y="371"/>
                  </a:lnTo>
                  <a:lnTo>
                    <a:pt x="130" y="377"/>
                  </a:lnTo>
                  <a:lnTo>
                    <a:pt x="137" y="391"/>
                  </a:lnTo>
                  <a:lnTo>
                    <a:pt x="143" y="397"/>
                  </a:lnTo>
                  <a:lnTo>
                    <a:pt x="143" y="404"/>
                  </a:lnTo>
                  <a:lnTo>
                    <a:pt x="149" y="423"/>
                  </a:lnTo>
                  <a:lnTo>
                    <a:pt x="156" y="436"/>
                  </a:lnTo>
                  <a:lnTo>
                    <a:pt x="162" y="449"/>
                  </a:lnTo>
                  <a:lnTo>
                    <a:pt x="162" y="455"/>
                  </a:lnTo>
                  <a:lnTo>
                    <a:pt x="162" y="462"/>
                  </a:lnTo>
                  <a:lnTo>
                    <a:pt x="169" y="462"/>
                  </a:lnTo>
                  <a:lnTo>
                    <a:pt x="169" y="469"/>
                  </a:lnTo>
                  <a:lnTo>
                    <a:pt x="169" y="475"/>
                  </a:lnTo>
                  <a:lnTo>
                    <a:pt x="176" y="482"/>
                  </a:lnTo>
                  <a:lnTo>
                    <a:pt x="176" y="488"/>
                  </a:lnTo>
                  <a:lnTo>
                    <a:pt x="176" y="494"/>
                  </a:lnTo>
                  <a:lnTo>
                    <a:pt x="182" y="508"/>
                  </a:lnTo>
                  <a:lnTo>
                    <a:pt x="189" y="515"/>
                  </a:lnTo>
                  <a:lnTo>
                    <a:pt x="189" y="527"/>
                  </a:lnTo>
                  <a:lnTo>
                    <a:pt x="195" y="527"/>
                  </a:lnTo>
                  <a:lnTo>
                    <a:pt x="195" y="540"/>
                  </a:lnTo>
                  <a:lnTo>
                    <a:pt x="201" y="547"/>
                  </a:lnTo>
                  <a:lnTo>
                    <a:pt x="201" y="554"/>
                  </a:lnTo>
                  <a:lnTo>
                    <a:pt x="208" y="566"/>
                  </a:lnTo>
                  <a:lnTo>
                    <a:pt x="208" y="573"/>
                  </a:lnTo>
                  <a:lnTo>
                    <a:pt x="215" y="573"/>
                  </a:lnTo>
                  <a:lnTo>
                    <a:pt x="215" y="579"/>
                  </a:lnTo>
                  <a:lnTo>
                    <a:pt x="228" y="599"/>
                  </a:lnTo>
                  <a:lnTo>
                    <a:pt x="228" y="605"/>
                  </a:lnTo>
                  <a:lnTo>
                    <a:pt x="234" y="612"/>
                  </a:lnTo>
                  <a:lnTo>
                    <a:pt x="234" y="618"/>
                  </a:lnTo>
                  <a:lnTo>
                    <a:pt x="240" y="625"/>
                  </a:lnTo>
                  <a:lnTo>
                    <a:pt x="240" y="632"/>
                  </a:lnTo>
                  <a:lnTo>
                    <a:pt x="254" y="651"/>
                  </a:lnTo>
                  <a:lnTo>
                    <a:pt x="267" y="671"/>
                  </a:lnTo>
                  <a:lnTo>
                    <a:pt x="267" y="677"/>
                  </a:lnTo>
                  <a:lnTo>
                    <a:pt x="267" y="683"/>
                  </a:lnTo>
                  <a:lnTo>
                    <a:pt x="279" y="703"/>
                  </a:lnTo>
                  <a:lnTo>
                    <a:pt x="286" y="710"/>
                  </a:lnTo>
                  <a:lnTo>
                    <a:pt x="319" y="755"/>
                  </a:lnTo>
                  <a:lnTo>
                    <a:pt x="319" y="761"/>
                  </a:lnTo>
                  <a:lnTo>
                    <a:pt x="332" y="775"/>
                  </a:lnTo>
                  <a:lnTo>
                    <a:pt x="345" y="788"/>
                  </a:lnTo>
                  <a:lnTo>
                    <a:pt x="352" y="800"/>
                  </a:lnTo>
                  <a:lnTo>
                    <a:pt x="358" y="807"/>
                  </a:lnTo>
                  <a:lnTo>
                    <a:pt x="364" y="814"/>
                  </a:lnTo>
                  <a:lnTo>
                    <a:pt x="377" y="827"/>
                  </a:lnTo>
                  <a:lnTo>
                    <a:pt x="391" y="840"/>
                  </a:lnTo>
                  <a:lnTo>
                    <a:pt x="430" y="860"/>
                  </a:lnTo>
                  <a:lnTo>
                    <a:pt x="436" y="866"/>
                  </a:lnTo>
                  <a:lnTo>
                    <a:pt x="468" y="885"/>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46091" name="Freeform 11"/>
            <p:cNvSpPr>
              <a:spLocks/>
            </p:cNvSpPr>
            <p:nvPr/>
          </p:nvSpPr>
          <p:spPr bwMode="auto">
            <a:xfrm>
              <a:off x="3326" y="2167"/>
              <a:ext cx="229" cy="47"/>
            </a:xfrm>
            <a:custGeom>
              <a:avLst/>
              <a:gdLst/>
              <a:ahLst/>
              <a:cxnLst>
                <a:cxn ang="0">
                  <a:pos x="0" y="0"/>
                </a:cxn>
                <a:cxn ang="0">
                  <a:pos x="7" y="0"/>
                </a:cxn>
                <a:cxn ang="0">
                  <a:pos x="20" y="7"/>
                </a:cxn>
                <a:cxn ang="0">
                  <a:pos x="111" y="33"/>
                </a:cxn>
                <a:cxn ang="0">
                  <a:pos x="228" y="46"/>
                </a:cxn>
              </a:cxnLst>
              <a:rect l="0" t="0" r="r" b="b"/>
              <a:pathLst>
                <a:path w="229" h="47">
                  <a:moveTo>
                    <a:pt x="0" y="0"/>
                  </a:moveTo>
                  <a:lnTo>
                    <a:pt x="7" y="0"/>
                  </a:lnTo>
                  <a:lnTo>
                    <a:pt x="20" y="7"/>
                  </a:lnTo>
                  <a:lnTo>
                    <a:pt x="111" y="33"/>
                  </a:lnTo>
                  <a:lnTo>
                    <a:pt x="228" y="46"/>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grpSp>
        <p:nvGrpSpPr>
          <p:cNvPr id="46092" name="Group 12"/>
          <p:cNvGrpSpPr>
            <a:grpSpLocks/>
          </p:cNvGrpSpPr>
          <p:nvPr/>
        </p:nvGrpSpPr>
        <p:grpSpPr bwMode="auto">
          <a:xfrm>
            <a:off x="3675063" y="1527175"/>
            <a:ext cx="2806700" cy="1987550"/>
            <a:chOff x="2315" y="962"/>
            <a:chExt cx="1768" cy="1252"/>
          </a:xfrm>
        </p:grpSpPr>
        <p:sp>
          <p:nvSpPr>
            <p:cNvPr id="46093" name="Freeform 13"/>
            <p:cNvSpPr>
              <a:spLocks/>
            </p:cNvSpPr>
            <p:nvPr/>
          </p:nvSpPr>
          <p:spPr bwMode="auto">
            <a:xfrm>
              <a:off x="2315" y="1314"/>
              <a:ext cx="657" cy="900"/>
            </a:xfrm>
            <a:custGeom>
              <a:avLst/>
              <a:gdLst/>
              <a:ahLst/>
              <a:cxnLst>
                <a:cxn ang="0">
                  <a:pos x="71" y="886"/>
                </a:cxn>
                <a:cxn ang="0">
                  <a:pos x="214" y="847"/>
                </a:cxn>
                <a:cxn ang="0">
                  <a:pos x="247" y="828"/>
                </a:cxn>
                <a:cxn ang="0">
                  <a:pos x="279" y="801"/>
                </a:cxn>
                <a:cxn ang="0">
                  <a:pos x="292" y="795"/>
                </a:cxn>
                <a:cxn ang="0">
                  <a:pos x="305" y="775"/>
                </a:cxn>
                <a:cxn ang="0">
                  <a:pos x="318" y="762"/>
                </a:cxn>
                <a:cxn ang="0">
                  <a:pos x="331" y="749"/>
                </a:cxn>
                <a:cxn ang="0">
                  <a:pos x="344" y="736"/>
                </a:cxn>
                <a:cxn ang="0">
                  <a:pos x="357" y="717"/>
                </a:cxn>
                <a:cxn ang="0">
                  <a:pos x="383" y="684"/>
                </a:cxn>
                <a:cxn ang="0">
                  <a:pos x="403" y="645"/>
                </a:cxn>
                <a:cxn ang="0">
                  <a:pos x="409" y="639"/>
                </a:cxn>
                <a:cxn ang="0">
                  <a:pos x="415" y="619"/>
                </a:cxn>
                <a:cxn ang="0">
                  <a:pos x="435" y="586"/>
                </a:cxn>
                <a:cxn ang="0">
                  <a:pos x="442" y="573"/>
                </a:cxn>
                <a:cxn ang="0">
                  <a:pos x="448" y="554"/>
                </a:cxn>
                <a:cxn ang="0">
                  <a:pos x="454" y="541"/>
                </a:cxn>
                <a:cxn ang="0">
                  <a:pos x="467" y="522"/>
                </a:cxn>
                <a:cxn ang="0">
                  <a:pos x="474" y="502"/>
                </a:cxn>
                <a:cxn ang="0">
                  <a:pos x="481" y="495"/>
                </a:cxn>
                <a:cxn ang="0">
                  <a:pos x="481" y="483"/>
                </a:cxn>
                <a:cxn ang="0">
                  <a:pos x="487" y="462"/>
                </a:cxn>
                <a:cxn ang="0">
                  <a:pos x="493" y="450"/>
                </a:cxn>
                <a:cxn ang="0">
                  <a:pos x="500" y="443"/>
                </a:cxn>
                <a:cxn ang="0">
                  <a:pos x="506" y="417"/>
                </a:cxn>
                <a:cxn ang="0">
                  <a:pos x="513" y="404"/>
                </a:cxn>
                <a:cxn ang="0">
                  <a:pos x="520" y="391"/>
                </a:cxn>
                <a:cxn ang="0">
                  <a:pos x="526" y="371"/>
                </a:cxn>
                <a:cxn ang="0">
                  <a:pos x="532" y="359"/>
                </a:cxn>
                <a:cxn ang="0">
                  <a:pos x="539" y="339"/>
                </a:cxn>
                <a:cxn ang="0">
                  <a:pos x="545" y="326"/>
                </a:cxn>
                <a:cxn ang="0">
                  <a:pos x="545" y="313"/>
                </a:cxn>
                <a:cxn ang="0">
                  <a:pos x="552" y="293"/>
                </a:cxn>
                <a:cxn ang="0">
                  <a:pos x="559" y="287"/>
                </a:cxn>
                <a:cxn ang="0">
                  <a:pos x="565" y="274"/>
                </a:cxn>
                <a:cxn ang="0">
                  <a:pos x="571" y="254"/>
                </a:cxn>
                <a:cxn ang="0">
                  <a:pos x="571" y="241"/>
                </a:cxn>
                <a:cxn ang="0">
                  <a:pos x="578" y="228"/>
                </a:cxn>
                <a:cxn ang="0">
                  <a:pos x="584" y="215"/>
                </a:cxn>
                <a:cxn ang="0">
                  <a:pos x="584" y="202"/>
                </a:cxn>
                <a:cxn ang="0">
                  <a:pos x="591" y="189"/>
                </a:cxn>
                <a:cxn ang="0">
                  <a:pos x="598" y="182"/>
                </a:cxn>
                <a:cxn ang="0">
                  <a:pos x="598" y="170"/>
                </a:cxn>
                <a:cxn ang="0">
                  <a:pos x="604" y="156"/>
                </a:cxn>
                <a:cxn ang="0">
                  <a:pos x="604" y="143"/>
                </a:cxn>
                <a:cxn ang="0">
                  <a:pos x="610" y="137"/>
                </a:cxn>
                <a:cxn ang="0">
                  <a:pos x="610" y="124"/>
                </a:cxn>
                <a:cxn ang="0">
                  <a:pos x="617" y="117"/>
                </a:cxn>
                <a:cxn ang="0">
                  <a:pos x="623" y="104"/>
                </a:cxn>
                <a:cxn ang="0">
                  <a:pos x="630" y="78"/>
                </a:cxn>
                <a:cxn ang="0">
                  <a:pos x="637" y="65"/>
                </a:cxn>
                <a:cxn ang="0">
                  <a:pos x="643" y="39"/>
                </a:cxn>
                <a:cxn ang="0">
                  <a:pos x="649" y="33"/>
                </a:cxn>
                <a:cxn ang="0">
                  <a:pos x="649" y="20"/>
                </a:cxn>
                <a:cxn ang="0">
                  <a:pos x="656" y="14"/>
                </a:cxn>
                <a:cxn ang="0">
                  <a:pos x="656" y="0"/>
                </a:cxn>
              </a:cxnLst>
              <a:rect l="0" t="0" r="r" b="b"/>
              <a:pathLst>
                <a:path w="657" h="900">
                  <a:moveTo>
                    <a:pt x="0" y="899"/>
                  </a:moveTo>
                  <a:lnTo>
                    <a:pt x="71" y="886"/>
                  </a:lnTo>
                  <a:lnTo>
                    <a:pt x="188" y="860"/>
                  </a:lnTo>
                  <a:lnTo>
                    <a:pt x="214" y="847"/>
                  </a:lnTo>
                  <a:lnTo>
                    <a:pt x="233" y="834"/>
                  </a:lnTo>
                  <a:lnTo>
                    <a:pt x="247" y="828"/>
                  </a:lnTo>
                  <a:lnTo>
                    <a:pt x="253" y="821"/>
                  </a:lnTo>
                  <a:lnTo>
                    <a:pt x="279" y="801"/>
                  </a:lnTo>
                  <a:lnTo>
                    <a:pt x="286" y="795"/>
                  </a:lnTo>
                  <a:lnTo>
                    <a:pt x="292" y="795"/>
                  </a:lnTo>
                  <a:lnTo>
                    <a:pt x="292" y="789"/>
                  </a:lnTo>
                  <a:lnTo>
                    <a:pt x="305" y="775"/>
                  </a:lnTo>
                  <a:lnTo>
                    <a:pt x="311" y="775"/>
                  </a:lnTo>
                  <a:lnTo>
                    <a:pt x="318" y="762"/>
                  </a:lnTo>
                  <a:lnTo>
                    <a:pt x="325" y="756"/>
                  </a:lnTo>
                  <a:lnTo>
                    <a:pt x="331" y="749"/>
                  </a:lnTo>
                  <a:lnTo>
                    <a:pt x="337" y="743"/>
                  </a:lnTo>
                  <a:lnTo>
                    <a:pt x="344" y="736"/>
                  </a:lnTo>
                  <a:lnTo>
                    <a:pt x="350" y="729"/>
                  </a:lnTo>
                  <a:lnTo>
                    <a:pt x="357" y="717"/>
                  </a:lnTo>
                  <a:lnTo>
                    <a:pt x="364" y="710"/>
                  </a:lnTo>
                  <a:lnTo>
                    <a:pt x="383" y="684"/>
                  </a:lnTo>
                  <a:lnTo>
                    <a:pt x="389" y="671"/>
                  </a:lnTo>
                  <a:lnTo>
                    <a:pt x="403" y="645"/>
                  </a:lnTo>
                  <a:lnTo>
                    <a:pt x="403" y="639"/>
                  </a:lnTo>
                  <a:lnTo>
                    <a:pt x="409" y="639"/>
                  </a:lnTo>
                  <a:lnTo>
                    <a:pt x="409" y="632"/>
                  </a:lnTo>
                  <a:lnTo>
                    <a:pt x="415" y="619"/>
                  </a:lnTo>
                  <a:lnTo>
                    <a:pt x="435" y="593"/>
                  </a:lnTo>
                  <a:lnTo>
                    <a:pt x="435" y="586"/>
                  </a:lnTo>
                  <a:lnTo>
                    <a:pt x="435" y="580"/>
                  </a:lnTo>
                  <a:lnTo>
                    <a:pt x="442" y="573"/>
                  </a:lnTo>
                  <a:lnTo>
                    <a:pt x="448" y="561"/>
                  </a:lnTo>
                  <a:lnTo>
                    <a:pt x="448" y="554"/>
                  </a:lnTo>
                  <a:lnTo>
                    <a:pt x="454" y="547"/>
                  </a:lnTo>
                  <a:lnTo>
                    <a:pt x="454" y="541"/>
                  </a:lnTo>
                  <a:lnTo>
                    <a:pt x="461" y="534"/>
                  </a:lnTo>
                  <a:lnTo>
                    <a:pt x="467" y="522"/>
                  </a:lnTo>
                  <a:lnTo>
                    <a:pt x="467" y="508"/>
                  </a:lnTo>
                  <a:lnTo>
                    <a:pt x="474" y="502"/>
                  </a:lnTo>
                  <a:lnTo>
                    <a:pt x="474" y="495"/>
                  </a:lnTo>
                  <a:lnTo>
                    <a:pt x="481" y="495"/>
                  </a:lnTo>
                  <a:lnTo>
                    <a:pt x="481" y="489"/>
                  </a:lnTo>
                  <a:lnTo>
                    <a:pt x="481" y="483"/>
                  </a:lnTo>
                  <a:lnTo>
                    <a:pt x="487" y="469"/>
                  </a:lnTo>
                  <a:lnTo>
                    <a:pt x="487" y="462"/>
                  </a:lnTo>
                  <a:lnTo>
                    <a:pt x="493" y="456"/>
                  </a:lnTo>
                  <a:lnTo>
                    <a:pt x="493" y="450"/>
                  </a:lnTo>
                  <a:lnTo>
                    <a:pt x="500" y="450"/>
                  </a:lnTo>
                  <a:lnTo>
                    <a:pt x="500" y="443"/>
                  </a:lnTo>
                  <a:lnTo>
                    <a:pt x="500" y="437"/>
                  </a:lnTo>
                  <a:lnTo>
                    <a:pt x="506" y="417"/>
                  </a:lnTo>
                  <a:lnTo>
                    <a:pt x="513" y="410"/>
                  </a:lnTo>
                  <a:lnTo>
                    <a:pt x="513" y="404"/>
                  </a:lnTo>
                  <a:lnTo>
                    <a:pt x="513" y="398"/>
                  </a:lnTo>
                  <a:lnTo>
                    <a:pt x="520" y="391"/>
                  </a:lnTo>
                  <a:lnTo>
                    <a:pt x="526" y="378"/>
                  </a:lnTo>
                  <a:lnTo>
                    <a:pt x="526" y="371"/>
                  </a:lnTo>
                  <a:lnTo>
                    <a:pt x="526" y="365"/>
                  </a:lnTo>
                  <a:lnTo>
                    <a:pt x="532" y="359"/>
                  </a:lnTo>
                  <a:lnTo>
                    <a:pt x="532" y="352"/>
                  </a:lnTo>
                  <a:lnTo>
                    <a:pt x="539" y="339"/>
                  </a:lnTo>
                  <a:lnTo>
                    <a:pt x="539" y="332"/>
                  </a:lnTo>
                  <a:lnTo>
                    <a:pt x="545" y="326"/>
                  </a:lnTo>
                  <a:lnTo>
                    <a:pt x="545" y="320"/>
                  </a:lnTo>
                  <a:lnTo>
                    <a:pt x="545" y="313"/>
                  </a:lnTo>
                  <a:lnTo>
                    <a:pt x="552" y="299"/>
                  </a:lnTo>
                  <a:lnTo>
                    <a:pt x="552" y="293"/>
                  </a:lnTo>
                  <a:lnTo>
                    <a:pt x="559" y="293"/>
                  </a:lnTo>
                  <a:lnTo>
                    <a:pt x="559" y="287"/>
                  </a:lnTo>
                  <a:lnTo>
                    <a:pt x="559" y="280"/>
                  </a:lnTo>
                  <a:lnTo>
                    <a:pt x="565" y="274"/>
                  </a:lnTo>
                  <a:lnTo>
                    <a:pt x="565" y="267"/>
                  </a:lnTo>
                  <a:lnTo>
                    <a:pt x="571" y="254"/>
                  </a:lnTo>
                  <a:lnTo>
                    <a:pt x="571" y="248"/>
                  </a:lnTo>
                  <a:lnTo>
                    <a:pt x="571" y="241"/>
                  </a:lnTo>
                  <a:lnTo>
                    <a:pt x="578" y="235"/>
                  </a:lnTo>
                  <a:lnTo>
                    <a:pt x="578" y="228"/>
                  </a:lnTo>
                  <a:lnTo>
                    <a:pt x="578" y="221"/>
                  </a:lnTo>
                  <a:lnTo>
                    <a:pt x="584" y="215"/>
                  </a:lnTo>
                  <a:lnTo>
                    <a:pt x="584" y="209"/>
                  </a:lnTo>
                  <a:lnTo>
                    <a:pt x="584" y="202"/>
                  </a:lnTo>
                  <a:lnTo>
                    <a:pt x="591" y="196"/>
                  </a:lnTo>
                  <a:lnTo>
                    <a:pt x="591" y="189"/>
                  </a:lnTo>
                  <a:lnTo>
                    <a:pt x="591" y="182"/>
                  </a:lnTo>
                  <a:lnTo>
                    <a:pt x="598" y="182"/>
                  </a:lnTo>
                  <a:lnTo>
                    <a:pt x="598" y="176"/>
                  </a:lnTo>
                  <a:lnTo>
                    <a:pt x="598" y="170"/>
                  </a:lnTo>
                  <a:lnTo>
                    <a:pt x="604" y="163"/>
                  </a:lnTo>
                  <a:lnTo>
                    <a:pt x="604" y="156"/>
                  </a:lnTo>
                  <a:lnTo>
                    <a:pt x="604" y="150"/>
                  </a:lnTo>
                  <a:lnTo>
                    <a:pt x="604" y="143"/>
                  </a:lnTo>
                  <a:lnTo>
                    <a:pt x="610" y="143"/>
                  </a:lnTo>
                  <a:lnTo>
                    <a:pt x="610" y="137"/>
                  </a:lnTo>
                  <a:lnTo>
                    <a:pt x="610" y="131"/>
                  </a:lnTo>
                  <a:lnTo>
                    <a:pt x="610" y="124"/>
                  </a:lnTo>
                  <a:lnTo>
                    <a:pt x="617" y="124"/>
                  </a:lnTo>
                  <a:lnTo>
                    <a:pt x="617" y="117"/>
                  </a:lnTo>
                  <a:lnTo>
                    <a:pt x="617" y="111"/>
                  </a:lnTo>
                  <a:lnTo>
                    <a:pt x="623" y="104"/>
                  </a:lnTo>
                  <a:lnTo>
                    <a:pt x="623" y="98"/>
                  </a:lnTo>
                  <a:lnTo>
                    <a:pt x="630" y="78"/>
                  </a:lnTo>
                  <a:lnTo>
                    <a:pt x="630" y="72"/>
                  </a:lnTo>
                  <a:lnTo>
                    <a:pt x="637" y="65"/>
                  </a:lnTo>
                  <a:lnTo>
                    <a:pt x="637" y="59"/>
                  </a:lnTo>
                  <a:lnTo>
                    <a:pt x="643" y="39"/>
                  </a:lnTo>
                  <a:lnTo>
                    <a:pt x="643" y="33"/>
                  </a:lnTo>
                  <a:lnTo>
                    <a:pt x="649" y="33"/>
                  </a:lnTo>
                  <a:lnTo>
                    <a:pt x="649" y="26"/>
                  </a:lnTo>
                  <a:lnTo>
                    <a:pt x="649" y="20"/>
                  </a:lnTo>
                  <a:lnTo>
                    <a:pt x="649" y="14"/>
                  </a:lnTo>
                  <a:lnTo>
                    <a:pt x="656" y="14"/>
                  </a:lnTo>
                  <a:lnTo>
                    <a:pt x="656" y="7"/>
                  </a:lnTo>
                  <a:lnTo>
                    <a:pt x="65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6094" name="Freeform 14"/>
            <p:cNvSpPr>
              <a:spLocks/>
            </p:cNvSpPr>
            <p:nvPr/>
          </p:nvSpPr>
          <p:spPr bwMode="auto">
            <a:xfrm>
              <a:off x="2971" y="1001"/>
              <a:ext cx="150" cy="314"/>
            </a:xfrm>
            <a:custGeom>
              <a:avLst/>
              <a:gdLst/>
              <a:ahLst/>
              <a:cxnLst>
                <a:cxn ang="0">
                  <a:pos x="0" y="313"/>
                </a:cxn>
                <a:cxn ang="0">
                  <a:pos x="0" y="313"/>
                </a:cxn>
                <a:cxn ang="0">
                  <a:pos x="0" y="306"/>
                </a:cxn>
                <a:cxn ang="0">
                  <a:pos x="6" y="306"/>
                </a:cxn>
                <a:cxn ang="0">
                  <a:pos x="6" y="300"/>
                </a:cxn>
                <a:cxn ang="0">
                  <a:pos x="6" y="293"/>
                </a:cxn>
                <a:cxn ang="0">
                  <a:pos x="13" y="281"/>
                </a:cxn>
                <a:cxn ang="0">
                  <a:pos x="13" y="274"/>
                </a:cxn>
                <a:cxn ang="0">
                  <a:pos x="19" y="274"/>
                </a:cxn>
                <a:cxn ang="0">
                  <a:pos x="19" y="267"/>
                </a:cxn>
                <a:cxn ang="0">
                  <a:pos x="19" y="261"/>
                </a:cxn>
                <a:cxn ang="0">
                  <a:pos x="19" y="254"/>
                </a:cxn>
                <a:cxn ang="0">
                  <a:pos x="25" y="248"/>
                </a:cxn>
                <a:cxn ang="0">
                  <a:pos x="25" y="242"/>
                </a:cxn>
                <a:cxn ang="0">
                  <a:pos x="32" y="235"/>
                </a:cxn>
                <a:cxn ang="0">
                  <a:pos x="32" y="228"/>
                </a:cxn>
                <a:cxn ang="0">
                  <a:pos x="32" y="222"/>
                </a:cxn>
                <a:cxn ang="0">
                  <a:pos x="38" y="215"/>
                </a:cxn>
                <a:cxn ang="0">
                  <a:pos x="38" y="209"/>
                </a:cxn>
                <a:cxn ang="0">
                  <a:pos x="45" y="203"/>
                </a:cxn>
                <a:cxn ang="0">
                  <a:pos x="45" y="196"/>
                </a:cxn>
                <a:cxn ang="0">
                  <a:pos x="45" y="189"/>
                </a:cxn>
                <a:cxn ang="0">
                  <a:pos x="52" y="183"/>
                </a:cxn>
                <a:cxn ang="0">
                  <a:pos x="52" y="176"/>
                </a:cxn>
                <a:cxn ang="0">
                  <a:pos x="52" y="170"/>
                </a:cxn>
                <a:cxn ang="0">
                  <a:pos x="58" y="170"/>
                </a:cxn>
                <a:cxn ang="0">
                  <a:pos x="58" y="163"/>
                </a:cxn>
                <a:cxn ang="0">
                  <a:pos x="58" y="157"/>
                </a:cxn>
                <a:cxn ang="0">
                  <a:pos x="64" y="157"/>
                </a:cxn>
                <a:cxn ang="0">
                  <a:pos x="64" y="150"/>
                </a:cxn>
                <a:cxn ang="0">
                  <a:pos x="64" y="143"/>
                </a:cxn>
                <a:cxn ang="0">
                  <a:pos x="71" y="143"/>
                </a:cxn>
                <a:cxn ang="0">
                  <a:pos x="71" y="137"/>
                </a:cxn>
                <a:cxn ang="0">
                  <a:pos x="71" y="131"/>
                </a:cxn>
                <a:cxn ang="0">
                  <a:pos x="77" y="124"/>
                </a:cxn>
                <a:cxn ang="0">
                  <a:pos x="77" y="118"/>
                </a:cxn>
                <a:cxn ang="0">
                  <a:pos x="77" y="111"/>
                </a:cxn>
                <a:cxn ang="0">
                  <a:pos x="84" y="111"/>
                </a:cxn>
                <a:cxn ang="0">
                  <a:pos x="84" y="104"/>
                </a:cxn>
                <a:cxn ang="0">
                  <a:pos x="84" y="98"/>
                </a:cxn>
                <a:cxn ang="0">
                  <a:pos x="91" y="98"/>
                </a:cxn>
                <a:cxn ang="0">
                  <a:pos x="91" y="92"/>
                </a:cxn>
                <a:cxn ang="0">
                  <a:pos x="91" y="85"/>
                </a:cxn>
                <a:cxn ang="0">
                  <a:pos x="97" y="85"/>
                </a:cxn>
                <a:cxn ang="0">
                  <a:pos x="97" y="79"/>
                </a:cxn>
                <a:cxn ang="0">
                  <a:pos x="97" y="72"/>
                </a:cxn>
                <a:cxn ang="0">
                  <a:pos x="103" y="72"/>
                </a:cxn>
                <a:cxn ang="0">
                  <a:pos x="103" y="65"/>
                </a:cxn>
                <a:cxn ang="0">
                  <a:pos x="110" y="59"/>
                </a:cxn>
                <a:cxn ang="0">
                  <a:pos x="110" y="53"/>
                </a:cxn>
                <a:cxn ang="0">
                  <a:pos x="116" y="53"/>
                </a:cxn>
                <a:cxn ang="0">
                  <a:pos x="116" y="46"/>
                </a:cxn>
                <a:cxn ang="0">
                  <a:pos x="116" y="40"/>
                </a:cxn>
                <a:cxn ang="0">
                  <a:pos x="123" y="40"/>
                </a:cxn>
                <a:cxn ang="0">
                  <a:pos x="123" y="33"/>
                </a:cxn>
                <a:cxn ang="0">
                  <a:pos x="130" y="26"/>
                </a:cxn>
                <a:cxn ang="0">
                  <a:pos x="130" y="20"/>
                </a:cxn>
                <a:cxn ang="0">
                  <a:pos x="136" y="20"/>
                </a:cxn>
                <a:cxn ang="0">
                  <a:pos x="136" y="14"/>
                </a:cxn>
                <a:cxn ang="0">
                  <a:pos x="142" y="14"/>
                </a:cxn>
                <a:cxn ang="0">
                  <a:pos x="142" y="7"/>
                </a:cxn>
                <a:cxn ang="0">
                  <a:pos x="149" y="0"/>
                </a:cxn>
              </a:cxnLst>
              <a:rect l="0" t="0" r="r" b="b"/>
              <a:pathLst>
                <a:path w="150" h="314">
                  <a:moveTo>
                    <a:pt x="0" y="313"/>
                  </a:moveTo>
                  <a:lnTo>
                    <a:pt x="0" y="313"/>
                  </a:lnTo>
                  <a:lnTo>
                    <a:pt x="0" y="306"/>
                  </a:lnTo>
                  <a:lnTo>
                    <a:pt x="6" y="306"/>
                  </a:lnTo>
                  <a:lnTo>
                    <a:pt x="6" y="300"/>
                  </a:lnTo>
                  <a:lnTo>
                    <a:pt x="6" y="293"/>
                  </a:lnTo>
                  <a:lnTo>
                    <a:pt x="13" y="281"/>
                  </a:lnTo>
                  <a:lnTo>
                    <a:pt x="13" y="274"/>
                  </a:lnTo>
                  <a:lnTo>
                    <a:pt x="19" y="274"/>
                  </a:lnTo>
                  <a:lnTo>
                    <a:pt x="19" y="267"/>
                  </a:lnTo>
                  <a:lnTo>
                    <a:pt x="19" y="261"/>
                  </a:lnTo>
                  <a:lnTo>
                    <a:pt x="19" y="254"/>
                  </a:lnTo>
                  <a:lnTo>
                    <a:pt x="25" y="248"/>
                  </a:lnTo>
                  <a:lnTo>
                    <a:pt x="25" y="242"/>
                  </a:lnTo>
                  <a:lnTo>
                    <a:pt x="32" y="235"/>
                  </a:lnTo>
                  <a:lnTo>
                    <a:pt x="32" y="228"/>
                  </a:lnTo>
                  <a:lnTo>
                    <a:pt x="32" y="222"/>
                  </a:lnTo>
                  <a:lnTo>
                    <a:pt x="38" y="215"/>
                  </a:lnTo>
                  <a:lnTo>
                    <a:pt x="38" y="209"/>
                  </a:lnTo>
                  <a:lnTo>
                    <a:pt x="45" y="203"/>
                  </a:lnTo>
                  <a:lnTo>
                    <a:pt x="45" y="196"/>
                  </a:lnTo>
                  <a:lnTo>
                    <a:pt x="45" y="189"/>
                  </a:lnTo>
                  <a:lnTo>
                    <a:pt x="52" y="183"/>
                  </a:lnTo>
                  <a:lnTo>
                    <a:pt x="52" y="176"/>
                  </a:lnTo>
                  <a:lnTo>
                    <a:pt x="52" y="170"/>
                  </a:lnTo>
                  <a:lnTo>
                    <a:pt x="58" y="170"/>
                  </a:lnTo>
                  <a:lnTo>
                    <a:pt x="58" y="163"/>
                  </a:lnTo>
                  <a:lnTo>
                    <a:pt x="58" y="157"/>
                  </a:lnTo>
                  <a:lnTo>
                    <a:pt x="64" y="157"/>
                  </a:lnTo>
                  <a:lnTo>
                    <a:pt x="64" y="150"/>
                  </a:lnTo>
                  <a:lnTo>
                    <a:pt x="64" y="143"/>
                  </a:lnTo>
                  <a:lnTo>
                    <a:pt x="71" y="143"/>
                  </a:lnTo>
                  <a:lnTo>
                    <a:pt x="71" y="137"/>
                  </a:lnTo>
                  <a:lnTo>
                    <a:pt x="71" y="131"/>
                  </a:lnTo>
                  <a:lnTo>
                    <a:pt x="77" y="124"/>
                  </a:lnTo>
                  <a:lnTo>
                    <a:pt x="77" y="118"/>
                  </a:lnTo>
                  <a:lnTo>
                    <a:pt x="77" y="111"/>
                  </a:lnTo>
                  <a:lnTo>
                    <a:pt x="84" y="111"/>
                  </a:lnTo>
                  <a:lnTo>
                    <a:pt x="84" y="104"/>
                  </a:lnTo>
                  <a:lnTo>
                    <a:pt x="84" y="98"/>
                  </a:lnTo>
                  <a:lnTo>
                    <a:pt x="91" y="98"/>
                  </a:lnTo>
                  <a:lnTo>
                    <a:pt x="91" y="92"/>
                  </a:lnTo>
                  <a:lnTo>
                    <a:pt x="91" y="85"/>
                  </a:lnTo>
                  <a:lnTo>
                    <a:pt x="97" y="85"/>
                  </a:lnTo>
                  <a:lnTo>
                    <a:pt x="97" y="79"/>
                  </a:lnTo>
                  <a:lnTo>
                    <a:pt x="97" y="72"/>
                  </a:lnTo>
                  <a:lnTo>
                    <a:pt x="103" y="72"/>
                  </a:lnTo>
                  <a:lnTo>
                    <a:pt x="103" y="65"/>
                  </a:lnTo>
                  <a:lnTo>
                    <a:pt x="110" y="59"/>
                  </a:lnTo>
                  <a:lnTo>
                    <a:pt x="110" y="53"/>
                  </a:lnTo>
                  <a:lnTo>
                    <a:pt x="116" y="53"/>
                  </a:lnTo>
                  <a:lnTo>
                    <a:pt x="116" y="46"/>
                  </a:lnTo>
                  <a:lnTo>
                    <a:pt x="116" y="40"/>
                  </a:lnTo>
                  <a:lnTo>
                    <a:pt x="123" y="40"/>
                  </a:lnTo>
                  <a:lnTo>
                    <a:pt x="123" y="33"/>
                  </a:lnTo>
                  <a:lnTo>
                    <a:pt x="130" y="26"/>
                  </a:lnTo>
                  <a:lnTo>
                    <a:pt x="130" y="20"/>
                  </a:lnTo>
                  <a:lnTo>
                    <a:pt x="136" y="20"/>
                  </a:lnTo>
                  <a:lnTo>
                    <a:pt x="136" y="14"/>
                  </a:lnTo>
                  <a:lnTo>
                    <a:pt x="142" y="14"/>
                  </a:lnTo>
                  <a:lnTo>
                    <a:pt x="142" y="7"/>
                  </a:lnTo>
                  <a:lnTo>
                    <a:pt x="149"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6095" name="Freeform 15"/>
            <p:cNvSpPr>
              <a:spLocks/>
            </p:cNvSpPr>
            <p:nvPr/>
          </p:nvSpPr>
          <p:spPr bwMode="auto">
            <a:xfrm>
              <a:off x="3120" y="962"/>
              <a:ext cx="111" cy="40"/>
            </a:xfrm>
            <a:custGeom>
              <a:avLst/>
              <a:gdLst/>
              <a:ahLst/>
              <a:cxnLst>
                <a:cxn ang="0">
                  <a:pos x="0" y="39"/>
                </a:cxn>
                <a:cxn ang="0">
                  <a:pos x="0" y="39"/>
                </a:cxn>
                <a:cxn ang="0">
                  <a:pos x="0" y="33"/>
                </a:cxn>
                <a:cxn ang="0">
                  <a:pos x="6" y="33"/>
                </a:cxn>
                <a:cxn ang="0">
                  <a:pos x="6" y="26"/>
                </a:cxn>
                <a:cxn ang="0">
                  <a:pos x="13" y="26"/>
                </a:cxn>
                <a:cxn ang="0">
                  <a:pos x="13" y="20"/>
                </a:cxn>
                <a:cxn ang="0">
                  <a:pos x="19" y="20"/>
                </a:cxn>
                <a:cxn ang="0">
                  <a:pos x="25" y="14"/>
                </a:cxn>
                <a:cxn ang="0">
                  <a:pos x="32" y="14"/>
                </a:cxn>
                <a:cxn ang="0">
                  <a:pos x="32" y="7"/>
                </a:cxn>
                <a:cxn ang="0">
                  <a:pos x="39" y="7"/>
                </a:cxn>
                <a:cxn ang="0">
                  <a:pos x="45" y="7"/>
                </a:cxn>
                <a:cxn ang="0">
                  <a:pos x="45" y="0"/>
                </a:cxn>
                <a:cxn ang="0">
                  <a:pos x="52" y="0"/>
                </a:cxn>
                <a:cxn ang="0">
                  <a:pos x="58" y="0"/>
                </a:cxn>
                <a:cxn ang="0">
                  <a:pos x="64" y="0"/>
                </a:cxn>
                <a:cxn ang="0">
                  <a:pos x="71" y="0"/>
                </a:cxn>
                <a:cxn ang="0">
                  <a:pos x="78" y="0"/>
                </a:cxn>
                <a:cxn ang="0">
                  <a:pos x="84" y="0"/>
                </a:cxn>
                <a:cxn ang="0">
                  <a:pos x="84" y="7"/>
                </a:cxn>
                <a:cxn ang="0">
                  <a:pos x="91" y="7"/>
                </a:cxn>
                <a:cxn ang="0">
                  <a:pos x="97" y="7"/>
                </a:cxn>
                <a:cxn ang="0">
                  <a:pos x="97" y="14"/>
                </a:cxn>
                <a:cxn ang="0">
                  <a:pos x="103" y="14"/>
                </a:cxn>
                <a:cxn ang="0">
                  <a:pos x="103" y="20"/>
                </a:cxn>
                <a:cxn ang="0">
                  <a:pos x="110" y="20"/>
                </a:cxn>
              </a:cxnLst>
              <a:rect l="0" t="0" r="r" b="b"/>
              <a:pathLst>
                <a:path w="111" h="40">
                  <a:moveTo>
                    <a:pt x="0" y="39"/>
                  </a:moveTo>
                  <a:lnTo>
                    <a:pt x="0" y="39"/>
                  </a:lnTo>
                  <a:lnTo>
                    <a:pt x="0" y="33"/>
                  </a:lnTo>
                  <a:lnTo>
                    <a:pt x="6" y="33"/>
                  </a:lnTo>
                  <a:lnTo>
                    <a:pt x="6" y="26"/>
                  </a:lnTo>
                  <a:lnTo>
                    <a:pt x="13" y="26"/>
                  </a:lnTo>
                  <a:lnTo>
                    <a:pt x="13" y="20"/>
                  </a:lnTo>
                  <a:lnTo>
                    <a:pt x="19" y="20"/>
                  </a:lnTo>
                  <a:lnTo>
                    <a:pt x="25" y="14"/>
                  </a:lnTo>
                  <a:lnTo>
                    <a:pt x="32" y="14"/>
                  </a:lnTo>
                  <a:lnTo>
                    <a:pt x="32" y="7"/>
                  </a:lnTo>
                  <a:lnTo>
                    <a:pt x="39" y="7"/>
                  </a:lnTo>
                  <a:lnTo>
                    <a:pt x="45" y="7"/>
                  </a:lnTo>
                  <a:lnTo>
                    <a:pt x="45" y="0"/>
                  </a:lnTo>
                  <a:lnTo>
                    <a:pt x="52" y="0"/>
                  </a:lnTo>
                  <a:lnTo>
                    <a:pt x="58" y="0"/>
                  </a:lnTo>
                  <a:lnTo>
                    <a:pt x="64" y="0"/>
                  </a:lnTo>
                  <a:lnTo>
                    <a:pt x="71" y="0"/>
                  </a:lnTo>
                  <a:lnTo>
                    <a:pt x="78" y="0"/>
                  </a:lnTo>
                  <a:lnTo>
                    <a:pt x="84" y="0"/>
                  </a:lnTo>
                  <a:lnTo>
                    <a:pt x="84" y="7"/>
                  </a:lnTo>
                  <a:lnTo>
                    <a:pt x="91" y="7"/>
                  </a:lnTo>
                  <a:lnTo>
                    <a:pt x="97" y="7"/>
                  </a:lnTo>
                  <a:lnTo>
                    <a:pt x="97" y="14"/>
                  </a:lnTo>
                  <a:lnTo>
                    <a:pt x="103" y="14"/>
                  </a:lnTo>
                  <a:lnTo>
                    <a:pt x="103" y="20"/>
                  </a:lnTo>
                  <a:lnTo>
                    <a:pt x="110" y="2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6096" name="Freeform 16"/>
            <p:cNvSpPr>
              <a:spLocks/>
            </p:cNvSpPr>
            <p:nvPr/>
          </p:nvSpPr>
          <p:spPr bwMode="auto">
            <a:xfrm>
              <a:off x="3230" y="982"/>
              <a:ext cx="157" cy="301"/>
            </a:xfrm>
            <a:custGeom>
              <a:avLst/>
              <a:gdLst/>
              <a:ahLst/>
              <a:cxnLst>
                <a:cxn ang="0">
                  <a:pos x="0" y="0"/>
                </a:cxn>
                <a:cxn ang="0">
                  <a:pos x="0" y="0"/>
                </a:cxn>
                <a:cxn ang="0">
                  <a:pos x="7" y="0"/>
                </a:cxn>
                <a:cxn ang="0">
                  <a:pos x="7" y="7"/>
                </a:cxn>
                <a:cxn ang="0">
                  <a:pos x="13" y="7"/>
                </a:cxn>
                <a:cxn ang="0">
                  <a:pos x="13" y="14"/>
                </a:cxn>
                <a:cxn ang="0">
                  <a:pos x="20" y="14"/>
                </a:cxn>
                <a:cxn ang="0">
                  <a:pos x="20" y="20"/>
                </a:cxn>
                <a:cxn ang="0">
                  <a:pos x="26" y="20"/>
                </a:cxn>
                <a:cxn ang="0">
                  <a:pos x="26" y="26"/>
                </a:cxn>
                <a:cxn ang="0">
                  <a:pos x="26" y="33"/>
                </a:cxn>
                <a:cxn ang="0">
                  <a:pos x="32" y="33"/>
                </a:cxn>
                <a:cxn ang="0">
                  <a:pos x="32" y="40"/>
                </a:cxn>
                <a:cxn ang="0">
                  <a:pos x="39" y="40"/>
                </a:cxn>
                <a:cxn ang="0">
                  <a:pos x="39" y="46"/>
                </a:cxn>
                <a:cxn ang="0">
                  <a:pos x="46" y="53"/>
                </a:cxn>
                <a:cxn ang="0">
                  <a:pos x="46" y="59"/>
                </a:cxn>
                <a:cxn ang="0">
                  <a:pos x="52" y="59"/>
                </a:cxn>
                <a:cxn ang="0">
                  <a:pos x="52" y="65"/>
                </a:cxn>
                <a:cxn ang="0">
                  <a:pos x="52" y="72"/>
                </a:cxn>
                <a:cxn ang="0">
                  <a:pos x="59" y="72"/>
                </a:cxn>
                <a:cxn ang="0">
                  <a:pos x="59" y="79"/>
                </a:cxn>
                <a:cxn ang="0">
                  <a:pos x="65" y="79"/>
                </a:cxn>
                <a:cxn ang="0">
                  <a:pos x="65" y="85"/>
                </a:cxn>
                <a:cxn ang="0">
                  <a:pos x="65" y="92"/>
                </a:cxn>
                <a:cxn ang="0">
                  <a:pos x="71" y="92"/>
                </a:cxn>
                <a:cxn ang="0">
                  <a:pos x="71" y="98"/>
                </a:cxn>
                <a:cxn ang="0">
                  <a:pos x="71" y="104"/>
                </a:cxn>
                <a:cxn ang="0">
                  <a:pos x="78" y="104"/>
                </a:cxn>
                <a:cxn ang="0">
                  <a:pos x="78" y="111"/>
                </a:cxn>
                <a:cxn ang="0">
                  <a:pos x="85" y="118"/>
                </a:cxn>
                <a:cxn ang="0">
                  <a:pos x="85" y="124"/>
                </a:cxn>
                <a:cxn ang="0">
                  <a:pos x="85" y="131"/>
                </a:cxn>
                <a:cxn ang="0">
                  <a:pos x="91" y="137"/>
                </a:cxn>
                <a:cxn ang="0">
                  <a:pos x="91" y="143"/>
                </a:cxn>
                <a:cxn ang="0">
                  <a:pos x="98" y="150"/>
                </a:cxn>
                <a:cxn ang="0">
                  <a:pos x="98" y="157"/>
                </a:cxn>
                <a:cxn ang="0">
                  <a:pos x="104" y="163"/>
                </a:cxn>
                <a:cxn ang="0">
                  <a:pos x="104" y="170"/>
                </a:cxn>
                <a:cxn ang="0">
                  <a:pos x="110" y="176"/>
                </a:cxn>
                <a:cxn ang="0">
                  <a:pos x="110" y="182"/>
                </a:cxn>
                <a:cxn ang="0">
                  <a:pos x="110" y="189"/>
                </a:cxn>
                <a:cxn ang="0">
                  <a:pos x="117" y="196"/>
                </a:cxn>
                <a:cxn ang="0">
                  <a:pos x="117" y="203"/>
                </a:cxn>
                <a:cxn ang="0">
                  <a:pos x="124" y="209"/>
                </a:cxn>
                <a:cxn ang="0">
                  <a:pos x="124" y="215"/>
                </a:cxn>
                <a:cxn ang="0">
                  <a:pos x="124" y="222"/>
                </a:cxn>
                <a:cxn ang="0">
                  <a:pos x="130" y="228"/>
                </a:cxn>
                <a:cxn ang="0">
                  <a:pos x="130" y="235"/>
                </a:cxn>
                <a:cxn ang="0">
                  <a:pos x="130" y="242"/>
                </a:cxn>
                <a:cxn ang="0">
                  <a:pos x="137" y="242"/>
                </a:cxn>
                <a:cxn ang="0">
                  <a:pos x="137" y="248"/>
                </a:cxn>
                <a:cxn ang="0">
                  <a:pos x="137" y="254"/>
                </a:cxn>
                <a:cxn ang="0">
                  <a:pos x="143" y="261"/>
                </a:cxn>
                <a:cxn ang="0">
                  <a:pos x="143" y="267"/>
                </a:cxn>
                <a:cxn ang="0">
                  <a:pos x="149" y="274"/>
                </a:cxn>
                <a:cxn ang="0">
                  <a:pos x="149" y="281"/>
                </a:cxn>
                <a:cxn ang="0">
                  <a:pos x="149" y="287"/>
                </a:cxn>
                <a:cxn ang="0">
                  <a:pos x="149" y="293"/>
                </a:cxn>
                <a:cxn ang="0">
                  <a:pos x="156" y="293"/>
                </a:cxn>
                <a:cxn ang="0">
                  <a:pos x="156" y="300"/>
                </a:cxn>
              </a:cxnLst>
              <a:rect l="0" t="0" r="r" b="b"/>
              <a:pathLst>
                <a:path w="157" h="301">
                  <a:moveTo>
                    <a:pt x="0" y="0"/>
                  </a:moveTo>
                  <a:lnTo>
                    <a:pt x="0" y="0"/>
                  </a:lnTo>
                  <a:lnTo>
                    <a:pt x="7" y="0"/>
                  </a:lnTo>
                  <a:lnTo>
                    <a:pt x="7" y="7"/>
                  </a:lnTo>
                  <a:lnTo>
                    <a:pt x="13" y="7"/>
                  </a:lnTo>
                  <a:lnTo>
                    <a:pt x="13" y="14"/>
                  </a:lnTo>
                  <a:lnTo>
                    <a:pt x="20" y="14"/>
                  </a:lnTo>
                  <a:lnTo>
                    <a:pt x="20" y="20"/>
                  </a:lnTo>
                  <a:lnTo>
                    <a:pt x="26" y="20"/>
                  </a:lnTo>
                  <a:lnTo>
                    <a:pt x="26" y="26"/>
                  </a:lnTo>
                  <a:lnTo>
                    <a:pt x="26" y="33"/>
                  </a:lnTo>
                  <a:lnTo>
                    <a:pt x="32" y="33"/>
                  </a:lnTo>
                  <a:lnTo>
                    <a:pt x="32" y="40"/>
                  </a:lnTo>
                  <a:lnTo>
                    <a:pt x="39" y="40"/>
                  </a:lnTo>
                  <a:lnTo>
                    <a:pt x="39" y="46"/>
                  </a:lnTo>
                  <a:lnTo>
                    <a:pt x="46" y="53"/>
                  </a:lnTo>
                  <a:lnTo>
                    <a:pt x="46" y="59"/>
                  </a:lnTo>
                  <a:lnTo>
                    <a:pt x="52" y="59"/>
                  </a:lnTo>
                  <a:lnTo>
                    <a:pt x="52" y="65"/>
                  </a:lnTo>
                  <a:lnTo>
                    <a:pt x="52" y="72"/>
                  </a:lnTo>
                  <a:lnTo>
                    <a:pt x="59" y="72"/>
                  </a:lnTo>
                  <a:lnTo>
                    <a:pt x="59" y="79"/>
                  </a:lnTo>
                  <a:lnTo>
                    <a:pt x="65" y="79"/>
                  </a:lnTo>
                  <a:lnTo>
                    <a:pt x="65" y="85"/>
                  </a:lnTo>
                  <a:lnTo>
                    <a:pt x="65" y="92"/>
                  </a:lnTo>
                  <a:lnTo>
                    <a:pt x="71" y="92"/>
                  </a:lnTo>
                  <a:lnTo>
                    <a:pt x="71" y="98"/>
                  </a:lnTo>
                  <a:lnTo>
                    <a:pt x="71" y="104"/>
                  </a:lnTo>
                  <a:lnTo>
                    <a:pt x="78" y="104"/>
                  </a:lnTo>
                  <a:lnTo>
                    <a:pt x="78" y="111"/>
                  </a:lnTo>
                  <a:lnTo>
                    <a:pt x="85" y="118"/>
                  </a:lnTo>
                  <a:lnTo>
                    <a:pt x="85" y="124"/>
                  </a:lnTo>
                  <a:lnTo>
                    <a:pt x="85" y="131"/>
                  </a:lnTo>
                  <a:lnTo>
                    <a:pt x="91" y="137"/>
                  </a:lnTo>
                  <a:lnTo>
                    <a:pt x="91" y="143"/>
                  </a:lnTo>
                  <a:lnTo>
                    <a:pt x="98" y="150"/>
                  </a:lnTo>
                  <a:lnTo>
                    <a:pt x="98" y="157"/>
                  </a:lnTo>
                  <a:lnTo>
                    <a:pt x="104" y="163"/>
                  </a:lnTo>
                  <a:lnTo>
                    <a:pt x="104" y="170"/>
                  </a:lnTo>
                  <a:lnTo>
                    <a:pt x="110" y="176"/>
                  </a:lnTo>
                  <a:lnTo>
                    <a:pt x="110" y="182"/>
                  </a:lnTo>
                  <a:lnTo>
                    <a:pt x="110" y="189"/>
                  </a:lnTo>
                  <a:lnTo>
                    <a:pt x="117" y="196"/>
                  </a:lnTo>
                  <a:lnTo>
                    <a:pt x="117" y="203"/>
                  </a:lnTo>
                  <a:lnTo>
                    <a:pt x="124" y="209"/>
                  </a:lnTo>
                  <a:lnTo>
                    <a:pt x="124" y="215"/>
                  </a:lnTo>
                  <a:lnTo>
                    <a:pt x="124" y="222"/>
                  </a:lnTo>
                  <a:lnTo>
                    <a:pt x="130" y="228"/>
                  </a:lnTo>
                  <a:lnTo>
                    <a:pt x="130" y="235"/>
                  </a:lnTo>
                  <a:lnTo>
                    <a:pt x="130" y="242"/>
                  </a:lnTo>
                  <a:lnTo>
                    <a:pt x="137" y="242"/>
                  </a:lnTo>
                  <a:lnTo>
                    <a:pt x="137" y="248"/>
                  </a:lnTo>
                  <a:lnTo>
                    <a:pt x="137" y="254"/>
                  </a:lnTo>
                  <a:lnTo>
                    <a:pt x="143" y="261"/>
                  </a:lnTo>
                  <a:lnTo>
                    <a:pt x="143" y="267"/>
                  </a:lnTo>
                  <a:lnTo>
                    <a:pt x="149" y="274"/>
                  </a:lnTo>
                  <a:lnTo>
                    <a:pt x="149" y="281"/>
                  </a:lnTo>
                  <a:lnTo>
                    <a:pt x="149" y="287"/>
                  </a:lnTo>
                  <a:lnTo>
                    <a:pt x="149" y="293"/>
                  </a:lnTo>
                  <a:lnTo>
                    <a:pt x="156" y="293"/>
                  </a:lnTo>
                  <a:lnTo>
                    <a:pt x="156" y="30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6097" name="Freeform 17"/>
            <p:cNvSpPr>
              <a:spLocks/>
            </p:cNvSpPr>
            <p:nvPr/>
          </p:nvSpPr>
          <p:spPr bwMode="auto">
            <a:xfrm>
              <a:off x="3386" y="1282"/>
              <a:ext cx="469" cy="886"/>
            </a:xfrm>
            <a:custGeom>
              <a:avLst/>
              <a:gdLst/>
              <a:ahLst/>
              <a:cxnLst>
                <a:cxn ang="0">
                  <a:pos x="0" y="0"/>
                </a:cxn>
                <a:cxn ang="0">
                  <a:pos x="0" y="13"/>
                </a:cxn>
                <a:cxn ang="0">
                  <a:pos x="7" y="20"/>
                </a:cxn>
                <a:cxn ang="0">
                  <a:pos x="13" y="39"/>
                </a:cxn>
                <a:cxn ang="0">
                  <a:pos x="20" y="52"/>
                </a:cxn>
                <a:cxn ang="0">
                  <a:pos x="20" y="65"/>
                </a:cxn>
                <a:cxn ang="0">
                  <a:pos x="26" y="71"/>
                </a:cxn>
                <a:cxn ang="0">
                  <a:pos x="32" y="85"/>
                </a:cxn>
                <a:cxn ang="0">
                  <a:pos x="32" y="98"/>
                </a:cxn>
                <a:cxn ang="0">
                  <a:pos x="39" y="110"/>
                </a:cxn>
                <a:cxn ang="0">
                  <a:pos x="45" y="130"/>
                </a:cxn>
                <a:cxn ang="0">
                  <a:pos x="52" y="137"/>
                </a:cxn>
                <a:cxn ang="0">
                  <a:pos x="52" y="149"/>
                </a:cxn>
                <a:cxn ang="0">
                  <a:pos x="59" y="163"/>
                </a:cxn>
                <a:cxn ang="0">
                  <a:pos x="65" y="176"/>
                </a:cxn>
                <a:cxn ang="0">
                  <a:pos x="65" y="188"/>
                </a:cxn>
                <a:cxn ang="0">
                  <a:pos x="71" y="209"/>
                </a:cxn>
                <a:cxn ang="0">
                  <a:pos x="78" y="234"/>
                </a:cxn>
                <a:cxn ang="0">
                  <a:pos x="84" y="248"/>
                </a:cxn>
                <a:cxn ang="0">
                  <a:pos x="91" y="260"/>
                </a:cxn>
                <a:cxn ang="0">
                  <a:pos x="98" y="273"/>
                </a:cxn>
                <a:cxn ang="0">
                  <a:pos x="104" y="299"/>
                </a:cxn>
                <a:cxn ang="0">
                  <a:pos x="110" y="312"/>
                </a:cxn>
                <a:cxn ang="0">
                  <a:pos x="110" y="326"/>
                </a:cxn>
                <a:cxn ang="0">
                  <a:pos x="117" y="332"/>
                </a:cxn>
                <a:cxn ang="0">
                  <a:pos x="123" y="345"/>
                </a:cxn>
                <a:cxn ang="0">
                  <a:pos x="123" y="358"/>
                </a:cxn>
                <a:cxn ang="0">
                  <a:pos x="130" y="371"/>
                </a:cxn>
                <a:cxn ang="0">
                  <a:pos x="137" y="391"/>
                </a:cxn>
                <a:cxn ang="0">
                  <a:pos x="143" y="404"/>
                </a:cxn>
                <a:cxn ang="0">
                  <a:pos x="156" y="436"/>
                </a:cxn>
                <a:cxn ang="0">
                  <a:pos x="162" y="455"/>
                </a:cxn>
                <a:cxn ang="0">
                  <a:pos x="169" y="462"/>
                </a:cxn>
                <a:cxn ang="0">
                  <a:pos x="169" y="475"/>
                </a:cxn>
                <a:cxn ang="0">
                  <a:pos x="176" y="488"/>
                </a:cxn>
                <a:cxn ang="0">
                  <a:pos x="182" y="508"/>
                </a:cxn>
                <a:cxn ang="0">
                  <a:pos x="189" y="527"/>
                </a:cxn>
                <a:cxn ang="0">
                  <a:pos x="195" y="540"/>
                </a:cxn>
                <a:cxn ang="0">
                  <a:pos x="201" y="554"/>
                </a:cxn>
                <a:cxn ang="0">
                  <a:pos x="208" y="573"/>
                </a:cxn>
                <a:cxn ang="0">
                  <a:pos x="215" y="579"/>
                </a:cxn>
                <a:cxn ang="0">
                  <a:pos x="228" y="605"/>
                </a:cxn>
                <a:cxn ang="0">
                  <a:pos x="234" y="618"/>
                </a:cxn>
                <a:cxn ang="0">
                  <a:pos x="240" y="632"/>
                </a:cxn>
                <a:cxn ang="0">
                  <a:pos x="267" y="671"/>
                </a:cxn>
                <a:cxn ang="0">
                  <a:pos x="267" y="683"/>
                </a:cxn>
                <a:cxn ang="0">
                  <a:pos x="286" y="710"/>
                </a:cxn>
                <a:cxn ang="0">
                  <a:pos x="319" y="761"/>
                </a:cxn>
                <a:cxn ang="0">
                  <a:pos x="345" y="788"/>
                </a:cxn>
                <a:cxn ang="0">
                  <a:pos x="358" y="807"/>
                </a:cxn>
                <a:cxn ang="0">
                  <a:pos x="377" y="827"/>
                </a:cxn>
                <a:cxn ang="0">
                  <a:pos x="430" y="860"/>
                </a:cxn>
                <a:cxn ang="0">
                  <a:pos x="468" y="885"/>
                </a:cxn>
              </a:cxnLst>
              <a:rect l="0" t="0" r="r" b="b"/>
              <a:pathLst>
                <a:path w="469" h="886">
                  <a:moveTo>
                    <a:pt x="0" y="0"/>
                  </a:moveTo>
                  <a:lnTo>
                    <a:pt x="0" y="0"/>
                  </a:lnTo>
                  <a:lnTo>
                    <a:pt x="0" y="6"/>
                  </a:lnTo>
                  <a:lnTo>
                    <a:pt x="0" y="13"/>
                  </a:lnTo>
                  <a:lnTo>
                    <a:pt x="7" y="13"/>
                  </a:lnTo>
                  <a:lnTo>
                    <a:pt x="7" y="20"/>
                  </a:lnTo>
                  <a:lnTo>
                    <a:pt x="13" y="32"/>
                  </a:lnTo>
                  <a:lnTo>
                    <a:pt x="13" y="39"/>
                  </a:lnTo>
                  <a:lnTo>
                    <a:pt x="13" y="46"/>
                  </a:lnTo>
                  <a:lnTo>
                    <a:pt x="20" y="52"/>
                  </a:lnTo>
                  <a:lnTo>
                    <a:pt x="20" y="59"/>
                  </a:lnTo>
                  <a:lnTo>
                    <a:pt x="20" y="65"/>
                  </a:lnTo>
                  <a:lnTo>
                    <a:pt x="26" y="65"/>
                  </a:lnTo>
                  <a:lnTo>
                    <a:pt x="26" y="71"/>
                  </a:lnTo>
                  <a:lnTo>
                    <a:pt x="26" y="78"/>
                  </a:lnTo>
                  <a:lnTo>
                    <a:pt x="32" y="85"/>
                  </a:lnTo>
                  <a:lnTo>
                    <a:pt x="32" y="91"/>
                  </a:lnTo>
                  <a:lnTo>
                    <a:pt x="32" y="98"/>
                  </a:lnTo>
                  <a:lnTo>
                    <a:pt x="39" y="104"/>
                  </a:lnTo>
                  <a:lnTo>
                    <a:pt x="39" y="110"/>
                  </a:lnTo>
                  <a:lnTo>
                    <a:pt x="45" y="124"/>
                  </a:lnTo>
                  <a:lnTo>
                    <a:pt x="45" y="130"/>
                  </a:lnTo>
                  <a:lnTo>
                    <a:pt x="45" y="137"/>
                  </a:lnTo>
                  <a:lnTo>
                    <a:pt x="52" y="137"/>
                  </a:lnTo>
                  <a:lnTo>
                    <a:pt x="52" y="143"/>
                  </a:lnTo>
                  <a:lnTo>
                    <a:pt x="52" y="149"/>
                  </a:lnTo>
                  <a:lnTo>
                    <a:pt x="52" y="156"/>
                  </a:lnTo>
                  <a:lnTo>
                    <a:pt x="59" y="163"/>
                  </a:lnTo>
                  <a:lnTo>
                    <a:pt x="59" y="169"/>
                  </a:lnTo>
                  <a:lnTo>
                    <a:pt x="65" y="176"/>
                  </a:lnTo>
                  <a:lnTo>
                    <a:pt x="65" y="182"/>
                  </a:lnTo>
                  <a:lnTo>
                    <a:pt x="65" y="188"/>
                  </a:lnTo>
                  <a:lnTo>
                    <a:pt x="71" y="202"/>
                  </a:lnTo>
                  <a:lnTo>
                    <a:pt x="71" y="209"/>
                  </a:lnTo>
                  <a:lnTo>
                    <a:pt x="78" y="221"/>
                  </a:lnTo>
                  <a:lnTo>
                    <a:pt x="78" y="234"/>
                  </a:lnTo>
                  <a:lnTo>
                    <a:pt x="84" y="241"/>
                  </a:lnTo>
                  <a:lnTo>
                    <a:pt x="84" y="248"/>
                  </a:lnTo>
                  <a:lnTo>
                    <a:pt x="91" y="254"/>
                  </a:lnTo>
                  <a:lnTo>
                    <a:pt x="91" y="260"/>
                  </a:lnTo>
                  <a:lnTo>
                    <a:pt x="91" y="267"/>
                  </a:lnTo>
                  <a:lnTo>
                    <a:pt x="98" y="273"/>
                  </a:lnTo>
                  <a:lnTo>
                    <a:pt x="98" y="280"/>
                  </a:lnTo>
                  <a:lnTo>
                    <a:pt x="104" y="299"/>
                  </a:lnTo>
                  <a:lnTo>
                    <a:pt x="104" y="306"/>
                  </a:lnTo>
                  <a:lnTo>
                    <a:pt x="110" y="312"/>
                  </a:lnTo>
                  <a:lnTo>
                    <a:pt x="110" y="319"/>
                  </a:lnTo>
                  <a:lnTo>
                    <a:pt x="110" y="326"/>
                  </a:lnTo>
                  <a:lnTo>
                    <a:pt x="117" y="326"/>
                  </a:lnTo>
                  <a:lnTo>
                    <a:pt x="117" y="332"/>
                  </a:lnTo>
                  <a:lnTo>
                    <a:pt x="117" y="338"/>
                  </a:lnTo>
                  <a:lnTo>
                    <a:pt x="123" y="345"/>
                  </a:lnTo>
                  <a:lnTo>
                    <a:pt x="123" y="352"/>
                  </a:lnTo>
                  <a:lnTo>
                    <a:pt x="123" y="358"/>
                  </a:lnTo>
                  <a:lnTo>
                    <a:pt x="130" y="365"/>
                  </a:lnTo>
                  <a:lnTo>
                    <a:pt x="130" y="371"/>
                  </a:lnTo>
                  <a:lnTo>
                    <a:pt x="130" y="377"/>
                  </a:lnTo>
                  <a:lnTo>
                    <a:pt x="137" y="391"/>
                  </a:lnTo>
                  <a:lnTo>
                    <a:pt x="143" y="397"/>
                  </a:lnTo>
                  <a:lnTo>
                    <a:pt x="143" y="404"/>
                  </a:lnTo>
                  <a:lnTo>
                    <a:pt x="149" y="423"/>
                  </a:lnTo>
                  <a:lnTo>
                    <a:pt x="156" y="436"/>
                  </a:lnTo>
                  <a:lnTo>
                    <a:pt x="162" y="449"/>
                  </a:lnTo>
                  <a:lnTo>
                    <a:pt x="162" y="455"/>
                  </a:lnTo>
                  <a:lnTo>
                    <a:pt x="162" y="462"/>
                  </a:lnTo>
                  <a:lnTo>
                    <a:pt x="169" y="462"/>
                  </a:lnTo>
                  <a:lnTo>
                    <a:pt x="169" y="469"/>
                  </a:lnTo>
                  <a:lnTo>
                    <a:pt x="169" y="475"/>
                  </a:lnTo>
                  <a:lnTo>
                    <a:pt x="176" y="482"/>
                  </a:lnTo>
                  <a:lnTo>
                    <a:pt x="176" y="488"/>
                  </a:lnTo>
                  <a:lnTo>
                    <a:pt x="176" y="494"/>
                  </a:lnTo>
                  <a:lnTo>
                    <a:pt x="182" y="508"/>
                  </a:lnTo>
                  <a:lnTo>
                    <a:pt x="189" y="515"/>
                  </a:lnTo>
                  <a:lnTo>
                    <a:pt x="189" y="527"/>
                  </a:lnTo>
                  <a:lnTo>
                    <a:pt x="195" y="527"/>
                  </a:lnTo>
                  <a:lnTo>
                    <a:pt x="195" y="540"/>
                  </a:lnTo>
                  <a:lnTo>
                    <a:pt x="201" y="547"/>
                  </a:lnTo>
                  <a:lnTo>
                    <a:pt x="201" y="554"/>
                  </a:lnTo>
                  <a:lnTo>
                    <a:pt x="208" y="566"/>
                  </a:lnTo>
                  <a:lnTo>
                    <a:pt x="208" y="573"/>
                  </a:lnTo>
                  <a:lnTo>
                    <a:pt x="215" y="573"/>
                  </a:lnTo>
                  <a:lnTo>
                    <a:pt x="215" y="579"/>
                  </a:lnTo>
                  <a:lnTo>
                    <a:pt x="228" y="599"/>
                  </a:lnTo>
                  <a:lnTo>
                    <a:pt x="228" y="605"/>
                  </a:lnTo>
                  <a:lnTo>
                    <a:pt x="234" y="612"/>
                  </a:lnTo>
                  <a:lnTo>
                    <a:pt x="234" y="618"/>
                  </a:lnTo>
                  <a:lnTo>
                    <a:pt x="240" y="625"/>
                  </a:lnTo>
                  <a:lnTo>
                    <a:pt x="240" y="632"/>
                  </a:lnTo>
                  <a:lnTo>
                    <a:pt x="254" y="651"/>
                  </a:lnTo>
                  <a:lnTo>
                    <a:pt x="267" y="671"/>
                  </a:lnTo>
                  <a:lnTo>
                    <a:pt x="267" y="677"/>
                  </a:lnTo>
                  <a:lnTo>
                    <a:pt x="267" y="683"/>
                  </a:lnTo>
                  <a:lnTo>
                    <a:pt x="279" y="703"/>
                  </a:lnTo>
                  <a:lnTo>
                    <a:pt x="286" y="710"/>
                  </a:lnTo>
                  <a:lnTo>
                    <a:pt x="319" y="755"/>
                  </a:lnTo>
                  <a:lnTo>
                    <a:pt x="319" y="761"/>
                  </a:lnTo>
                  <a:lnTo>
                    <a:pt x="332" y="775"/>
                  </a:lnTo>
                  <a:lnTo>
                    <a:pt x="345" y="788"/>
                  </a:lnTo>
                  <a:lnTo>
                    <a:pt x="352" y="800"/>
                  </a:lnTo>
                  <a:lnTo>
                    <a:pt x="358" y="807"/>
                  </a:lnTo>
                  <a:lnTo>
                    <a:pt x="364" y="814"/>
                  </a:lnTo>
                  <a:lnTo>
                    <a:pt x="377" y="827"/>
                  </a:lnTo>
                  <a:lnTo>
                    <a:pt x="391" y="840"/>
                  </a:lnTo>
                  <a:lnTo>
                    <a:pt x="430" y="860"/>
                  </a:lnTo>
                  <a:lnTo>
                    <a:pt x="436" y="866"/>
                  </a:lnTo>
                  <a:lnTo>
                    <a:pt x="468" y="885"/>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46098" name="Freeform 18"/>
            <p:cNvSpPr>
              <a:spLocks/>
            </p:cNvSpPr>
            <p:nvPr/>
          </p:nvSpPr>
          <p:spPr bwMode="auto">
            <a:xfrm>
              <a:off x="3854" y="2167"/>
              <a:ext cx="229" cy="47"/>
            </a:xfrm>
            <a:custGeom>
              <a:avLst/>
              <a:gdLst/>
              <a:ahLst/>
              <a:cxnLst>
                <a:cxn ang="0">
                  <a:pos x="0" y="0"/>
                </a:cxn>
                <a:cxn ang="0">
                  <a:pos x="7" y="0"/>
                </a:cxn>
                <a:cxn ang="0">
                  <a:pos x="20" y="7"/>
                </a:cxn>
                <a:cxn ang="0">
                  <a:pos x="111" y="33"/>
                </a:cxn>
                <a:cxn ang="0">
                  <a:pos x="228" y="46"/>
                </a:cxn>
              </a:cxnLst>
              <a:rect l="0" t="0" r="r" b="b"/>
              <a:pathLst>
                <a:path w="229" h="47">
                  <a:moveTo>
                    <a:pt x="0" y="0"/>
                  </a:moveTo>
                  <a:lnTo>
                    <a:pt x="7" y="0"/>
                  </a:lnTo>
                  <a:lnTo>
                    <a:pt x="20" y="7"/>
                  </a:lnTo>
                  <a:lnTo>
                    <a:pt x="111" y="33"/>
                  </a:lnTo>
                  <a:lnTo>
                    <a:pt x="228" y="4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46099" name="Line 19"/>
          <p:cNvSpPr>
            <a:spLocks noChangeShapeType="1"/>
          </p:cNvSpPr>
          <p:nvPr/>
        </p:nvSpPr>
        <p:spPr bwMode="auto">
          <a:xfrm>
            <a:off x="4210050" y="1530350"/>
            <a:ext cx="0" cy="2120900"/>
          </a:xfrm>
          <a:prstGeom prst="line">
            <a:avLst/>
          </a:prstGeom>
          <a:noFill/>
          <a:ln w="12700">
            <a:solidFill>
              <a:schemeClr val="tx1"/>
            </a:solidFill>
            <a:prstDash val="lgDash"/>
            <a:round/>
            <a:headEnd/>
            <a:tailEnd/>
          </a:ln>
          <a:effectLst/>
        </p:spPr>
        <p:txBody>
          <a:bodyPr wrap="none" anchor="ctr"/>
          <a:lstStyle/>
          <a:p>
            <a:endParaRPr lang="en-US"/>
          </a:p>
        </p:txBody>
      </p:sp>
      <p:sp>
        <p:nvSpPr>
          <p:cNvPr id="46100" name="Line 20"/>
          <p:cNvSpPr>
            <a:spLocks noChangeShapeType="1"/>
          </p:cNvSpPr>
          <p:nvPr/>
        </p:nvSpPr>
        <p:spPr bwMode="auto">
          <a:xfrm>
            <a:off x="5048250" y="1530350"/>
            <a:ext cx="0" cy="2120900"/>
          </a:xfrm>
          <a:prstGeom prst="line">
            <a:avLst/>
          </a:prstGeom>
          <a:noFill/>
          <a:ln w="12700">
            <a:solidFill>
              <a:schemeClr val="tx1"/>
            </a:solidFill>
            <a:prstDash val="lgDash"/>
            <a:round/>
            <a:headEnd/>
            <a:tailEnd/>
          </a:ln>
          <a:effectLst/>
        </p:spPr>
        <p:txBody>
          <a:bodyPr wrap="none" anchor="ctr"/>
          <a:lstStyle/>
          <a:p>
            <a:endParaRPr lang="en-US"/>
          </a:p>
        </p:txBody>
      </p:sp>
      <p:sp>
        <p:nvSpPr>
          <p:cNvPr id="46101" name="AutoShape 21"/>
          <p:cNvSpPr>
            <a:spLocks noChangeArrowheads="1"/>
          </p:cNvSpPr>
          <p:nvPr/>
        </p:nvSpPr>
        <p:spPr bwMode="auto">
          <a:xfrm>
            <a:off x="2901950" y="4044950"/>
            <a:ext cx="1130300" cy="1206500"/>
          </a:xfrm>
          <a:prstGeom prst="roundRect">
            <a:avLst>
              <a:gd name="adj" fmla="val 12495"/>
            </a:avLst>
          </a:prstGeom>
          <a:solidFill>
            <a:srgbClr val="00279F"/>
          </a:solidFill>
          <a:ln w="12700">
            <a:solidFill>
              <a:schemeClr val="tx1"/>
            </a:solidFill>
            <a:round/>
            <a:headEnd/>
            <a:tailEnd/>
          </a:ln>
          <a:effectLst/>
        </p:spPr>
        <p:txBody>
          <a:bodyPr wrap="none" lIns="90488" tIns="44450" rIns="90488" bIns="44450" anchor="ctr"/>
          <a:lstStyle/>
          <a:p>
            <a:pPr algn="ctr" eaLnBrk="0" hangingPunct="0"/>
            <a:r>
              <a:rPr lang="en-US" sz="2400" b="1">
                <a:solidFill>
                  <a:srgbClr val="FAFD00"/>
                </a:solidFill>
              </a:rPr>
              <a:t>Control</a:t>
            </a:r>
          </a:p>
          <a:p>
            <a:pPr algn="ctr" eaLnBrk="0" hangingPunct="0"/>
            <a:r>
              <a:rPr lang="en-US" sz="2400" b="1">
                <a:solidFill>
                  <a:srgbClr val="FAFD00"/>
                </a:solidFill>
              </a:rPr>
              <a:t>group</a:t>
            </a:r>
          </a:p>
          <a:p>
            <a:pPr algn="ctr" eaLnBrk="0" hangingPunct="0"/>
            <a:r>
              <a:rPr lang="en-US" sz="2400" b="1">
                <a:solidFill>
                  <a:srgbClr val="FAFD00"/>
                </a:solidFill>
              </a:rPr>
              <a:t>mean</a:t>
            </a:r>
          </a:p>
        </p:txBody>
      </p:sp>
      <p:sp>
        <p:nvSpPr>
          <p:cNvPr id="46102" name="AutoShape 22"/>
          <p:cNvSpPr>
            <a:spLocks noChangeArrowheads="1"/>
          </p:cNvSpPr>
          <p:nvPr/>
        </p:nvSpPr>
        <p:spPr bwMode="auto">
          <a:xfrm>
            <a:off x="4959350" y="4044950"/>
            <a:ext cx="1739900" cy="1206500"/>
          </a:xfrm>
          <a:prstGeom prst="roundRect">
            <a:avLst>
              <a:gd name="adj" fmla="val 12495"/>
            </a:avLst>
          </a:prstGeom>
          <a:solidFill>
            <a:srgbClr val="00279F"/>
          </a:solidFill>
          <a:ln w="12700">
            <a:solidFill>
              <a:schemeClr val="tx1"/>
            </a:solidFill>
            <a:round/>
            <a:headEnd/>
            <a:tailEnd/>
          </a:ln>
          <a:effectLst/>
        </p:spPr>
        <p:txBody>
          <a:bodyPr wrap="none" lIns="90488" tIns="44450" rIns="90488" bIns="44450" anchor="ctr"/>
          <a:lstStyle/>
          <a:p>
            <a:pPr algn="ctr" eaLnBrk="0" hangingPunct="0"/>
            <a:r>
              <a:rPr lang="en-US" sz="2400" b="1">
                <a:solidFill>
                  <a:srgbClr val="FAFD00"/>
                </a:solidFill>
              </a:rPr>
              <a:t>Treatment</a:t>
            </a:r>
          </a:p>
          <a:p>
            <a:pPr algn="ctr" eaLnBrk="0" hangingPunct="0"/>
            <a:r>
              <a:rPr lang="en-US" sz="2400" b="1">
                <a:solidFill>
                  <a:srgbClr val="FAFD00"/>
                </a:solidFill>
              </a:rPr>
              <a:t>group</a:t>
            </a:r>
          </a:p>
          <a:p>
            <a:pPr algn="ctr" eaLnBrk="0" hangingPunct="0"/>
            <a:r>
              <a:rPr lang="en-US" sz="2400" b="1">
                <a:solidFill>
                  <a:srgbClr val="FAFD00"/>
                </a:solidFill>
              </a:rPr>
              <a:t>mean</a:t>
            </a:r>
          </a:p>
        </p:txBody>
      </p:sp>
      <p:sp>
        <p:nvSpPr>
          <p:cNvPr id="46103" name="Line 23"/>
          <p:cNvSpPr>
            <a:spLocks noChangeShapeType="1"/>
          </p:cNvSpPr>
          <p:nvPr/>
        </p:nvSpPr>
        <p:spPr bwMode="auto">
          <a:xfrm flipV="1">
            <a:off x="3511550" y="3651250"/>
            <a:ext cx="673100" cy="3937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46104" name="Line 24"/>
          <p:cNvSpPr>
            <a:spLocks noChangeShapeType="1"/>
          </p:cNvSpPr>
          <p:nvPr/>
        </p:nvSpPr>
        <p:spPr bwMode="auto">
          <a:xfrm flipH="1" flipV="1">
            <a:off x="5022850" y="3651250"/>
            <a:ext cx="698500" cy="3937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46105" name="AutoShape 25"/>
          <p:cNvSpPr>
            <a:spLocks noChangeArrowheads="1"/>
          </p:cNvSpPr>
          <p:nvPr/>
        </p:nvSpPr>
        <p:spPr bwMode="auto">
          <a:xfrm>
            <a:off x="1682750" y="5492750"/>
            <a:ext cx="6083300" cy="825500"/>
          </a:xfrm>
          <a:prstGeom prst="roundRect">
            <a:avLst>
              <a:gd name="adj" fmla="val 12495"/>
            </a:avLst>
          </a:prstGeom>
          <a:solidFill>
            <a:srgbClr val="CCFFCC"/>
          </a:solidFill>
          <a:ln w="12700">
            <a:solidFill>
              <a:schemeClr val="tx1"/>
            </a:solidFill>
            <a:round/>
            <a:headEnd/>
            <a:tailEnd/>
          </a:ln>
          <a:effectLst/>
        </p:spPr>
        <p:txBody>
          <a:bodyPr wrap="none" lIns="90488" tIns="44450" rIns="90488" bIns="44450" anchor="ctr"/>
          <a:lstStyle/>
          <a:p>
            <a:pPr algn="ctr" eaLnBrk="0" hangingPunct="0"/>
            <a:r>
              <a:rPr lang="en-US" sz="3600" b="1">
                <a:solidFill>
                  <a:schemeClr val="accent2"/>
                </a:solidFill>
              </a:rPr>
              <a:t>Is there a </a:t>
            </a:r>
            <a:r>
              <a:rPr lang="en-US" sz="3600" b="1" i="1">
                <a:solidFill>
                  <a:schemeClr val="hlink"/>
                </a:solidFill>
              </a:rPr>
              <a:t>difference</a:t>
            </a:r>
            <a:r>
              <a:rPr lang="en-US" sz="3600" b="1">
                <a:solidFill>
                  <a:schemeClr val="accent2"/>
                </a:solidFill>
              </a:rPr>
              <a:t>?</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noFill/>
          <a:ln/>
        </p:spPr>
        <p:txBody>
          <a:bodyPr lIns="90488" tIns="44450" rIns="90488" bIns="44450"/>
          <a:lstStyle/>
          <a:p>
            <a:r>
              <a:rPr lang="en-US"/>
              <a:t>What Does </a:t>
            </a:r>
            <a:r>
              <a:rPr lang="en-US" i="1"/>
              <a:t>Difference</a:t>
            </a:r>
            <a:r>
              <a:rPr lang="en-US"/>
              <a:t> Mean?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a:t>Examples of H</a:t>
            </a:r>
            <a:r>
              <a:rPr lang="en-US" sz="3300"/>
              <a:t>1</a:t>
            </a:r>
            <a:r>
              <a:rPr lang="en-US"/>
              <a:t> and H</a:t>
            </a:r>
            <a:r>
              <a:rPr lang="en-US" sz="3300"/>
              <a:t>0</a:t>
            </a:r>
          </a:p>
        </p:txBody>
      </p:sp>
      <p:sp>
        <p:nvSpPr>
          <p:cNvPr id="14339" name="Rectangle 3"/>
          <p:cNvSpPr>
            <a:spLocks noGrp="1" noRot="1" noChangeArrowheads="1"/>
          </p:cNvSpPr>
          <p:nvPr>
            <p:ph type="body" idx="1"/>
          </p:nvPr>
        </p:nvSpPr>
        <p:spPr/>
        <p:txBody>
          <a:bodyPr/>
          <a:lstStyle/>
          <a:p>
            <a:pPr>
              <a:lnSpc>
                <a:spcPct val="80000"/>
              </a:lnSpc>
            </a:pPr>
            <a:r>
              <a:rPr lang="en-US" sz="2400"/>
              <a:t>H1: Some job training programs are more successful than other programs in placing trainees in permanent employment.</a:t>
            </a:r>
          </a:p>
          <a:p>
            <a:pPr>
              <a:lnSpc>
                <a:spcPct val="80000"/>
              </a:lnSpc>
            </a:pPr>
            <a:r>
              <a:rPr lang="en-US" sz="2400"/>
              <a:t>H0: All job training programs are equally likely to place trainees in permanent employment.</a:t>
            </a:r>
          </a:p>
          <a:p>
            <a:pPr>
              <a:lnSpc>
                <a:spcPct val="80000"/>
              </a:lnSpc>
            </a:pPr>
            <a:r>
              <a:rPr lang="en-US" sz="2400"/>
              <a:t>H1: Male planners earn higher salaries than female planners.</a:t>
            </a:r>
          </a:p>
          <a:p>
            <a:pPr>
              <a:lnSpc>
                <a:spcPct val="80000"/>
              </a:lnSpc>
            </a:pPr>
            <a:r>
              <a:rPr lang="en-US" sz="2400"/>
              <a:t>H0: Gender is not related to planners’ salaries.</a:t>
            </a:r>
          </a:p>
          <a:p>
            <a:pPr>
              <a:lnSpc>
                <a:spcPct val="80000"/>
              </a:lnSpc>
            </a:pPr>
            <a:r>
              <a:rPr lang="en-US" sz="2400"/>
              <a:t>H1: Dr. Schroeder is smarter than the average Virginia Tech Research Professor</a:t>
            </a:r>
          </a:p>
          <a:p>
            <a:pPr>
              <a:lnSpc>
                <a:spcPct val="80000"/>
              </a:lnSpc>
            </a:pPr>
            <a:r>
              <a:rPr lang="en-US" sz="2400"/>
              <a:t>H0: Dr. Schroeder is no smarter than the average Virginia Tech Research Professor (his intelligence is a random error)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7" dur="500"/>
                                        <p:tgtEl>
                                          <p:spTgt spid="143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2" dur="500"/>
                                        <p:tgtEl>
                                          <p:spTgt spid="14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17" dur="500"/>
                                        <p:tgtEl>
                                          <p:spTgt spid="143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2" dur="500"/>
                                        <p:tgtEl>
                                          <p:spTgt spid="143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27"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01" name="Rectangle 25"/>
          <p:cNvSpPr>
            <a:spLocks noChangeArrowheads="1"/>
          </p:cNvSpPr>
          <p:nvPr/>
        </p:nvSpPr>
        <p:spPr bwMode="auto">
          <a:xfrm>
            <a:off x="3244850" y="139700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50178" name="Rectangle 2"/>
          <p:cNvSpPr>
            <a:spLocks noGrp="1" noRot="1" noChangeArrowheads="1"/>
          </p:cNvSpPr>
          <p:nvPr>
            <p:ph type="title"/>
          </p:nvPr>
        </p:nvSpPr>
        <p:spPr>
          <a:noFill/>
          <a:ln/>
        </p:spPr>
        <p:txBody>
          <a:bodyPr lIns="90488" tIns="44450" rIns="90488" bIns="44450"/>
          <a:lstStyle/>
          <a:p>
            <a:r>
              <a:rPr lang="en-US"/>
              <a:t>What Does </a:t>
            </a:r>
            <a:r>
              <a:rPr lang="en-US" i="1"/>
              <a:t>Difference</a:t>
            </a:r>
            <a:r>
              <a:rPr lang="en-US"/>
              <a:t> Mean?</a:t>
            </a:r>
          </a:p>
        </p:txBody>
      </p:sp>
      <p:grpSp>
        <p:nvGrpSpPr>
          <p:cNvPr id="50179" name="Group 3"/>
          <p:cNvGrpSpPr>
            <a:grpSpLocks/>
          </p:cNvGrpSpPr>
          <p:nvPr/>
        </p:nvGrpSpPr>
        <p:grpSpPr bwMode="auto">
          <a:xfrm>
            <a:off x="3248025" y="1398588"/>
            <a:ext cx="2773363" cy="1581150"/>
            <a:chOff x="2046" y="881"/>
            <a:chExt cx="1747" cy="996"/>
          </a:xfrm>
        </p:grpSpPr>
        <p:sp>
          <p:nvSpPr>
            <p:cNvPr id="50180" name="Line 4"/>
            <p:cNvSpPr>
              <a:spLocks noChangeShapeType="1"/>
            </p:cNvSpPr>
            <p:nvPr/>
          </p:nvSpPr>
          <p:spPr bwMode="auto">
            <a:xfrm>
              <a:off x="2056" y="1868"/>
              <a:ext cx="1737" cy="0"/>
            </a:xfrm>
            <a:prstGeom prst="line">
              <a:avLst/>
            </a:prstGeom>
            <a:noFill/>
            <a:ln w="25400">
              <a:solidFill>
                <a:schemeClr val="tx1"/>
              </a:solidFill>
              <a:round/>
              <a:headEnd/>
              <a:tailEnd/>
            </a:ln>
            <a:effectLst/>
          </p:spPr>
          <p:txBody>
            <a:bodyPr wrap="none" anchor="ctr"/>
            <a:lstStyle/>
            <a:p>
              <a:endParaRPr lang="en-US"/>
            </a:p>
          </p:txBody>
        </p:sp>
        <p:sp>
          <p:nvSpPr>
            <p:cNvPr id="50181" name="Line 5"/>
            <p:cNvSpPr>
              <a:spLocks noChangeShapeType="1"/>
            </p:cNvSpPr>
            <p:nvPr/>
          </p:nvSpPr>
          <p:spPr bwMode="auto">
            <a:xfrm flipV="1">
              <a:off x="2046" y="881"/>
              <a:ext cx="0" cy="996"/>
            </a:xfrm>
            <a:prstGeom prst="line">
              <a:avLst/>
            </a:prstGeom>
            <a:noFill/>
            <a:ln w="25400">
              <a:solidFill>
                <a:schemeClr val="tx1"/>
              </a:solidFill>
              <a:round/>
              <a:headEnd/>
              <a:tailEnd/>
            </a:ln>
            <a:effectLst/>
          </p:spPr>
          <p:txBody>
            <a:bodyPr wrap="none" anchor="ctr"/>
            <a:lstStyle/>
            <a:p>
              <a:endParaRPr lang="en-US"/>
            </a:p>
          </p:txBody>
        </p:sp>
        <p:grpSp>
          <p:nvGrpSpPr>
            <p:cNvPr id="50182" name="Group 6"/>
            <p:cNvGrpSpPr>
              <a:grpSpLocks/>
            </p:cNvGrpSpPr>
            <p:nvPr/>
          </p:nvGrpSpPr>
          <p:grpSpPr bwMode="auto">
            <a:xfrm>
              <a:off x="2156" y="964"/>
              <a:ext cx="1194" cy="901"/>
              <a:chOff x="2156" y="964"/>
              <a:chExt cx="1194" cy="901"/>
            </a:xfrm>
          </p:grpSpPr>
          <p:grpSp>
            <p:nvGrpSpPr>
              <p:cNvPr id="50183" name="Group 7"/>
              <p:cNvGrpSpPr>
                <a:grpSpLocks/>
              </p:cNvGrpSpPr>
              <p:nvPr/>
            </p:nvGrpSpPr>
            <p:grpSpPr bwMode="auto">
              <a:xfrm>
                <a:off x="2156" y="964"/>
                <a:ext cx="1194" cy="845"/>
                <a:chOff x="2156" y="964"/>
                <a:chExt cx="1194" cy="845"/>
              </a:xfrm>
            </p:grpSpPr>
            <p:sp>
              <p:nvSpPr>
                <p:cNvPr id="50184" name="Freeform 8"/>
                <p:cNvSpPr>
                  <a:spLocks/>
                </p:cNvSpPr>
                <p:nvPr/>
              </p:nvSpPr>
              <p:spPr bwMode="auto">
                <a:xfrm>
                  <a:off x="2156" y="1201"/>
                  <a:ext cx="444" cy="608"/>
                </a:xfrm>
                <a:custGeom>
                  <a:avLst/>
                  <a:gdLst/>
                  <a:ahLst/>
                  <a:cxnLst>
                    <a:cxn ang="0">
                      <a:pos x="48" y="598"/>
                    </a:cxn>
                    <a:cxn ang="0">
                      <a:pos x="145" y="572"/>
                    </a:cxn>
                    <a:cxn ang="0">
                      <a:pos x="167" y="559"/>
                    </a:cxn>
                    <a:cxn ang="0">
                      <a:pos x="188" y="541"/>
                    </a:cxn>
                    <a:cxn ang="0">
                      <a:pos x="197" y="537"/>
                    </a:cxn>
                    <a:cxn ang="0">
                      <a:pos x="206" y="523"/>
                    </a:cxn>
                    <a:cxn ang="0">
                      <a:pos x="215" y="515"/>
                    </a:cxn>
                    <a:cxn ang="0">
                      <a:pos x="223" y="506"/>
                    </a:cxn>
                    <a:cxn ang="0">
                      <a:pos x="232" y="497"/>
                    </a:cxn>
                    <a:cxn ang="0">
                      <a:pos x="241" y="484"/>
                    </a:cxn>
                    <a:cxn ang="0">
                      <a:pos x="259" y="462"/>
                    </a:cxn>
                    <a:cxn ang="0">
                      <a:pos x="272" y="436"/>
                    </a:cxn>
                    <a:cxn ang="0">
                      <a:pos x="276" y="431"/>
                    </a:cxn>
                    <a:cxn ang="0">
                      <a:pos x="280" y="418"/>
                    </a:cxn>
                    <a:cxn ang="0">
                      <a:pos x="294" y="396"/>
                    </a:cxn>
                    <a:cxn ang="0">
                      <a:pos x="298" y="387"/>
                    </a:cxn>
                    <a:cxn ang="0">
                      <a:pos x="302" y="374"/>
                    </a:cxn>
                    <a:cxn ang="0">
                      <a:pos x="307" y="365"/>
                    </a:cxn>
                    <a:cxn ang="0">
                      <a:pos x="315" y="352"/>
                    </a:cxn>
                    <a:cxn ang="0">
                      <a:pos x="320" y="339"/>
                    </a:cxn>
                    <a:cxn ang="0">
                      <a:pos x="325" y="334"/>
                    </a:cxn>
                    <a:cxn ang="0">
                      <a:pos x="325" y="326"/>
                    </a:cxn>
                    <a:cxn ang="0">
                      <a:pos x="329" y="312"/>
                    </a:cxn>
                    <a:cxn ang="0">
                      <a:pos x="333" y="304"/>
                    </a:cxn>
                    <a:cxn ang="0">
                      <a:pos x="338" y="299"/>
                    </a:cxn>
                    <a:cxn ang="0">
                      <a:pos x="342" y="282"/>
                    </a:cxn>
                    <a:cxn ang="0">
                      <a:pos x="346" y="273"/>
                    </a:cxn>
                    <a:cxn ang="0">
                      <a:pos x="351" y="264"/>
                    </a:cxn>
                    <a:cxn ang="0">
                      <a:pos x="355" y="251"/>
                    </a:cxn>
                    <a:cxn ang="0">
                      <a:pos x="359" y="242"/>
                    </a:cxn>
                    <a:cxn ang="0">
                      <a:pos x="364" y="229"/>
                    </a:cxn>
                    <a:cxn ang="0">
                      <a:pos x="368" y="220"/>
                    </a:cxn>
                    <a:cxn ang="0">
                      <a:pos x="368" y="211"/>
                    </a:cxn>
                    <a:cxn ang="0">
                      <a:pos x="373" y="198"/>
                    </a:cxn>
                    <a:cxn ang="0">
                      <a:pos x="377" y="194"/>
                    </a:cxn>
                    <a:cxn ang="0">
                      <a:pos x="381" y="185"/>
                    </a:cxn>
                    <a:cxn ang="0">
                      <a:pos x="386" y="172"/>
                    </a:cxn>
                    <a:cxn ang="0">
                      <a:pos x="386" y="163"/>
                    </a:cxn>
                    <a:cxn ang="0">
                      <a:pos x="390" y="154"/>
                    </a:cxn>
                    <a:cxn ang="0">
                      <a:pos x="394" y="145"/>
                    </a:cxn>
                    <a:cxn ang="0">
                      <a:pos x="394" y="136"/>
                    </a:cxn>
                    <a:cxn ang="0">
                      <a:pos x="399" y="128"/>
                    </a:cxn>
                    <a:cxn ang="0">
                      <a:pos x="404" y="123"/>
                    </a:cxn>
                    <a:cxn ang="0">
                      <a:pos x="404" y="115"/>
                    </a:cxn>
                    <a:cxn ang="0">
                      <a:pos x="408" y="105"/>
                    </a:cxn>
                    <a:cxn ang="0">
                      <a:pos x="408" y="97"/>
                    </a:cxn>
                    <a:cxn ang="0">
                      <a:pos x="412" y="92"/>
                    </a:cxn>
                    <a:cxn ang="0">
                      <a:pos x="412" y="84"/>
                    </a:cxn>
                    <a:cxn ang="0">
                      <a:pos x="417" y="79"/>
                    </a:cxn>
                    <a:cxn ang="0">
                      <a:pos x="421" y="70"/>
                    </a:cxn>
                    <a:cxn ang="0">
                      <a:pos x="425" y="53"/>
                    </a:cxn>
                    <a:cxn ang="0">
                      <a:pos x="430" y="44"/>
                    </a:cxn>
                    <a:cxn ang="0">
                      <a:pos x="434" y="26"/>
                    </a:cxn>
                    <a:cxn ang="0">
                      <a:pos x="438" y="22"/>
                    </a:cxn>
                    <a:cxn ang="0">
                      <a:pos x="438" y="13"/>
                    </a:cxn>
                    <a:cxn ang="0">
                      <a:pos x="443" y="9"/>
                    </a:cxn>
                    <a:cxn ang="0">
                      <a:pos x="443" y="0"/>
                    </a:cxn>
                  </a:cxnLst>
                  <a:rect l="0" t="0" r="r" b="b"/>
                  <a:pathLst>
                    <a:path w="444" h="608">
                      <a:moveTo>
                        <a:pt x="0" y="607"/>
                      </a:moveTo>
                      <a:lnTo>
                        <a:pt x="48" y="598"/>
                      </a:lnTo>
                      <a:lnTo>
                        <a:pt x="127" y="581"/>
                      </a:lnTo>
                      <a:lnTo>
                        <a:pt x="145" y="572"/>
                      </a:lnTo>
                      <a:lnTo>
                        <a:pt x="157" y="563"/>
                      </a:lnTo>
                      <a:lnTo>
                        <a:pt x="167" y="559"/>
                      </a:lnTo>
                      <a:lnTo>
                        <a:pt x="171" y="554"/>
                      </a:lnTo>
                      <a:lnTo>
                        <a:pt x="188" y="541"/>
                      </a:lnTo>
                      <a:lnTo>
                        <a:pt x="193" y="537"/>
                      </a:lnTo>
                      <a:lnTo>
                        <a:pt x="197" y="537"/>
                      </a:lnTo>
                      <a:lnTo>
                        <a:pt x="197" y="533"/>
                      </a:lnTo>
                      <a:lnTo>
                        <a:pt x="206" y="523"/>
                      </a:lnTo>
                      <a:lnTo>
                        <a:pt x="210" y="523"/>
                      </a:lnTo>
                      <a:lnTo>
                        <a:pt x="215" y="515"/>
                      </a:lnTo>
                      <a:lnTo>
                        <a:pt x="219" y="510"/>
                      </a:lnTo>
                      <a:lnTo>
                        <a:pt x="223" y="506"/>
                      </a:lnTo>
                      <a:lnTo>
                        <a:pt x="228" y="502"/>
                      </a:lnTo>
                      <a:lnTo>
                        <a:pt x="232" y="497"/>
                      </a:lnTo>
                      <a:lnTo>
                        <a:pt x="236" y="492"/>
                      </a:lnTo>
                      <a:lnTo>
                        <a:pt x="241" y="484"/>
                      </a:lnTo>
                      <a:lnTo>
                        <a:pt x="246" y="479"/>
                      </a:lnTo>
                      <a:lnTo>
                        <a:pt x="259" y="462"/>
                      </a:lnTo>
                      <a:lnTo>
                        <a:pt x="263" y="453"/>
                      </a:lnTo>
                      <a:lnTo>
                        <a:pt x="272" y="436"/>
                      </a:lnTo>
                      <a:lnTo>
                        <a:pt x="272" y="431"/>
                      </a:lnTo>
                      <a:lnTo>
                        <a:pt x="276" y="431"/>
                      </a:lnTo>
                      <a:lnTo>
                        <a:pt x="276" y="427"/>
                      </a:lnTo>
                      <a:lnTo>
                        <a:pt x="280" y="418"/>
                      </a:lnTo>
                      <a:lnTo>
                        <a:pt x="294" y="400"/>
                      </a:lnTo>
                      <a:lnTo>
                        <a:pt x="294" y="396"/>
                      </a:lnTo>
                      <a:lnTo>
                        <a:pt x="294" y="392"/>
                      </a:lnTo>
                      <a:lnTo>
                        <a:pt x="298" y="387"/>
                      </a:lnTo>
                      <a:lnTo>
                        <a:pt x="302" y="378"/>
                      </a:lnTo>
                      <a:lnTo>
                        <a:pt x="302" y="374"/>
                      </a:lnTo>
                      <a:lnTo>
                        <a:pt x="307" y="369"/>
                      </a:lnTo>
                      <a:lnTo>
                        <a:pt x="307" y="365"/>
                      </a:lnTo>
                      <a:lnTo>
                        <a:pt x="311" y="361"/>
                      </a:lnTo>
                      <a:lnTo>
                        <a:pt x="315" y="352"/>
                      </a:lnTo>
                      <a:lnTo>
                        <a:pt x="315" y="343"/>
                      </a:lnTo>
                      <a:lnTo>
                        <a:pt x="320" y="339"/>
                      </a:lnTo>
                      <a:lnTo>
                        <a:pt x="320" y="334"/>
                      </a:lnTo>
                      <a:lnTo>
                        <a:pt x="325" y="334"/>
                      </a:lnTo>
                      <a:lnTo>
                        <a:pt x="325" y="330"/>
                      </a:lnTo>
                      <a:lnTo>
                        <a:pt x="325" y="326"/>
                      </a:lnTo>
                      <a:lnTo>
                        <a:pt x="329" y="317"/>
                      </a:lnTo>
                      <a:lnTo>
                        <a:pt x="329" y="312"/>
                      </a:lnTo>
                      <a:lnTo>
                        <a:pt x="333" y="308"/>
                      </a:lnTo>
                      <a:lnTo>
                        <a:pt x="333" y="304"/>
                      </a:lnTo>
                      <a:lnTo>
                        <a:pt x="338" y="304"/>
                      </a:lnTo>
                      <a:lnTo>
                        <a:pt x="338" y="299"/>
                      </a:lnTo>
                      <a:lnTo>
                        <a:pt x="338" y="295"/>
                      </a:lnTo>
                      <a:lnTo>
                        <a:pt x="342" y="282"/>
                      </a:lnTo>
                      <a:lnTo>
                        <a:pt x="346" y="277"/>
                      </a:lnTo>
                      <a:lnTo>
                        <a:pt x="346" y="273"/>
                      </a:lnTo>
                      <a:lnTo>
                        <a:pt x="346" y="269"/>
                      </a:lnTo>
                      <a:lnTo>
                        <a:pt x="351" y="264"/>
                      </a:lnTo>
                      <a:lnTo>
                        <a:pt x="355" y="255"/>
                      </a:lnTo>
                      <a:lnTo>
                        <a:pt x="355" y="251"/>
                      </a:lnTo>
                      <a:lnTo>
                        <a:pt x="355" y="246"/>
                      </a:lnTo>
                      <a:lnTo>
                        <a:pt x="359" y="242"/>
                      </a:lnTo>
                      <a:lnTo>
                        <a:pt x="359" y="238"/>
                      </a:lnTo>
                      <a:lnTo>
                        <a:pt x="364" y="229"/>
                      </a:lnTo>
                      <a:lnTo>
                        <a:pt x="364" y="224"/>
                      </a:lnTo>
                      <a:lnTo>
                        <a:pt x="368" y="220"/>
                      </a:lnTo>
                      <a:lnTo>
                        <a:pt x="368" y="216"/>
                      </a:lnTo>
                      <a:lnTo>
                        <a:pt x="368" y="211"/>
                      </a:lnTo>
                      <a:lnTo>
                        <a:pt x="373" y="202"/>
                      </a:lnTo>
                      <a:lnTo>
                        <a:pt x="373" y="198"/>
                      </a:lnTo>
                      <a:lnTo>
                        <a:pt x="377" y="198"/>
                      </a:lnTo>
                      <a:lnTo>
                        <a:pt x="377" y="194"/>
                      </a:lnTo>
                      <a:lnTo>
                        <a:pt x="377" y="189"/>
                      </a:lnTo>
                      <a:lnTo>
                        <a:pt x="381" y="185"/>
                      </a:lnTo>
                      <a:lnTo>
                        <a:pt x="381" y="180"/>
                      </a:lnTo>
                      <a:lnTo>
                        <a:pt x="386" y="172"/>
                      </a:lnTo>
                      <a:lnTo>
                        <a:pt x="386" y="167"/>
                      </a:lnTo>
                      <a:lnTo>
                        <a:pt x="386" y="163"/>
                      </a:lnTo>
                      <a:lnTo>
                        <a:pt x="390" y="159"/>
                      </a:lnTo>
                      <a:lnTo>
                        <a:pt x="390" y="154"/>
                      </a:lnTo>
                      <a:lnTo>
                        <a:pt x="390" y="149"/>
                      </a:lnTo>
                      <a:lnTo>
                        <a:pt x="394" y="145"/>
                      </a:lnTo>
                      <a:lnTo>
                        <a:pt x="394" y="141"/>
                      </a:lnTo>
                      <a:lnTo>
                        <a:pt x="394" y="136"/>
                      </a:lnTo>
                      <a:lnTo>
                        <a:pt x="399" y="132"/>
                      </a:lnTo>
                      <a:lnTo>
                        <a:pt x="399" y="128"/>
                      </a:lnTo>
                      <a:lnTo>
                        <a:pt x="399" y="123"/>
                      </a:lnTo>
                      <a:lnTo>
                        <a:pt x="404" y="123"/>
                      </a:lnTo>
                      <a:lnTo>
                        <a:pt x="404" y="119"/>
                      </a:lnTo>
                      <a:lnTo>
                        <a:pt x="404" y="115"/>
                      </a:lnTo>
                      <a:lnTo>
                        <a:pt x="408" y="110"/>
                      </a:lnTo>
                      <a:lnTo>
                        <a:pt x="408" y="105"/>
                      </a:lnTo>
                      <a:lnTo>
                        <a:pt x="408" y="101"/>
                      </a:lnTo>
                      <a:lnTo>
                        <a:pt x="408" y="97"/>
                      </a:lnTo>
                      <a:lnTo>
                        <a:pt x="412" y="97"/>
                      </a:lnTo>
                      <a:lnTo>
                        <a:pt x="412" y="92"/>
                      </a:lnTo>
                      <a:lnTo>
                        <a:pt x="412" y="88"/>
                      </a:lnTo>
                      <a:lnTo>
                        <a:pt x="412" y="84"/>
                      </a:lnTo>
                      <a:lnTo>
                        <a:pt x="417" y="84"/>
                      </a:lnTo>
                      <a:lnTo>
                        <a:pt x="417" y="79"/>
                      </a:lnTo>
                      <a:lnTo>
                        <a:pt x="417" y="75"/>
                      </a:lnTo>
                      <a:lnTo>
                        <a:pt x="421" y="70"/>
                      </a:lnTo>
                      <a:lnTo>
                        <a:pt x="421" y="66"/>
                      </a:lnTo>
                      <a:lnTo>
                        <a:pt x="425" y="53"/>
                      </a:lnTo>
                      <a:lnTo>
                        <a:pt x="425" y="49"/>
                      </a:lnTo>
                      <a:lnTo>
                        <a:pt x="430" y="44"/>
                      </a:lnTo>
                      <a:lnTo>
                        <a:pt x="430" y="40"/>
                      </a:lnTo>
                      <a:lnTo>
                        <a:pt x="434" y="26"/>
                      </a:lnTo>
                      <a:lnTo>
                        <a:pt x="434" y="22"/>
                      </a:lnTo>
                      <a:lnTo>
                        <a:pt x="438" y="22"/>
                      </a:lnTo>
                      <a:lnTo>
                        <a:pt x="438" y="18"/>
                      </a:lnTo>
                      <a:lnTo>
                        <a:pt x="438" y="13"/>
                      </a:lnTo>
                      <a:lnTo>
                        <a:pt x="438" y="9"/>
                      </a:lnTo>
                      <a:lnTo>
                        <a:pt x="443" y="9"/>
                      </a:lnTo>
                      <a:lnTo>
                        <a:pt x="443" y="5"/>
                      </a:lnTo>
                      <a:lnTo>
                        <a:pt x="4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0185" name="Freeform 9"/>
                <p:cNvSpPr>
                  <a:spLocks/>
                </p:cNvSpPr>
                <p:nvPr/>
              </p:nvSpPr>
              <p:spPr bwMode="auto">
                <a:xfrm>
                  <a:off x="2599" y="990"/>
                  <a:ext cx="101" cy="212"/>
                </a:xfrm>
                <a:custGeom>
                  <a:avLst/>
                  <a:gdLst/>
                  <a:ahLst/>
                  <a:cxnLst>
                    <a:cxn ang="0">
                      <a:pos x="0" y="211"/>
                    </a:cxn>
                    <a:cxn ang="0">
                      <a:pos x="0" y="211"/>
                    </a:cxn>
                    <a:cxn ang="0">
                      <a:pos x="0" y="206"/>
                    </a:cxn>
                    <a:cxn ang="0">
                      <a:pos x="4" y="206"/>
                    </a:cxn>
                    <a:cxn ang="0">
                      <a:pos x="4" y="202"/>
                    </a:cxn>
                    <a:cxn ang="0">
                      <a:pos x="4" y="198"/>
                    </a:cxn>
                    <a:cxn ang="0">
                      <a:pos x="9" y="189"/>
                    </a:cxn>
                    <a:cxn ang="0">
                      <a:pos x="9" y="185"/>
                    </a:cxn>
                    <a:cxn ang="0">
                      <a:pos x="13" y="185"/>
                    </a:cxn>
                    <a:cxn ang="0">
                      <a:pos x="13" y="180"/>
                    </a:cxn>
                    <a:cxn ang="0">
                      <a:pos x="13" y="176"/>
                    </a:cxn>
                    <a:cxn ang="0">
                      <a:pos x="13" y="172"/>
                    </a:cxn>
                    <a:cxn ang="0">
                      <a:pos x="17" y="167"/>
                    </a:cxn>
                    <a:cxn ang="0">
                      <a:pos x="17" y="163"/>
                    </a:cxn>
                    <a:cxn ang="0">
                      <a:pos x="22" y="158"/>
                    </a:cxn>
                    <a:cxn ang="0">
                      <a:pos x="22" y="154"/>
                    </a:cxn>
                    <a:cxn ang="0">
                      <a:pos x="22" y="150"/>
                    </a:cxn>
                    <a:cxn ang="0">
                      <a:pos x="26" y="145"/>
                    </a:cxn>
                    <a:cxn ang="0">
                      <a:pos x="26" y="141"/>
                    </a:cxn>
                    <a:cxn ang="0">
                      <a:pos x="30" y="137"/>
                    </a:cxn>
                    <a:cxn ang="0">
                      <a:pos x="30" y="132"/>
                    </a:cxn>
                    <a:cxn ang="0">
                      <a:pos x="30" y="128"/>
                    </a:cxn>
                    <a:cxn ang="0">
                      <a:pos x="35" y="123"/>
                    </a:cxn>
                    <a:cxn ang="0">
                      <a:pos x="35" y="119"/>
                    </a:cxn>
                    <a:cxn ang="0">
                      <a:pos x="35" y="114"/>
                    </a:cxn>
                    <a:cxn ang="0">
                      <a:pos x="39" y="114"/>
                    </a:cxn>
                    <a:cxn ang="0">
                      <a:pos x="39" y="110"/>
                    </a:cxn>
                    <a:cxn ang="0">
                      <a:pos x="39" y="106"/>
                    </a:cxn>
                    <a:cxn ang="0">
                      <a:pos x="43" y="106"/>
                    </a:cxn>
                    <a:cxn ang="0">
                      <a:pos x="43" y="101"/>
                    </a:cxn>
                    <a:cxn ang="0">
                      <a:pos x="43" y="97"/>
                    </a:cxn>
                    <a:cxn ang="0">
                      <a:pos x="48" y="97"/>
                    </a:cxn>
                    <a:cxn ang="0">
                      <a:pos x="48" y="93"/>
                    </a:cxn>
                    <a:cxn ang="0">
                      <a:pos x="48" y="88"/>
                    </a:cxn>
                    <a:cxn ang="0">
                      <a:pos x="52" y="83"/>
                    </a:cxn>
                    <a:cxn ang="0">
                      <a:pos x="52" y="79"/>
                    </a:cxn>
                    <a:cxn ang="0">
                      <a:pos x="52" y="75"/>
                    </a:cxn>
                    <a:cxn ang="0">
                      <a:pos x="56" y="75"/>
                    </a:cxn>
                    <a:cxn ang="0">
                      <a:pos x="56" y="70"/>
                    </a:cxn>
                    <a:cxn ang="0">
                      <a:pos x="56" y="66"/>
                    </a:cxn>
                    <a:cxn ang="0">
                      <a:pos x="61" y="66"/>
                    </a:cxn>
                    <a:cxn ang="0">
                      <a:pos x="61" y="62"/>
                    </a:cxn>
                    <a:cxn ang="0">
                      <a:pos x="61" y="57"/>
                    </a:cxn>
                    <a:cxn ang="0">
                      <a:pos x="65" y="57"/>
                    </a:cxn>
                    <a:cxn ang="0">
                      <a:pos x="65" y="53"/>
                    </a:cxn>
                    <a:cxn ang="0">
                      <a:pos x="65" y="49"/>
                    </a:cxn>
                    <a:cxn ang="0">
                      <a:pos x="69" y="49"/>
                    </a:cxn>
                    <a:cxn ang="0">
                      <a:pos x="69" y="44"/>
                    </a:cxn>
                    <a:cxn ang="0">
                      <a:pos x="74" y="40"/>
                    </a:cxn>
                    <a:cxn ang="0">
                      <a:pos x="74" y="35"/>
                    </a:cxn>
                    <a:cxn ang="0">
                      <a:pos x="78" y="35"/>
                    </a:cxn>
                    <a:cxn ang="0">
                      <a:pos x="78" y="31"/>
                    </a:cxn>
                    <a:cxn ang="0">
                      <a:pos x="78" y="27"/>
                    </a:cxn>
                    <a:cxn ang="0">
                      <a:pos x="82" y="27"/>
                    </a:cxn>
                    <a:cxn ang="0">
                      <a:pos x="82" y="22"/>
                    </a:cxn>
                    <a:cxn ang="0">
                      <a:pos x="87" y="18"/>
                    </a:cxn>
                    <a:cxn ang="0">
                      <a:pos x="87" y="14"/>
                    </a:cxn>
                    <a:cxn ang="0">
                      <a:pos x="91" y="14"/>
                    </a:cxn>
                    <a:cxn ang="0">
                      <a:pos x="91" y="9"/>
                    </a:cxn>
                    <a:cxn ang="0">
                      <a:pos x="95" y="9"/>
                    </a:cxn>
                    <a:cxn ang="0">
                      <a:pos x="95" y="5"/>
                    </a:cxn>
                    <a:cxn ang="0">
                      <a:pos x="100" y="0"/>
                    </a:cxn>
                  </a:cxnLst>
                  <a:rect l="0" t="0" r="r" b="b"/>
                  <a:pathLst>
                    <a:path w="101" h="212">
                      <a:moveTo>
                        <a:pt x="0" y="211"/>
                      </a:moveTo>
                      <a:lnTo>
                        <a:pt x="0" y="211"/>
                      </a:lnTo>
                      <a:lnTo>
                        <a:pt x="0" y="206"/>
                      </a:lnTo>
                      <a:lnTo>
                        <a:pt x="4" y="206"/>
                      </a:lnTo>
                      <a:lnTo>
                        <a:pt x="4" y="202"/>
                      </a:lnTo>
                      <a:lnTo>
                        <a:pt x="4" y="198"/>
                      </a:lnTo>
                      <a:lnTo>
                        <a:pt x="9" y="189"/>
                      </a:lnTo>
                      <a:lnTo>
                        <a:pt x="9" y="185"/>
                      </a:lnTo>
                      <a:lnTo>
                        <a:pt x="13" y="185"/>
                      </a:lnTo>
                      <a:lnTo>
                        <a:pt x="13" y="180"/>
                      </a:lnTo>
                      <a:lnTo>
                        <a:pt x="13" y="176"/>
                      </a:lnTo>
                      <a:lnTo>
                        <a:pt x="13" y="172"/>
                      </a:lnTo>
                      <a:lnTo>
                        <a:pt x="17" y="167"/>
                      </a:lnTo>
                      <a:lnTo>
                        <a:pt x="17" y="163"/>
                      </a:lnTo>
                      <a:lnTo>
                        <a:pt x="22" y="158"/>
                      </a:lnTo>
                      <a:lnTo>
                        <a:pt x="22" y="154"/>
                      </a:lnTo>
                      <a:lnTo>
                        <a:pt x="22" y="150"/>
                      </a:lnTo>
                      <a:lnTo>
                        <a:pt x="26" y="145"/>
                      </a:lnTo>
                      <a:lnTo>
                        <a:pt x="26" y="141"/>
                      </a:lnTo>
                      <a:lnTo>
                        <a:pt x="30" y="137"/>
                      </a:lnTo>
                      <a:lnTo>
                        <a:pt x="30" y="132"/>
                      </a:lnTo>
                      <a:lnTo>
                        <a:pt x="30" y="128"/>
                      </a:lnTo>
                      <a:lnTo>
                        <a:pt x="35" y="123"/>
                      </a:lnTo>
                      <a:lnTo>
                        <a:pt x="35" y="119"/>
                      </a:lnTo>
                      <a:lnTo>
                        <a:pt x="35" y="114"/>
                      </a:lnTo>
                      <a:lnTo>
                        <a:pt x="39" y="114"/>
                      </a:lnTo>
                      <a:lnTo>
                        <a:pt x="39" y="110"/>
                      </a:lnTo>
                      <a:lnTo>
                        <a:pt x="39" y="106"/>
                      </a:lnTo>
                      <a:lnTo>
                        <a:pt x="43" y="106"/>
                      </a:lnTo>
                      <a:lnTo>
                        <a:pt x="43" y="101"/>
                      </a:lnTo>
                      <a:lnTo>
                        <a:pt x="43" y="97"/>
                      </a:lnTo>
                      <a:lnTo>
                        <a:pt x="48" y="97"/>
                      </a:lnTo>
                      <a:lnTo>
                        <a:pt x="48" y="93"/>
                      </a:lnTo>
                      <a:lnTo>
                        <a:pt x="48" y="88"/>
                      </a:lnTo>
                      <a:lnTo>
                        <a:pt x="52" y="83"/>
                      </a:lnTo>
                      <a:lnTo>
                        <a:pt x="52" y="79"/>
                      </a:lnTo>
                      <a:lnTo>
                        <a:pt x="52" y="75"/>
                      </a:lnTo>
                      <a:lnTo>
                        <a:pt x="56" y="75"/>
                      </a:lnTo>
                      <a:lnTo>
                        <a:pt x="56" y="70"/>
                      </a:lnTo>
                      <a:lnTo>
                        <a:pt x="56" y="66"/>
                      </a:lnTo>
                      <a:lnTo>
                        <a:pt x="61" y="66"/>
                      </a:lnTo>
                      <a:lnTo>
                        <a:pt x="61" y="62"/>
                      </a:lnTo>
                      <a:lnTo>
                        <a:pt x="61" y="57"/>
                      </a:lnTo>
                      <a:lnTo>
                        <a:pt x="65" y="57"/>
                      </a:lnTo>
                      <a:lnTo>
                        <a:pt x="65" y="53"/>
                      </a:lnTo>
                      <a:lnTo>
                        <a:pt x="65" y="49"/>
                      </a:lnTo>
                      <a:lnTo>
                        <a:pt x="69" y="49"/>
                      </a:lnTo>
                      <a:lnTo>
                        <a:pt x="69" y="44"/>
                      </a:lnTo>
                      <a:lnTo>
                        <a:pt x="74" y="40"/>
                      </a:lnTo>
                      <a:lnTo>
                        <a:pt x="74" y="35"/>
                      </a:lnTo>
                      <a:lnTo>
                        <a:pt x="78" y="35"/>
                      </a:lnTo>
                      <a:lnTo>
                        <a:pt x="78" y="31"/>
                      </a:lnTo>
                      <a:lnTo>
                        <a:pt x="78" y="27"/>
                      </a:lnTo>
                      <a:lnTo>
                        <a:pt x="82" y="27"/>
                      </a:lnTo>
                      <a:lnTo>
                        <a:pt x="82" y="22"/>
                      </a:lnTo>
                      <a:lnTo>
                        <a:pt x="87" y="18"/>
                      </a:lnTo>
                      <a:lnTo>
                        <a:pt x="87" y="14"/>
                      </a:lnTo>
                      <a:lnTo>
                        <a:pt x="91" y="14"/>
                      </a:lnTo>
                      <a:lnTo>
                        <a:pt x="91" y="9"/>
                      </a:lnTo>
                      <a:lnTo>
                        <a:pt x="95" y="9"/>
                      </a:lnTo>
                      <a:lnTo>
                        <a:pt x="95" y="5"/>
                      </a:lnTo>
                      <a:lnTo>
                        <a:pt x="10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0186" name="Freeform 10"/>
                <p:cNvSpPr>
                  <a:spLocks/>
                </p:cNvSpPr>
                <p:nvPr/>
              </p:nvSpPr>
              <p:spPr bwMode="auto">
                <a:xfrm>
                  <a:off x="2699" y="964"/>
                  <a:ext cx="76" cy="27"/>
                </a:xfrm>
                <a:custGeom>
                  <a:avLst/>
                  <a:gdLst/>
                  <a:ahLst/>
                  <a:cxnLst>
                    <a:cxn ang="0">
                      <a:pos x="0" y="26"/>
                    </a:cxn>
                    <a:cxn ang="0">
                      <a:pos x="0" y="26"/>
                    </a:cxn>
                    <a:cxn ang="0">
                      <a:pos x="0" y="22"/>
                    </a:cxn>
                    <a:cxn ang="0">
                      <a:pos x="4" y="22"/>
                    </a:cxn>
                    <a:cxn ang="0">
                      <a:pos x="4" y="18"/>
                    </a:cxn>
                    <a:cxn ang="0">
                      <a:pos x="9" y="18"/>
                    </a:cxn>
                    <a:cxn ang="0">
                      <a:pos x="9" y="13"/>
                    </a:cxn>
                    <a:cxn ang="0">
                      <a:pos x="13" y="13"/>
                    </a:cxn>
                    <a:cxn ang="0">
                      <a:pos x="17" y="9"/>
                    </a:cxn>
                    <a:cxn ang="0">
                      <a:pos x="22" y="9"/>
                    </a:cxn>
                    <a:cxn ang="0">
                      <a:pos x="22" y="5"/>
                    </a:cxn>
                    <a:cxn ang="0">
                      <a:pos x="27" y="5"/>
                    </a:cxn>
                    <a:cxn ang="0">
                      <a:pos x="31" y="5"/>
                    </a:cxn>
                    <a:cxn ang="0">
                      <a:pos x="31" y="0"/>
                    </a:cxn>
                    <a:cxn ang="0">
                      <a:pos x="35" y="0"/>
                    </a:cxn>
                    <a:cxn ang="0">
                      <a:pos x="40" y="0"/>
                    </a:cxn>
                    <a:cxn ang="0">
                      <a:pos x="44" y="0"/>
                    </a:cxn>
                    <a:cxn ang="0">
                      <a:pos x="48" y="0"/>
                    </a:cxn>
                    <a:cxn ang="0">
                      <a:pos x="53" y="0"/>
                    </a:cxn>
                    <a:cxn ang="0">
                      <a:pos x="57" y="0"/>
                    </a:cxn>
                    <a:cxn ang="0">
                      <a:pos x="57" y="5"/>
                    </a:cxn>
                    <a:cxn ang="0">
                      <a:pos x="62" y="5"/>
                    </a:cxn>
                    <a:cxn ang="0">
                      <a:pos x="66" y="5"/>
                    </a:cxn>
                    <a:cxn ang="0">
                      <a:pos x="66" y="9"/>
                    </a:cxn>
                    <a:cxn ang="0">
                      <a:pos x="70" y="9"/>
                    </a:cxn>
                    <a:cxn ang="0">
                      <a:pos x="70" y="13"/>
                    </a:cxn>
                    <a:cxn ang="0">
                      <a:pos x="75" y="13"/>
                    </a:cxn>
                  </a:cxnLst>
                  <a:rect l="0" t="0" r="r" b="b"/>
                  <a:pathLst>
                    <a:path w="76" h="27">
                      <a:moveTo>
                        <a:pt x="0" y="26"/>
                      </a:moveTo>
                      <a:lnTo>
                        <a:pt x="0" y="26"/>
                      </a:lnTo>
                      <a:lnTo>
                        <a:pt x="0" y="22"/>
                      </a:lnTo>
                      <a:lnTo>
                        <a:pt x="4" y="22"/>
                      </a:lnTo>
                      <a:lnTo>
                        <a:pt x="4" y="18"/>
                      </a:lnTo>
                      <a:lnTo>
                        <a:pt x="9" y="18"/>
                      </a:lnTo>
                      <a:lnTo>
                        <a:pt x="9" y="13"/>
                      </a:lnTo>
                      <a:lnTo>
                        <a:pt x="13" y="13"/>
                      </a:lnTo>
                      <a:lnTo>
                        <a:pt x="17" y="9"/>
                      </a:lnTo>
                      <a:lnTo>
                        <a:pt x="22" y="9"/>
                      </a:lnTo>
                      <a:lnTo>
                        <a:pt x="22" y="5"/>
                      </a:lnTo>
                      <a:lnTo>
                        <a:pt x="27" y="5"/>
                      </a:lnTo>
                      <a:lnTo>
                        <a:pt x="31" y="5"/>
                      </a:lnTo>
                      <a:lnTo>
                        <a:pt x="31" y="0"/>
                      </a:lnTo>
                      <a:lnTo>
                        <a:pt x="35" y="0"/>
                      </a:lnTo>
                      <a:lnTo>
                        <a:pt x="40" y="0"/>
                      </a:lnTo>
                      <a:lnTo>
                        <a:pt x="44" y="0"/>
                      </a:lnTo>
                      <a:lnTo>
                        <a:pt x="48" y="0"/>
                      </a:lnTo>
                      <a:lnTo>
                        <a:pt x="53" y="0"/>
                      </a:lnTo>
                      <a:lnTo>
                        <a:pt x="57" y="0"/>
                      </a:lnTo>
                      <a:lnTo>
                        <a:pt x="57" y="5"/>
                      </a:lnTo>
                      <a:lnTo>
                        <a:pt x="62" y="5"/>
                      </a:lnTo>
                      <a:lnTo>
                        <a:pt x="66" y="5"/>
                      </a:lnTo>
                      <a:lnTo>
                        <a:pt x="66" y="9"/>
                      </a:lnTo>
                      <a:lnTo>
                        <a:pt x="70" y="9"/>
                      </a:lnTo>
                      <a:lnTo>
                        <a:pt x="70" y="13"/>
                      </a:lnTo>
                      <a:lnTo>
                        <a:pt x="75"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0187" name="Freeform 11"/>
                <p:cNvSpPr>
                  <a:spLocks/>
                </p:cNvSpPr>
                <p:nvPr/>
              </p:nvSpPr>
              <p:spPr bwMode="auto">
                <a:xfrm>
                  <a:off x="2774" y="977"/>
                  <a:ext cx="106" cy="204"/>
                </a:xfrm>
                <a:custGeom>
                  <a:avLst/>
                  <a:gdLst/>
                  <a:ahLst/>
                  <a:cxnLst>
                    <a:cxn ang="0">
                      <a:pos x="0" y="0"/>
                    </a:cxn>
                    <a:cxn ang="0">
                      <a:pos x="0" y="0"/>
                    </a:cxn>
                    <a:cxn ang="0">
                      <a:pos x="5" y="0"/>
                    </a:cxn>
                    <a:cxn ang="0">
                      <a:pos x="5" y="5"/>
                    </a:cxn>
                    <a:cxn ang="0">
                      <a:pos x="9" y="5"/>
                    </a:cxn>
                    <a:cxn ang="0">
                      <a:pos x="9" y="9"/>
                    </a:cxn>
                    <a:cxn ang="0">
                      <a:pos x="13" y="9"/>
                    </a:cxn>
                    <a:cxn ang="0">
                      <a:pos x="13" y="13"/>
                    </a:cxn>
                    <a:cxn ang="0">
                      <a:pos x="18" y="13"/>
                    </a:cxn>
                    <a:cxn ang="0">
                      <a:pos x="18" y="18"/>
                    </a:cxn>
                    <a:cxn ang="0">
                      <a:pos x="18" y="22"/>
                    </a:cxn>
                    <a:cxn ang="0">
                      <a:pos x="22" y="22"/>
                    </a:cxn>
                    <a:cxn ang="0">
                      <a:pos x="22" y="27"/>
                    </a:cxn>
                    <a:cxn ang="0">
                      <a:pos x="26" y="27"/>
                    </a:cxn>
                    <a:cxn ang="0">
                      <a:pos x="26" y="31"/>
                    </a:cxn>
                    <a:cxn ang="0">
                      <a:pos x="31" y="36"/>
                    </a:cxn>
                    <a:cxn ang="0">
                      <a:pos x="31" y="40"/>
                    </a:cxn>
                    <a:cxn ang="0">
                      <a:pos x="35" y="40"/>
                    </a:cxn>
                    <a:cxn ang="0">
                      <a:pos x="35" y="44"/>
                    </a:cxn>
                    <a:cxn ang="0">
                      <a:pos x="35" y="49"/>
                    </a:cxn>
                    <a:cxn ang="0">
                      <a:pos x="39" y="49"/>
                    </a:cxn>
                    <a:cxn ang="0">
                      <a:pos x="39" y="53"/>
                    </a:cxn>
                    <a:cxn ang="0">
                      <a:pos x="44" y="53"/>
                    </a:cxn>
                    <a:cxn ang="0">
                      <a:pos x="44" y="57"/>
                    </a:cxn>
                    <a:cxn ang="0">
                      <a:pos x="44" y="62"/>
                    </a:cxn>
                    <a:cxn ang="0">
                      <a:pos x="48" y="62"/>
                    </a:cxn>
                    <a:cxn ang="0">
                      <a:pos x="48" y="66"/>
                    </a:cxn>
                    <a:cxn ang="0">
                      <a:pos x="48" y="71"/>
                    </a:cxn>
                    <a:cxn ang="0">
                      <a:pos x="53" y="71"/>
                    </a:cxn>
                    <a:cxn ang="0">
                      <a:pos x="53" y="75"/>
                    </a:cxn>
                    <a:cxn ang="0">
                      <a:pos x="57" y="80"/>
                    </a:cxn>
                    <a:cxn ang="0">
                      <a:pos x="57" y="84"/>
                    </a:cxn>
                    <a:cxn ang="0">
                      <a:pos x="57" y="88"/>
                    </a:cxn>
                    <a:cxn ang="0">
                      <a:pos x="61" y="93"/>
                    </a:cxn>
                    <a:cxn ang="0">
                      <a:pos x="61" y="97"/>
                    </a:cxn>
                    <a:cxn ang="0">
                      <a:pos x="66" y="102"/>
                    </a:cxn>
                    <a:cxn ang="0">
                      <a:pos x="66" y="106"/>
                    </a:cxn>
                    <a:cxn ang="0">
                      <a:pos x="70" y="110"/>
                    </a:cxn>
                    <a:cxn ang="0">
                      <a:pos x="70" y="115"/>
                    </a:cxn>
                    <a:cxn ang="0">
                      <a:pos x="74" y="119"/>
                    </a:cxn>
                    <a:cxn ang="0">
                      <a:pos x="74" y="123"/>
                    </a:cxn>
                    <a:cxn ang="0">
                      <a:pos x="74" y="128"/>
                    </a:cxn>
                    <a:cxn ang="0">
                      <a:pos x="79" y="132"/>
                    </a:cxn>
                    <a:cxn ang="0">
                      <a:pos x="79" y="137"/>
                    </a:cxn>
                    <a:cxn ang="0">
                      <a:pos x="83" y="141"/>
                    </a:cxn>
                    <a:cxn ang="0">
                      <a:pos x="83" y="146"/>
                    </a:cxn>
                    <a:cxn ang="0">
                      <a:pos x="83" y="150"/>
                    </a:cxn>
                    <a:cxn ang="0">
                      <a:pos x="87" y="154"/>
                    </a:cxn>
                    <a:cxn ang="0">
                      <a:pos x="87" y="159"/>
                    </a:cxn>
                    <a:cxn ang="0">
                      <a:pos x="87" y="163"/>
                    </a:cxn>
                    <a:cxn ang="0">
                      <a:pos x="92" y="163"/>
                    </a:cxn>
                    <a:cxn ang="0">
                      <a:pos x="92" y="167"/>
                    </a:cxn>
                    <a:cxn ang="0">
                      <a:pos x="92" y="172"/>
                    </a:cxn>
                    <a:cxn ang="0">
                      <a:pos x="96" y="177"/>
                    </a:cxn>
                    <a:cxn ang="0">
                      <a:pos x="96" y="181"/>
                    </a:cxn>
                    <a:cxn ang="0">
                      <a:pos x="100" y="185"/>
                    </a:cxn>
                    <a:cxn ang="0">
                      <a:pos x="100" y="190"/>
                    </a:cxn>
                    <a:cxn ang="0">
                      <a:pos x="100" y="194"/>
                    </a:cxn>
                    <a:cxn ang="0">
                      <a:pos x="100" y="198"/>
                    </a:cxn>
                    <a:cxn ang="0">
                      <a:pos x="105" y="198"/>
                    </a:cxn>
                    <a:cxn ang="0">
                      <a:pos x="105" y="203"/>
                    </a:cxn>
                  </a:cxnLst>
                  <a:rect l="0" t="0" r="r" b="b"/>
                  <a:pathLst>
                    <a:path w="106" h="204">
                      <a:moveTo>
                        <a:pt x="0" y="0"/>
                      </a:moveTo>
                      <a:lnTo>
                        <a:pt x="0" y="0"/>
                      </a:lnTo>
                      <a:lnTo>
                        <a:pt x="5" y="0"/>
                      </a:lnTo>
                      <a:lnTo>
                        <a:pt x="5" y="5"/>
                      </a:lnTo>
                      <a:lnTo>
                        <a:pt x="9" y="5"/>
                      </a:lnTo>
                      <a:lnTo>
                        <a:pt x="9" y="9"/>
                      </a:lnTo>
                      <a:lnTo>
                        <a:pt x="13" y="9"/>
                      </a:lnTo>
                      <a:lnTo>
                        <a:pt x="13" y="13"/>
                      </a:lnTo>
                      <a:lnTo>
                        <a:pt x="18" y="13"/>
                      </a:lnTo>
                      <a:lnTo>
                        <a:pt x="18" y="18"/>
                      </a:lnTo>
                      <a:lnTo>
                        <a:pt x="18" y="22"/>
                      </a:lnTo>
                      <a:lnTo>
                        <a:pt x="22" y="22"/>
                      </a:lnTo>
                      <a:lnTo>
                        <a:pt x="22" y="27"/>
                      </a:lnTo>
                      <a:lnTo>
                        <a:pt x="26" y="27"/>
                      </a:lnTo>
                      <a:lnTo>
                        <a:pt x="26" y="31"/>
                      </a:lnTo>
                      <a:lnTo>
                        <a:pt x="31" y="36"/>
                      </a:lnTo>
                      <a:lnTo>
                        <a:pt x="31" y="40"/>
                      </a:lnTo>
                      <a:lnTo>
                        <a:pt x="35" y="40"/>
                      </a:lnTo>
                      <a:lnTo>
                        <a:pt x="35" y="44"/>
                      </a:lnTo>
                      <a:lnTo>
                        <a:pt x="35" y="49"/>
                      </a:lnTo>
                      <a:lnTo>
                        <a:pt x="39" y="49"/>
                      </a:lnTo>
                      <a:lnTo>
                        <a:pt x="39" y="53"/>
                      </a:lnTo>
                      <a:lnTo>
                        <a:pt x="44" y="53"/>
                      </a:lnTo>
                      <a:lnTo>
                        <a:pt x="44" y="57"/>
                      </a:lnTo>
                      <a:lnTo>
                        <a:pt x="44" y="62"/>
                      </a:lnTo>
                      <a:lnTo>
                        <a:pt x="48" y="62"/>
                      </a:lnTo>
                      <a:lnTo>
                        <a:pt x="48" y="66"/>
                      </a:lnTo>
                      <a:lnTo>
                        <a:pt x="48" y="71"/>
                      </a:lnTo>
                      <a:lnTo>
                        <a:pt x="53" y="71"/>
                      </a:lnTo>
                      <a:lnTo>
                        <a:pt x="53" y="75"/>
                      </a:lnTo>
                      <a:lnTo>
                        <a:pt x="57" y="80"/>
                      </a:lnTo>
                      <a:lnTo>
                        <a:pt x="57" y="84"/>
                      </a:lnTo>
                      <a:lnTo>
                        <a:pt x="57" y="88"/>
                      </a:lnTo>
                      <a:lnTo>
                        <a:pt x="61" y="93"/>
                      </a:lnTo>
                      <a:lnTo>
                        <a:pt x="61" y="97"/>
                      </a:lnTo>
                      <a:lnTo>
                        <a:pt x="66" y="102"/>
                      </a:lnTo>
                      <a:lnTo>
                        <a:pt x="66" y="106"/>
                      </a:lnTo>
                      <a:lnTo>
                        <a:pt x="70" y="110"/>
                      </a:lnTo>
                      <a:lnTo>
                        <a:pt x="70" y="115"/>
                      </a:lnTo>
                      <a:lnTo>
                        <a:pt x="74" y="119"/>
                      </a:lnTo>
                      <a:lnTo>
                        <a:pt x="74" y="123"/>
                      </a:lnTo>
                      <a:lnTo>
                        <a:pt x="74" y="128"/>
                      </a:lnTo>
                      <a:lnTo>
                        <a:pt x="79" y="132"/>
                      </a:lnTo>
                      <a:lnTo>
                        <a:pt x="79" y="137"/>
                      </a:lnTo>
                      <a:lnTo>
                        <a:pt x="83" y="141"/>
                      </a:lnTo>
                      <a:lnTo>
                        <a:pt x="83" y="146"/>
                      </a:lnTo>
                      <a:lnTo>
                        <a:pt x="83" y="150"/>
                      </a:lnTo>
                      <a:lnTo>
                        <a:pt x="87" y="154"/>
                      </a:lnTo>
                      <a:lnTo>
                        <a:pt x="87" y="159"/>
                      </a:lnTo>
                      <a:lnTo>
                        <a:pt x="87" y="163"/>
                      </a:lnTo>
                      <a:lnTo>
                        <a:pt x="92" y="163"/>
                      </a:lnTo>
                      <a:lnTo>
                        <a:pt x="92" y="167"/>
                      </a:lnTo>
                      <a:lnTo>
                        <a:pt x="92" y="172"/>
                      </a:lnTo>
                      <a:lnTo>
                        <a:pt x="96" y="177"/>
                      </a:lnTo>
                      <a:lnTo>
                        <a:pt x="96" y="181"/>
                      </a:lnTo>
                      <a:lnTo>
                        <a:pt x="100" y="185"/>
                      </a:lnTo>
                      <a:lnTo>
                        <a:pt x="100" y="190"/>
                      </a:lnTo>
                      <a:lnTo>
                        <a:pt x="100" y="194"/>
                      </a:lnTo>
                      <a:lnTo>
                        <a:pt x="100" y="198"/>
                      </a:lnTo>
                      <a:lnTo>
                        <a:pt x="105" y="198"/>
                      </a:lnTo>
                      <a:lnTo>
                        <a:pt x="105" y="20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0188" name="Freeform 12"/>
                <p:cNvSpPr>
                  <a:spLocks/>
                </p:cNvSpPr>
                <p:nvPr/>
              </p:nvSpPr>
              <p:spPr bwMode="auto">
                <a:xfrm>
                  <a:off x="2879" y="1180"/>
                  <a:ext cx="317" cy="597"/>
                </a:xfrm>
                <a:custGeom>
                  <a:avLst/>
                  <a:gdLst/>
                  <a:ahLst/>
                  <a:cxnLst>
                    <a:cxn ang="0">
                      <a:pos x="0" y="0"/>
                    </a:cxn>
                    <a:cxn ang="0">
                      <a:pos x="0" y="9"/>
                    </a:cxn>
                    <a:cxn ang="0">
                      <a:pos x="5" y="13"/>
                    </a:cxn>
                    <a:cxn ang="0">
                      <a:pos x="9" y="26"/>
                    </a:cxn>
                    <a:cxn ang="0">
                      <a:pos x="13" y="35"/>
                    </a:cxn>
                    <a:cxn ang="0">
                      <a:pos x="13" y="44"/>
                    </a:cxn>
                    <a:cxn ang="0">
                      <a:pos x="17" y="48"/>
                    </a:cxn>
                    <a:cxn ang="0">
                      <a:pos x="22" y="57"/>
                    </a:cxn>
                    <a:cxn ang="0">
                      <a:pos x="22" y="66"/>
                    </a:cxn>
                    <a:cxn ang="0">
                      <a:pos x="26" y="74"/>
                    </a:cxn>
                    <a:cxn ang="0">
                      <a:pos x="30" y="87"/>
                    </a:cxn>
                    <a:cxn ang="0">
                      <a:pos x="35" y="92"/>
                    </a:cxn>
                    <a:cxn ang="0">
                      <a:pos x="35" y="101"/>
                    </a:cxn>
                    <a:cxn ang="0">
                      <a:pos x="40" y="110"/>
                    </a:cxn>
                    <a:cxn ang="0">
                      <a:pos x="44" y="118"/>
                    </a:cxn>
                    <a:cxn ang="0">
                      <a:pos x="44" y="127"/>
                    </a:cxn>
                    <a:cxn ang="0">
                      <a:pos x="48" y="140"/>
                    </a:cxn>
                    <a:cxn ang="0">
                      <a:pos x="53" y="158"/>
                    </a:cxn>
                    <a:cxn ang="0">
                      <a:pos x="57" y="167"/>
                    </a:cxn>
                    <a:cxn ang="0">
                      <a:pos x="61" y="175"/>
                    </a:cxn>
                    <a:cxn ang="0">
                      <a:pos x="66" y="184"/>
                    </a:cxn>
                    <a:cxn ang="0">
                      <a:pos x="70" y="202"/>
                    </a:cxn>
                    <a:cxn ang="0">
                      <a:pos x="75" y="210"/>
                    </a:cxn>
                    <a:cxn ang="0">
                      <a:pos x="75" y="219"/>
                    </a:cxn>
                    <a:cxn ang="0">
                      <a:pos x="79" y="223"/>
                    </a:cxn>
                    <a:cxn ang="0">
                      <a:pos x="83" y="232"/>
                    </a:cxn>
                    <a:cxn ang="0">
                      <a:pos x="83" y="241"/>
                    </a:cxn>
                    <a:cxn ang="0">
                      <a:pos x="88" y="250"/>
                    </a:cxn>
                    <a:cxn ang="0">
                      <a:pos x="92" y="263"/>
                    </a:cxn>
                    <a:cxn ang="0">
                      <a:pos x="96" y="272"/>
                    </a:cxn>
                    <a:cxn ang="0">
                      <a:pos x="106" y="293"/>
                    </a:cxn>
                    <a:cxn ang="0">
                      <a:pos x="110" y="307"/>
                    </a:cxn>
                    <a:cxn ang="0">
                      <a:pos x="114" y="311"/>
                    </a:cxn>
                    <a:cxn ang="0">
                      <a:pos x="114" y="320"/>
                    </a:cxn>
                    <a:cxn ang="0">
                      <a:pos x="119" y="329"/>
                    </a:cxn>
                    <a:cxn ang="0">
                      <a:pos x="123" y="342"/>
                    </a:cxn>
                    <a:cxn ang="0">
                      <a:pos x="127" y="355"/>
                    </a:cxn>
                    <a:cxn ang="0">
                      <a:pos x="132" y="364"/>
                    </a:cxn>
                    <a:cxn ang="0">
                      <a:pos x="136" y="373"/>
                    </a:cxn>
                    <a:cxn ang="0">
                      <a:pos x="141" y="386"/>
                    </a:cxn>
                    <a:cxn ang="0">
                      <a:pos x="145" y="390"/>
                    </a:cxn>
                    <a:cxn ang="0">
                      <a:pos x="154" y="408"/>
                    </a:cxn>
                    <a:cxn ang="0">
                      <a:pos x="158" y="416"/>
                    </a:cxn>
                    <a:cxn ang="0">
                      <a:pos x="162" y="425"/>
                    </a:cxn>
                    <a:cxn ang="0">
                      <a:pos x="180" y="452"/>
                    </a:cxn>
                    <a:cxn ang="0">
                      <a:pos x="180" y="460"/>
                    </a:cxn>
                    <a:cxn ang="0">
                      <a:pos x="193" y="478"/>
                    </a:cxn>
                    <a:cxn ang="0">
                      <a:pos x="215" y="513"/>
                    </a:cxn>
                    <a:cxn ang="0">
                      <a:pos x="233" y="530"/>
                    </a:cxn>
                    <a:cxn ang="0">
                      <a:pos x="241" y="543"/>
                    </a:cxn>
                    <a:cxn ang="0">
                      <a:pos x="255" y="557"/>
                    </a:cxn>
                    <a:cxn ang="0">
                      <a:pos x="290" y="579"/>
                    </a:cxn>
                    <a:cxn ang="0">
                      <a:pos x="316" y="596"/>
                    </a:cxn>
                  </a:cxnLst>
                  <a:rect l="0" t="0" r="r" b="b"/>
                  <a:pathLst>
                    <a:path w="317" h="597">
                      <a:moveTo>
                        <a:pt x="0" y="0"/>
                      </a:moveTo>
                      <a:lnTo>
                        <a:pt x="0" y="0"/>
                      </a:lnTo>
                      <a:lnTo>
                        <a:pt x="0" y="4"/>
                      </a:lnTo>
                      <a:lnTo>
                        <a:pt x="0" y="9"/>
                      </a:lnTo>
                      <a:lnTo>
                        <a:pt x="5" y="9"/>
                      </a:lnTo>
                      <a:lnTo>
                        <a:pt x="5" y="13"/>
                      </a:lnTo>
                      <a:lnTo>
                        <a:pt x="9" y="22"/>
                      </a:lnTo>
                      <a:lnTo>
                        <a:pt x="9" y="26"/>
                      </a:lnTo>
                      <a:lnTo>
                        <a:pt x="9" y="31"/>
                      </a:lnTo>
                      <a:lnTo>
                        <a:pt x="13" y="35"/>
                      </a:lnTo>
                      <a:lnTo>
                        <a:pt x="13" y="39"/>
                      </a:lnTo>
                      <a:lnTo>
                        <a:pt x="13" y="44"/>
                      </a:lnTo>
                      <a:lnTo>
                        <a:pt x="17" y="44"/>
                      </a:lnTo>
                      <a:lnTo>
                        <a:pt x="17" y="48"/>
                      </a:lnTo>
                      <a:lnTo>
                        <a:pt x="17" y="53"/>
                      </a:lnTo>
                      <a:lnTo>
                        <a:pt x="22" y="57"/>
                      </a:lnTo>
                      <a:lnTo>
                        <a:pt x="22" y="61"/>
                      </a:lnTo>
                      <a:lnTo>
                        <a:pt x="22" y="66"/>
                      </a:lnTo>
                      <a:lnTo>
                        <a:pt x="26" y="70"/>
                      </a:lnTo>
                      <a:lnTo>
                        <a:pt x="26" y="74"/>
                      </a:lnTo>
                      <a:lnTo>
                        <a:pt x="30" y="83"/>
                      </a:lnTo>
                      <a:lnTo>
                        <a:pt x="30" y="87"/>
                      </a:lnTo>
                      <a:lnTo>
                        <a:pt x="30" y="92"/>
                      </a:lnTo>
                      <a:lnTo>
                        <a:pt x="35" y="92"/>
                      </a:lnTo>
                      <a:lnTo>
                        <a:pt x="35" y="96"/>
                      </a:lnTo>
                      <a:lnTo>
                        <a:pt x="35" y="101"/>
                      </a:lnTo>
                      <a:lnTo>
                        <a:pt x="35" y="105"/>
                      </a:lnTo>
                      <a:lnTo>
                        <a:pt x="40" y="110"/>
                      </a:lnTo>
                      <a:lnTo>
                        <a:pt x="40" y="114"/>
                      </a:lnTo>
                      <a:lnTo>
                        <a:pt x="44" y="118"/>
                      </a:lnTo>
                      <a:lnTo>
                        <a:pt x="44" y="123"/>
                      </a:lnTo>
                      <a:lnTo>
                        <a:pt x="44" y="127"/>
                      </a:lnTo>
                      <a:lnTo>
                        <a:pt x="48" y="136"/>
                      </a:lnTo>
                      <a:lnTo>
                        <a:pt x="48" y="140"/>
                      </a:lnTo>
                      <a:lnTo>
                        <a:pt x="53" y="149"/>
                      </a:lnTo>
                      <a:lnTo>
                        <a:pt x="53" y="158"/>
                      </a:lnTo>
                      <a:lnTo>
                        <a:pt x="57" y="162"/>
                      </a:lnTo>
                      <a:lnTo>
                        <a:pt x="57" y="167"/>
                      </a:lnTo>
                      <a:lnTo>
                        <a:pt x="61" y="171"/>
                      </a:lnTo>
                      <a:lnTo>
                        <a:pt x="61" y="175"/>
                      </a:lnTo>
                      <a:lnTo>
                        <a:pt x="61" y="180"/>
                      </a:lnTo>
                      <a:lnTo>
                        <a:pt x="66" y="184"/>
                      </a:lnTo>
                      <a:lnTo>
                        <a:pt x="66" y="188"/>
                      </a:lnTo>
                      <a:lnTo>
                        <a:pt x="70" y="202"/>
                      </a:lnTo>
                      <a:lnTo>
                        <a:pt x="70" y="206"/>
                      </a:lnTo>
                      <a:lnTo>
                        <a:pt x="75" y="210"/>
                      </a:lnTo>
                      <a:lnTo>
                        <a:pt x="75" y="215"/>
                      </a:lnTo>
                      <a:lnTo>
                        <a:pt x="75" y="219"/>
                      </a:lnTo>
                      <a:lnTo>
                        <a:pt x="79" y="219"/>
                      </a:lnTo>
                      <a:lnTo>
                        <a:pt x="79" y="223"/>
                      </a:lnTo>
                      <a:lnTo>
                        <a:pt x="79" y="228"/>
                      </a:lnTo>
                      <a:lnTo>
                        <a:pt x="83" y="232"/>
                      </a:lnTo>
                      <a:lnTo>
                        <a:pt x="83" y="237"/>
                      </a:lnTo>
                      <a:lnTo>
                        <a:pt x="83" y="241"/>
                      </a:lnTo>
                      <a:lnTo>
                        <a:pt x="88" y="245"/>
                      </a:lnTo>
                      <a:lnTo>
                        <a:pt x="88" y="250"/>
                      </a:lnTo>
                      <a:lnTo>
                        <a:pt x="88" y="254"/>
                      </a:lnTo>
                      <a:lnTo>
                        <a:pt x="92" y="263"/>
                      </a:lnTo>
                      <a:lnTo>
                        <a:pt x="96" y="267"/>
                      </a:lnTo>
                      <a:lnTo>
                        <a:pt x="96" y="272"/>
                      </a:lnTo>
                      <a:lnTo>
                        <a:pt x="101" y="285"/>
                      </a:lnTo>
                      <a:lnTo>
                        <a:pt x="106" y="293"/>
                      </a:lnTo>
                      <a:lnTo>
                        <a:pt x="110" y="303"/>
                      </a:lnTo>
                      <a:lnTo>
                        <a:pt x="110" y="307"/>
                      </a:lnTo>
                      <a:lnTo>
                        <a:pt x="110" y="311"/>
                      </a:lnTo>
                      <a:lnTo>
                        <a:pt x="114" y="311"/>
                      </a:lnTo>
                      <a:lnTo>
                        <a:pt x="114" y="316"/>
                      </a:lnTo>
                      <a:lnTo>
                        <a:pt x="114" y="320"/>
                      </a:lnTo>
                      <a:lnTo>
                        <a:pt x="119" y="324"/>
                      </a:lnTo>
                      <a:lnTo>
                        <a:pt x="119" y="329"/>
                      </a:lnTo>
                      <a:lnTo>
                        <a:pt x="119" y="333"/>
                      </a:lnTo>
                      <a:lnTo>
                        <a:pt x="123" y="342"/>
                      </a:lnTo>
                      <a:lnTo>
                        <a:pt x="127" y="346"/>
                      </a:lnTo>
                      <a:lnTo>
                        <a:pt x="127" y="355"/>
                      </a:lnTo>
                      <a:lnTo>
                        <a:pt x="132" y="355"/>
                      </a:lnTo>
                      <a:lnTo>
                        <a:pt x="132" y="364"/>
                      </a:lnTo>
                      <a:lnTo>
                        <a:pt x="136" y="368"/>
                      </a:lnTo>
                      <a:lnTo>
                        <a:pt x="136" y="373"/>
                      </a:lnTo>
                      <a:lnTo>
                        <a:pt x="141" y="381"/>
                      </a:lnTo>
                      <a:lnTo>
                        <a:pt x="141" y="386"/>
                      </a:lnTo>
                      <a:lnTo>
                        <a:pt x="145" y="386"/>
                      </a:lnTo>
                      <a:lnTo>
                        <a:pt x="145" y="390"/>
                      </a:lnTo>
                      <a:lnTo>
                        <a:pt x="154" y="403"/>
                      </a:lnTo>
                      <a:lnTo>
                        <a:pt x="154" y="408"/>
                      </a:lnTo>
                      <a:lnTo>
                        <a:pt x="158" y="412"/>
                      </a:lnTo>
                      <a:lnTo>
                        <a:pt x="158" y="416"/>
                      </a:lnTo>
                      <a:lnTo>
                        <a:pt x="162" y="421"/>
                      </a:lnTo>
                      <a:lnTo>
                        <a:pt x="162" y="425"/>
                      </a:lnTo>
                      <a:lnTo>
                        <a:pt x="171" y="438"/>
                      </a:lnTo>
                      <a:lnTo>
                        <a:pt x="180" y="452"/>
                      </a:lnTo>
                      <a:lnTo>
                        <a:pt x="180" y="456"/>
                      </a:lnTo>
                      <a:lnTo>
                        <a:pt x="180" y="460"/>
                      </a:lnTo>
                      <a:lnTo>
                        <a:pt x="189" y="473"/>
                      </a:lnTo>
                      <a:lnTo>
                        <a:pt x="193" y="478"/>
                      </a:lnTo>
                      <a:lnTo>
                        <a:pt x="215" y="509"/>
                      </a:lnTo>
                      <a:lnTo>
                        <a:pt x="215" y="513"/>
                      </a:lnTo>
                      <a:lnTo>
                        <a:pt x="224" y="522"/>
                      </a:lnTo>
                      <a:lnTo>
                        <a:pt x="233" y="530"/>
                      </a:lnTo>
                      <a:lnTo>
                        <a:pt x="237" y="539"/>
                      </a:lnTo>
                      <a:lnTo>
                        <a:pt x="241" y="543"/>
                      </a:lnTo>
                      <a:lnTo>
                        <a:pt x="246" y="548"/>
                      </a:lnTo>
                      <a:lnTo>
                        <a:pt x="255" y="557"/>
                      </a:lnTo>
                      <a:lnTo>
                        <a:pt x="264" y="566"/>
                      </a:lnTo>
                      <a:lnTo>
                        <a:pt x="290" y="579"/>
                      </a:lnTo>
                      <a:lnTo>
                        <a:pt x="294" y="583"/>
                      </a:lnTo>
                      <a:lnTo>
                        <a:pt x="316" y="596"/>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0189" name="Freeform 13"/>
                <p:cNvSpPr>
                  <a:spLocks/>
                </p:cNvSpPr>
                <p:nvPr/>
              </p:nvSpPr>
              <p:spPr bwMode="auto">
                <a:xfrm>
                  <a:off x="3195" y="1776"/>
                  <a:ext cx="155" cy="33"/>
                </a:xfrm>
                <a:custGeom>
                  <a:avLst/>
                  <a:gdLst/>
                  <a:ahLst/>
                  <a:cxnLst>
                    <a:cxn ang="0">
                      <a:pos x="0" y="0"/>
                    </a:cxn>
                    <a:cxn ang="0">
                      <a:pos x="5" y="0"/>
                    </a:cxn>
                    <a:cxn ang="0">
                      <a:pos x="13" y="5"/>
                    </a:cxn>
                    <a:cxn ang="0">
                      <a:pos x="75" y="23"/>
                    </a:cxn>
                    <a:cxn ang="0">
                      <a:pos x="154" y="32"/>
                    </a:cxn>
                  </a:cxnLst>
                  <a:rect l="0" t="0" r="r" b="b"/>
                  <a:pathLst>
                    <a:path w="155" h="33">
                      <a:moveTo>
                        <a:pt x="0" y="0"/>
                      </a:moveTo>
                      <a:lnTo>
                        <a:pt x="5" y="0"/>
                      </a:lnTo>
                      <a:lnTo>
                        <a:pt x="13" y="5"/>
                      </a:lnTo>
                      <a:lnTo>
                        <a:pt x="75" y="23"/>
                      </a:lnTo>
                      <a:lnTo>
                        <a:pt x="154" y="32"/>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0190" name="Line 14"/>
              <p:cNvSpPr>
                <a:spLocks noChangeShapeType="1"/>
              </p:cNvSpPr>
              <p:nvPr/>
            </p:nvSpPr>
            <p:spPr bwMode="auto">
              <a:xfrm>
                <a:off x="2740" y="966"/>
                <a:ext cx="0" cy="899"/>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50191" name="Group 15"/>
            <p:cNvGrpSpPr>
              <a:grpSpLocks/>
            </p:cNvGrpSpPr>
            <p:nvPr/>
          </p:nvGrpSpPr>
          <p:grpSpPr bwMode="auto">
            <a:xfrm>
              <a:off x="2512" y="964"/>
              <a:ext cx="1195" cy="901"/>
              <a:chOff x="2512" y="964"/>
              <a:chExt cx="1195" cy="901"/>
            </a:xfrm>
          </p:grpSpPr>
          <p:grpSp>
            <p:nvGrpSpPr>
              <p:cNvPr id="50192" name="Group 16"/>
              <p:cNvGrpSpPr>
                <a:grpSpLocks/>
              </p:cNvGrpSpPr>
              <p:nvPr/>
            </p:nvGrpSpPr>
            <p:grpSpPr bwMode="auto">
              <a:xfrm>
                <a:off x="2512" y="964"/>
                <a:ext cx="1195" cy="845"/>
                <a:chOff x="2512" y="964"/>
                <a:chExt cx="1195" cy="845"/>
              </a:xfrm>
            </p:grpSpPr>
            <p:sp>
              <p:nvSpPr>
                <p:cNvPr id="50193" name="Freeform 17"/>
                <p:cNvSpPr>
                  <a:spLocks/>
                </p:cNvSpPr>
                <p:nvPr/>
              </p:nvSpPr>
              <p:spPr bwMode="auto">
                <a:xfrm>
                  <a:off x="2512" y="1201"/>
                  <a:ext cx="444" cy="608"/>
                </a:xfrm>
                <a:custGeom>
                  <a:avLst/>
                  <a:gdLst/>
                  <a:ahLst/>
                  <a:cxnLst>
                    <a:cxn ang="0">
                      <a:pos x="48" y="598"/>
                    </a:cxn>
                    <a:cxn ang="0">
                      <a:pos x="145" y="572"/>
                    </a:cxn>
                    <a:cxn ang="0">
                      <a:pos x="167" y="559"/>
                    </a:cxn>
                    <a:cxn ang="0">
                      <a:pos x="188" y="541"/>
                    </a:cxn>
                    <a:cxn ang="0">
                      <a:pos x="197" y="537"/>
                    </a:cxn>
                    <a:cxn ang="0">
                      <a:pos x="206" y="523"/>
                    </a:cxn>
                    <a:cxn ang="0">
                      <a:pos x="215" y="515"/>
                    </a:cxn>
                    <a:cxn ang="0">
                      <a:pos x="223" y="506"/>
                    </a:cxn>
                    <a:cxn ang="0">
                      <a:pos x="232" y="497"/>
                    </a:cxn>
                    <a:cxn ang="0">
                      <a:pos x="241" y="484"/>
                    </a:cxn>
                    <a:cxn ang="0">
                      <a:pos x="259" y="462"/>
                    </a:cxn>
                    <a:cxn ang="0">
                      <a:pos x="272" y="436"/>
                    </a:cxn>
                    <a:cxn ang="0">
                      <a:pos x="276" y="431"/>
                    </a:cxn>
                    <a:cxn ang="0">
                      <a:pos x="280" y="418"/>
                    </a:cxn>
                    <a:cxn ang="0">
                      <a:pos x="294" y="396"/>
                    </a:cxn>
                    <a:cxn ang="0">
                      <a:pos x="298" y="387"/>
                    </a:cxn>
                    <a:cxn ang="0">
                      <a:pos x="302" y="374"/>
                    </a:cxn>
                    <a:cxn ang="0">
                      <a:pos x="307" y="365"/>
                    </a:cxn>
                    <a:cxn ang="0">
                      <a:pos x="315" y="352"/>
                    </a:cxn>
                    <a:cxn ang="0">
                      <a:pos x="320" y="339"/>
                    </a:cxn>
                    <a:cxn ang="0">
                      <a:pos x="325" y="334"/>
                    </a:cxn>
                    <a:cxn ang="0">
                      <a:pos x="325" y="326"/>
                    </a:cxn>
                    <a:cxn ang="0">
                      <a:pos x="329" y="312"/>
                    </a:cxn>
                    <a:cxn ang="0">
                      <a:pos x="333" y="304"/>
                    </a:cxn>
                    <a:cxn ang="0">
                      <a:pos x="338" y="299"/>
                    </a:cxn>
                    <a:cxn ang="0">
                      <a:pos x="342" y="282"/>
                    </a:cxn>
                    <a:cxn ang="0">
                      <a:pos x="346" y="273"/>
                    </a:cxn>
                    <a:cxn ang="0">
                      <a:pos x="351" y="264"/>
                    </a:cxn>
                    <a:cxn ang="0">
                      <a:pos x="355" y="251"/>
                    </a:cxn>
                    <a:cxn ang="0">
                      <a:pos x="359" y="242"/>
                    </a:cxn>
                    <a:cxn ang="0">
                      <a:pos x="364" y="229"/>
                    </a:cxn>
                    <a:cxn ang="0">
                      <a:pos x="368" y="220"/>
                    </a:cxn>
                    <a:cxn ang="0">
                      <a:pos x="368" y="211"/>
                    </a:cxn>
                    <a:cxn ang="0">
                      <a:pos x="373" y="198"/>
                    </a:cxn>
                    <a:cxn ang="0">
                      <a:pos x="377" y="194"/>
                    </a:cxn>
                    <a:cxn ang="0">
                      <a:pos x="381" y="185"/>
                    </a:cxn>
                    <a:cxn ang="0">
                      <a:pos x="386" y="172"/>
                    </a:cxn>
                    <a:cxn ang="0">
                      <a:pos x="386" y="163"/>
                    </a:cxn>
                    <a:cxn ang="0">
                      <a:pos x="390" y="154"/>
                    </a:cxn>
                    <a:cxn ang="0">
                      <a:pos x="394" y="145"/>
                    </a:cxn>
                    <a:cxn ang="0">
                      <a:pos x="394" y="136"/>
                    </a:cxn>
                    <a:cxn ang="0">
                      <a:pos x="399" y="128"/>
                    </a:cxn>
                    <a:cxn ang="0">
                      <a:pos x="404" y="123"/>
                    </a:cxn>
                    <a:cxn ang="0">
                      <a:pos x="404" y="115"/>
                    </a:cxn>
                    <a:cxn ang="0">
                      <a:pos x="408" y="105"/>
                    </a:cxn>
                    <a:cxn ang="0">
                      <a:pos x="408" y="97"/>
                    </a:cxn>
                    <a:cxn ang="0">
                      <a:pos x="412" y="92"/>
                    </a:cxn>
                    <a:cxn ang="0">
                      <a:pos x="412" y="84"/>
                    </a:cxn>
                    <a:cxn ang="0">
                      <a:pos x="417" y="79"/>
                    </a:cxn>
                    <a:cxn ang="0">
                      <a:pos x="421" y="70"/>
                    </a:cxn>
                    <a:cxn ang="0">
                      <a:pos x="425" y="53"/>
                    </a:cxn>
                    <a:cxn ang="0">
                      <a:pos x="430" y="44"/>
                    </a:cxn>
                    <a:cxn ang="0">
                      <a:pos x="434" y="26"/>
                    </a:cxn>
                    <a:cxn ang="0">
                      <a:pos x="438" y="22"/>
                    </a:cxn>
                    <a:cxn ang="0">
                      <a:pos x="438" y="13"/>
                    </a:cxn>
                    <a:cxn ang="0">
                      <a:pos x="443" y="9"/>
                    </a:cxn>
                    <a:cxn ang="0">
                      <a:pos x="443" y="0"/>
                    </a:cxn>
                  </a:cxnLst>
                  <a:rect l="0" t="0" r="r" b="b"/>
                  <a:pathLst>
                    <a:path w="444" h="608">
                      <a:moveTo>
                        <a:pt x="0" y="607"/>
                      </a:moveTo>
                      <a:lnTo>
                        <a:pt x="48" y="598"/>
                      </a:lnTo>
                      <a:lnTo>
                        <a:pt x="127" y="581"/>
                      </a:lnTo>
                      <a:lnTo>
                        <a:pt x="145" y="572"/>
                      </a:lnTo>
                      <a:lnTo>
                        <a:pt x="157" y="563"/>
                      </a:lnTo>
                      <a:lnTo>
                        <a:pt x="167" y="559"/>
                      </a:lnTo>
                      <a:lnTo>
                        <a:pt x="171" y="554"/>
                      </a:lnTo>
                      <a:lnTo>
                        <a:pt x="188" y="541"/>
                      </a:lnTo>
                      <a:lnTo>
                        <a:pt x="193" y="537"/>
                      </a:lnTo>
                      <a:lnTo>
                        <a:pt x="197" y="537"/>
                      </a:lnTo>
                      <a:lnTo>
                        <a:pt x="197" y="533"/>
                      </a:lnTo>
                      <a:lnTo>
                        <a:pt x="206" y="523"/>
                      </a:lnTo>
                      <a:lnTo>
                        <a:pt x="210" y="523"/>
                      </a:lnTo>
                      <a:lnTo>
                        <a:pt x="215" y="515"/>
                      </a:lnTo>
                      <a:lnTo>
                        <a:pt x="219" y="510"/>
                      </a:lnTo>
                      <a:lnTo>
                        <a:pt x="223" y="506"/>
                      </a:lnTo>
                      <a:lnTo>
                        <a:pt x="228" y="502"/>
                      </a:lnTo>
                      <a:lnTo>
                        <a:pt x="232" y="497"/>
                      </a:lnTo>
                      <a:lnTo>
                        <a:pt x="236" y="492"/>
                      </a:lnTo>
                      <a:lnTo>
                        <a:pt x="241" y="484"/>
                      </a:lnTo>
                      <a:lnTo>
                        <a:pt x="246" y="479"/>
                      </a:lnTo>
                      <a:lnTo>
                        <a:pt x="259" y="462"/>
                      </a:lnTo>
                      <a:lnTo>
                        <a:pt x="263" y="453"/>
                      </a:lnTo>
                      <a:lnTo>
                        <a:pt x="272" y="436"/>
                      </a:lnTo>
                      <a:lnTo>
                        <a:pt x="272" y="431"/>
                      </a:lnTo>
                      <a:lnTo>
                        <a:pt x="276" y="431"/>
                      </a:lnTo>
                      <a:lnTo>
                        <a:pt x="276" y="427"/>
                      </a:lnTo>
                      <a:lnTo>
                        <a:pt x="280" y="418"/>
                      </a:lnTo>
                      <a:lnTo>
                        <a:pt x="294" y="400"/>
                      </a:lnTo>
                      <a:lnTo>
                        <a:pt x="294" y="396"/>
                      </a:lnTo>
                      <a:lnTo>
                        <a:pt x="294" y="392"/>
                      </a:lnTo>
                      <a:lnTo>
                        <a:pt x="298" y="387"/>
                      </a:lnTo>
                      <a:lnTo>
                        <a:pt x="302" y="378"/>
                      </a:lnTo>
                      <a:lnTo>
                        <a:pt x="302" y="374"/>
                      </a:lnTo>
                      <a:lnTo>
                        <a:pt x="307" y="369"/>
                      </a:lnTo>
                      <a:lnTo>
                        <a:pt x="307" y="365"/>
                      </a:lnTo>
                      <a:lnTo>
                        <a:pt x="311" y="361"/>
                      </a:lnTo>
                      <a:lnTo>
                        <a:pt x="315" y="352"/>
                      </a:lnTo>
                      <a:lnTo>
                        <a:pt x="315" y="343"/>
                      </a:lnTo>
                      <a:lnTo>
                        <a:pt x="320" y="339"/>
                      </a:lnTo>
                      <a:lnTo>
                        <a:pt x="320" y="334"/>
                      </a:lnTo>
                      <a:lnTo>
                        <a:pt x="325" y="334"/>
                      </a:lnTo>
                      <a:lnTo>
                        <a:pt x="325" y="330"/>
                      </a:lnTo>
                      <a:lnTo>
                        <a:pt x="325" y="326"/>
                      </a:lnTo>
                      <a:lnTo>
                        <a:pt x="329" y="317"/>
                      </a:lnTo>
                      <a:lnTo>
                        <a:pt x="329" y="312"/>
                      </a:lnTo>
                      <a:lnTo>
                        <a:pt x="333" y="308"/>
                      </a:lnTo>
                      <a:lnTo>
                        <a:pt x="333" y="304"/>
                      </a:lnTo>
                      <a:lnTo>
                        <a:pt x="338" y="304"/>
                      </a:lnTo>
                      <a:lnTo>
                        <a:pt x="338" y="299"/>
                      </a:lnTo>
                      <a:lnTo>
                        <a:pt x="338" y="295"/>
                      </a:lnTo>
                      <a:lnTo>
                        <a:pt x="342" y="282"/>
                      </a:lnTo>
                      <a:lnTo>
                        <a:pt x="346" y="277"/>
                      </a:lnTo>
                      <a:lnTo>
                        <a:pt x="346" y="273"/>
                      </a:lnTo>
                      <a:lnTo>
                        <a:pt x="346" y="269"/>
                      </a:lnTo>
                      <a:lnTo>
                        <a:pt x="351" y="264"/>
                      </a:lnTo>
                      <a:lnTo>
                        <a:pt x="355" y="255"/>
                      </a:lnTo>
                      <a:lnTo>
                        <a:pt x="355" y="251"/>
                      </a:lnTo>
                      <a:lnTo>
                        <a:pt x="355" y="246"/>
                      </a:lnTo>
                      <a:lnTo>
                        <a:pt x="359" y="242"/>
                      </a:lnTo>
                      <a:lnTo>
                        <a:pt x="359" y="238"/>
                      </a:lnTo>
                      <a:lnTo>
                        <a:pt x="364" y="229"/>
                      </a:lnTo>
                      <a:lnTo>
                        <a:pt x="364" y="224"/>
                      </a:lnTo>
                      <a:lnTo>
                        <a:pt x="368" y="220"/>
                      </a:lnTo>
                      <a:lnTo>
                        <a:pt x="368" y="216"/>
                      </a:lnTo>
                      <a:lnTo>
                        <a:pt x="368" y="211"/>
                      </a:lnTo>
                      <a:lnTo>
                        <a:pt x="373" y="202"/>
                      </a:lnTo>
                      <a:lnTo>
                        <a:pt x="373" y="198"/>
                      </a:lnTo>
                      <a:lnTo>
                        <a:pt x="377" y="198"/>
                      </a:lnTo>
                      <a:lnTo>
                        <a:pt x="377" y="194"/>
                      </a:lnTo>
                      <a:lnTo>
                        <a:pt x="377" y="189"/>
                      </a:lnTo>
                      <a:lnTo>
                        <a:pt x="381" y="185"/>
                      </a:lnTo>
                      <a:lnTo>
                        <a:pt x="381" y="180"/>
                      </a:lnTo>
                      <a:lnTo>
                        <a:pt x="386" y="172"/>
                      </a:lnTo>
                      <a:lnTo>
                        <a:pt x="386" y="167"/>
                      </a:lnTo>
                      <a:lnTo>
                        <a:pt x="386" y="163"/>
                      </a:lnTo>
                      <a:lnTo>
                        <a:pt x="390" y="159"/>
                      </a:lnTo>
                      <a:lnTo>
                        <a:pt x="390" y="154"/>
                      </a:lnTo>
                      <a:lnTo>
                        <a:pt x="390" y="149"/>
                      </a:lnTo>
                      <a:lnTo>
                        <a:pt x="394" y="145"/>
                      </a:lnTo>
                      <a:lnTo>
                        <a:pt x="394" y="141"/>
                      </a:lnTo>
                      <a:lnTo>
                        <a:pt x="394" y="136"/>
                      </a:lnTo>
                      <a:lnTo>
                        <a:pt x="399" y="132"/>
                      </a:lnTo>
                      <a:lnTo>
                        <a:pt x="399" y="128"/>
                      </a:lnTo>
                      <a:lnTo>
                        <a:pt x="399" y="123"/>
                      </a:lnTo>
                      <a:lnTo>
                        <a:pt x="404" y="123"/>
                      </a:lnTo>
                      <a:lnTo>
                        <a:pt x="404" y="119"/>
                      </a:lnTo>
                      <a:lnTo>
                        <a:pt x="404" y="115"/>
                      </a:lnTo>
                      <a:lnTo>
                        <a:pt x="408" y="110"/>
                      </a:lnTo>
                      <a:lnTo>
                        <a:pt x="408" y="105"/>
                      </a:lnTo>
                      <a:lnTo>
                        <a:pt x="408" y="101"/>
                      </a:lnTo>
                      <a:lnTo>
                        <a:pt x="408" y="97"/>
                      </a:lnTo>
                      <a:lnTo>
                        <a:pt x="412" y="97"/>
                      </a:lnTo>
                      <a:lnTo>
                        <a:pt x="412" y="92"/>
                      </a:lnTo>
                      <a:lnTo>
                        <a:pt x="412" y="88"/>
                      </a:lnTo>
                      <a:lnTo>
                        <a:pt x="412" y="84"/>
                      </a:lnTo>
                      <a:lnTo>
                        <a:pt x="417" y="84"/>
                      </a:lnTo>
                      <a:lnTo>
                        <a:pt x="417" y="79"/>
                      </a:lnTo>
                      <a:lnTo>
                        <a:pt x="417" y="75"/>
                      </a:lnTo>
                      <a:lnTo>
                        <a:pt x="421" y="70"/>
                      </a:lnTo>
                      <a:lnTo>
                        <a:pt x="421" y="66"/>
                      </a:lnTo>
                      <a:lnTo>
                        <a:pt x="425" y="53"/>
                      </a:lnTo>
                      <a:lnTo>
                        <a:pt x="425" y="49"/>
                      </a:lnTo>
                      <a:lnTo>
                        <a:pt x="430" y="44"/>
                      </a:lnTo>
                      <a:lnTo>
                        <a:pt x="430" y="40"/>
                      </a:lnTo>
                      <a:lnTo>
                        <a:pt x="434" y="26"/>
                      </a:lnTo>
                      <a:lnTo>
                        <a:pt x="434" y="22"/>
                      </a:lnTo>
                      <a:lnTo>
                        <a:pt x="438" y="22"/>
                      </a:lnTo>
                      <a:lnTo>
                        <a:pt x="438" y="18"/>
                      </a:lnTo>
                      <a:lnTo>
                        <a:pt x="438" y="13"/>
                      </a:lnTo>
                      <a:lnTo>
                        <a:pt x="438" y="9"/>
                      </a:lnTo>
                      <a:lnTo>
                        <a:pt x="443" y="9"/>
                      </a:lnTo>
                      <a:lnTo>
                        <a:pt x="443" y="5"/>
                      </a:lnTo>
                      <a:lnTo>
                        <a:pt x="4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0194" name="Freeform 18"/>
                <p:cNvSpPr>
                  <a:spLocks/>
                </p:cNvSpPr>
                <p:nvPr/>
              </p:nvSpPr>
              <p:spPr bwMode="auto">
                <a:xfrm>
                  <a:off x="2955" y="990"/>
                  <a:ext cx="102" cy="212"/>
                </a:xfrm>
                <a:custGeom>
                  <a:avLst/>
                  <a:gdLst/>
                  <a:ahLst/>
                  <a:cxnLst>
                    <a:cxn ang="0">
                      <a:pos x="0" y="211"/>
                    </a:cxn>
                    <a:cxn ang="0">
                      <a:pos x="0" y="211"/>
                    </a:cxn>
                    <a:cxn ang="0">
                      <a:pos x="0" y="206"/>
                    </a:cxn>
                    <a:cxn ang="0">
                      <a:pos x="4" y="206"/>
                    </a:cxn>
                    <a:cxn ang="0">
                      <a:pos x="4" y="202"/>
                    </a:cxn>
                    <a:cxn ang="0">
                      <a:pos x="4" y="198"/>
                    </a:cxn>
                    <a:cxn ang="0">
                      <a:pos x="9" y="189"/>
                    </a:cxn>
                    <a:cxn ang="0">
                      <a:pos x="9" y="185"/>
                    </a:cxn>
                    <a:cxn ang="0">
                      <a:pos x="13" y="185"/>
                    </a:cxn>
                    <a:cxn ang="0">
                      <a:pos x="13" y="180"/>
                    </a:cxn>
                    <a:cxn ang="0">
                      <a:pos x="13" y="176"/>
                    </a:cxn>
                    <a:cxn ang="0">
                      <a:pos x="13" y="172"/>
                    </a:cxn>
                    <a:cxn ang="0">
                      <a:pos x="17" y="167"/>
                    </a:cxn>
                    <a:cxn ang="0">
                      <a:pos x="17" y="163"/>
                    </a:cxn>
                    <a:cxn ang="0">
                      <a:pos x="22" y="158"/>
                    </a:cxn>
                    <a:cxn ang="0">
                      <a:pos x="22" y="154"/>
                    </a:cxn>
                    <a:cxn ang="0">
                      <a:pos x="22" y="150"/>
                    </a:cxn>
                    <a:cxn ang="0">
                      <a:pos x="26" y="145"/>
                    </a:cxn>
                    <a:cxn ang="0">
                      <a:pos x="26" y="141"/>
                    </a:cxn>
                    <a:cxn ang="0">
                      <a:pos x="30" y="137"/>
                    </a:cxn>
                    <a:cxn ang="0">
                      <a:pos x="30" y="132"/>
                    </a:cxn>
                    <a:cxn ang="0">
                      <a:pos x="30" y="128"/>
                    </a:cxn>
                    <a:cxn ang="0">
                      <a:pos x="35" y="123"/>
                    </a:cxn>
                    <a:cxn ang="0">
                      <a:pos x="35" y="119"/>
                    </a:cxn>
                    <a:cxn ang="0">
                      <a:pos x="35" y="114"/>
                    </a:cxn>
                    <a:cxn ang="0">
                      <a:pos x="39" y="114"/>
                    </a:cxn>
                    <a:cxn ang="0">
                      <a:pos x="39" y="110"/>
                    </a:cxn>
                    <a:cxn ang="0">
                      <a:pos x="39" y="106"/>
                    </a:cxn>
                    <a:cxn ang="0">
                      <a:pos x="44" y="106"/>
                    </a:cxn>
                    <a:cxn ang="0">
                      <a:pos x="44" y="101"/>
                    </a:cxn>
                    <a:cxn ang="0">
                      <a:pos x="44" y="97"/>
                    </a:cxn>
                    <a:cxn ang="0">
                      <a:pos x="48" y="97"/>
                    </a:cxn>
                    <a:cxn ang="0">
                      <a:pos x="48" y="93"/>
                    </a:cxn>
                    <a:cxn ang="0">
                      <a:pos x="48" y="88"/>
                    </a:cxn>
                    <a:cxn ang="0">
                      <a:pos x="52" y="83"/>
                    </a:cxn>
                    <a:cxn ang="0">
                      <a:pos x="52" y="79"/>
                    </a:cxn>
                    <a:cxn ang="0">
                      <a:pos x="52" y="75"/>
                    </a:cxn>
                    <a:cxn ang="0">
                      <a:pos x="57" y="75"/>
                    </a:cxn>
                    <a:cxn ang="0">
                      <a:pos x="57" y="70"/>
                    </a:cxn>
                    <a:cxn ang="0">
                      <a:pos x="57" y="66"/>
                    </a:cxn>
                    <a:cxn ang="0">
                      <a:pos x="61" y="66"/>
                    </a:cxn>
                    <a:cxn ang="0">
                      <a:pos x="61" y="62"/>
                    </a:cxn>
                    <a:cxn ang="0">
                      <a:pos x="61" y="57"/>
                    </a:cxn>
                    <a:cxn ang="0">
                      <a:pos x="65" y="57"/>
                    </a:cxn>
                    <a:cxn ang="0">
                      <a:pos x="65" y="53"/>
                    </a:cxn>
                    <a:cxn ang="0">
                      <a:pos x="65" y="49"/>
                    </a:cxn>
                    <a:cxn ang="0">
                      <a:pos x="70" y="49"/>
                    </a:cxn>
                    <a:cxn ang="0">
                      <a:pos x="70" y="44"/>
                    </a:cxn>
                    <a:cxn ang="0">
                      <a:pos x="75" y="40"/>
                    </a:cxn>
                    <a:cxn ang="0">
                      <a:pos x="75" y="35"/>
                    </a:cxn>
                    <a:cxn ang="0">
                      <a:pos x="79" y="35"/>
                    </a:cxn>
                    <a:cxn ang="0">
                      <a:pos x="79" y="31"/>
                    </a:cxn>
                    <a:cxn ang="0">
                      <a:pos x="79" y="27"/>
                    </a:cxn>
                    <a:cxn ang="0">
                      <a:pos x="83" y="27"/>
                    </a:cxn>
                    <a:cxn ang="0">
                      <a:pos x="83" y="22"/>
                    </a:cxn>
                    <a:cxn ang="0">
                      <a:pos x="88" y="18"/>
                    </a:cxn>
                    <a:cxn ang="0">
                      <a:pos x="88" y="14"/>
                    </a:cxn>
                    <a:cxn ang="0">
                      <a:pos x="92" y="14"/>
                    </a:cxn>
                    <a:cxn ang="0">
                      <a:pos x="92" y="9"/>
                    </a:cxn>
                    <a:cxn ang="0">
                      <a:pos x="96" y="9"/>
                    </a:cxn>
                    <a:cxn ang="0">
                      <a:pos x="96" y="5"/>
                    </a:cxn>
                    <a:cxn ang="0">
                      <a:pos x="101" y="0"/>
                    </a:cxn>
                  </a:cxnLst>
                  <a:rect l="0" t="0" r="r" b="b"/>
                  <a:pathLst>
                    <a:path w="102" h="212">
                      <a:moveTo>
                        <a:pt x="0" y="211"/>
                      </a:moveTo>
                      <a:lnTo>
                        <a:pt x="0" y="211"/>
                      </a:lnTo>
                      <a:lnTo>
                        <a:pt x="0" y="206"/>
                      </a:lnTo>
                      <a:lnTo>
                        <a:pt x="4" y="206"/>
                      </a:lnTo>
                      <a:lnTo>
                        <a:pt x="4" y="202"/>
                      </a:lnTo>
                      <a:lnTo>
                        <a:pt x="4" y="198"/>
                      </a:lnTo>
                      <a:lnTo>
                        <a:pt x="9" y="189"/>
                      </a:lnTo>
                      <a:lnTo>
                        <a:pt x="9" y="185"/>
                      </a:lnTo>
                      <a:lnTo>
                        <a:pt x="13" y="185"/>
                      </a:lnTo>
                      <a:lnTo>
                        <a:pt x="13" y="180"/>
                      </a:lnTo>
                      <a:lnTo>
                        <a:pt x="13" y="176"/>
                      </a:lnTo>
                      <a:lnTo>
                        <a:pt x="13" y="172"/>
                      </a:lnTo>
                      <a:lnTo>
                        <a:pt x="17" y="167"/>
                      </a:lnTo>
                      <a:lnTo>
                        <a:pt x="17" y="163"/>
                      </a:lnTo>
                      <a:lnTo>
                        <a:pt x="22" y="158"/>
                      </a:lnTo>
                      <a:lnTo>
                        <a:pt x="22" y="154"/>
                      </a:lnTo>
                      <a:lnTo>
                        <a:pt x="22" y="150"/>
                      </a:lnTo>
                      <a:lnTo>
                        <a:pt x="26" y="145"/>
                      </a:lnTo>
                      <a:lnTo>
                        <a:pt x="26" y="141"/>
                      </a:lnTo>
                      <a:lnTo>
                        <a:pt x="30" y="137"/>
                      </a:lnTo>
                      <a:lnTo>
                        <a:pt x="30" y="132"/>
                      </a:lnTo>
                      <a:lnTo>
                        <a:pt x="30" y="128"/>
                      </a:lnTo>
                      <a:lnTo>
                        <a:pt x="35" y="123"/>
                      </a:lnTo>
                      <a:lnTo>
                        <a:pt x="35" y="119"/>
                      </a:lnTo>
                      <a:lnTo>
                        <a:pt x="35" y="114"/>
                      </a:lnTo>
                      <a:lnTo>
                        <a:pt x="39" y="114"/>
                      </a:lnTo>
                      <a:lnTo>
                        <a:pt x="39" y="110"/>
                      </a:lnTo>
                      <a:lnTo>
                        <a:pt x="39" y="106"/>
                      </a:lnTo>
                      <a:lnTo>
                        <a:pt x="44" y="106"/>
                      </a:lnTo>
                      <a:lnTo>
                        <a:pt x="44" y="101"/>
                      </a:lnTo>
                      <a:lnTo>
                        <a:pt x="44" y="97"/>
                      </a:lnTo>
                      <a:lnTo>
                        <a:pt x="48" y="97"/>
                      </a:lnTo>
                      <a:lnTo>
                        <a:pt x="48" y="93"/>
                      </a:lnTo>
                      <a:lnTo>
                        <a:pt x="48" y="88"/>
                      </a:lnTo>
                      <a:lnTo>
                        <a:pt x="52" y="83"/>
                      </a:lnTo>
                      <a:lnTo>
                        <a:pt x="52" y="79"/>
                      </a:lnTo>
                      <a:lnTo>
                        <a:pt x="52" y="75"/>
                      </a:lnTo>
                      <a:lnTo>
                        <a:pt x="57" y="75"/>
                      </a:lnTo>
                      <a:lnTo>
                        <a:pt x="57" y="70"/>
                      </a:lnTo>
                      <a:lnTo>
                        <a:pt x="57" y="66"/>
                      </a:lnTo>
                      <a:lnTo>
                        <a:pt x="61" y="66"/>
                      </a:lnTo>
                      <a:lnTo>
                        <a:pt x="61" y="62"/>
                      </a:lnTo>
                      <a:lnTo>
                        <a:pt x="61" y="57"/>
                      </a:lnTo>
                      <a:lnTo>
                        <a:pt x="65" y="57"/>
                      </a:lnTo>
                      <a:lnTo>
                        <a:pt x="65" y="53"/>
                      </a:lnTo>
                      <a:lnTo>
                        <a:pt x="65" y="49"/>
                      </a:lnTo>
                      <a:lnTo>
                        <a:pt x="70" y="49"/>
                      </a:lnTo>
                      <a:lnTo>
                        <a:pt x="70" y="44"/>
                      </a:lnTo>
                      <a:lnTo>
                        <a:pt x="75" y="40"/>
                      </a:lnTo>
                      <a:lnTo>
                        <a:pt x="75" y="35"/>
                      </a:lnTo>
                      <a:lnTo>
                        <a:pt x="79" y="35"/>
                      </a:lnTo>
                      <a:lnTo>
                        <a:pt x="79" y="31"/>
                      </a:lnTo>
                      <a:lnTo>
                        <a:pt x="79" y="27"/>
                      </a:lnTo>
                      <a:lnTo>
                        <a:pt x="83" y="27"/>
                      </a:lnTo>
                      <a:lnTo>
                        <a:pt x="83" y="22"/>
                      </a:lnTo>
                      <a:lnTo>
                        <a:pt x="88" y="18"/>
                      </a:lnTo>
                      <a:lnTo>
                        <a:pt x="88" y="14"/>
                      </a:lnTo>
                      <a:lnTo>
                        <a:pt x="92" y="14"/>
                      </a:lnTo>
                      <a:lnTo>
                        <a:pt x="92" y="9"/>
                      </a:lnTo>
                      <a:lnTo>
                        <a:pt x="96" y="9"/>
                      </a:lnTo>
                      <a:lnTo>
                        <a:pt x="96" y="5"/>
                      </a:lnTo>
                      <a:lnTo>
                        <a:pt x="101"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0195" name="Freeform 19"/>
                <p:cNvSpPr>
                  <a:spLocks/>
                </p:cNvSpPr>
                <p:nvPr/>
              </p:nvSpPr>
              <p:spPr bwMode="auto">
                <a:xfrm>
                  <a:off x="3056" y="964"/>
                  <a:ext cx="76" cy="27"/>
                </a:xfrm>
                <a:custGeom>
                  <a:avLst/>
                  <a:gdLst/>
                  <a:ahLst/>
                  <a:cxnLst>
                    <a:cxn ang="0">
                      <a:pos x="0" y="26"/>
                    </a:cxn>
                    <a:cxn ang="0">
                      <a:pos x="0" y="26"/>
                    </a:cxn>
                    <a:cxn ang="0">
                      <a:pos x="0" y="22"/>
                    </a:cxn>
                    <a:cxn ang="0">
                      <a:pos x="4" y="22"/>
                    </a:cxn>
                    <a:cxn ang="0">
                      <a:pos x="4" y="18"/>
                    </a:cxn>
                    <a:cxn ang="0">
                      <a:pos x="9" y="18"/>
                    </a:cxn>
                    <a:cxn ang="0">
                      <a:pos x="9" y="13"/>
                    </a:cxn>
                    <a:cxn ang="0">
                      <a:pos x="13" y="13"/>
                    </a:cxn>
                    <a:cxn ang="0">
                      <a:pos x="17" y="9"/>
                    </a:cxn>
                    <a:cxn ang="0">
                      <a:pos x="22" y="9"/>
                    </a:cxn>
                    <a:cxn ang="0">
                      <a:pos x="22" y="5"/>
                    </a:cxn>
                    <a:cxn ang="0">
                      <a:pos x="27" y="5"/>
                    </a:cxn>
                    <a:cxn ang="0">
                      <a:pos x="31" y="5"/>
                    </a:cxn>
                    <a:cxn ang="0">
                      <a:pos x="31" y="0"/>
                    </a:cxn>
                    <a:cxn ang="0">
                      <a:pos x="35" y="0"/>
                    </a:cxn>
                    <a:cxn ang="0">
                      <a:pos x="40" y="0"/>
                    </a:cxn>
                    <a:cxn ang="0">
                      <a:pos x="44" y="0"/>
                    </a:cxn>
                    <a:cxn ang="0">
                      <a:pos x="48" y="0"/>
                    </a:cxn>
                    <a:cxn ang="0">
                      <a:pos x="53" y="0"/>
                    </a:cxn>
                    <a:cxn ang="0">
                      <a:pos x="57" y="0"/>
                    </a:cxn>
                    <a:cxn ang="0">
                      <a:pos x="57" y="5"/>
                    </a:cxn>
                    <a:cxn ang="0">
                      <a:pos x="62" y="5"/>
                    </a:cxn>
                    <a:cxn ang="0">
                      <a:pos x="66" y="5"/>
                    </a:cxn>
                    <a:cxn ang="0">
                      <a:pos x="66" y="9"/>
                    </a:cxn>
                    <a:cxn ang="0">
                      <a:pos x="70" y="9"/>
                    </a:cxn>
                    <a:cxn ang="0">
                      <a:pos x="70" y="13"/>
                    </a:cxn>
                    <a:cxn ang="0">
                      <a:pos x="75" y="13"/>
                    </a:cxn>
                  </a:cxnLst>
                  <a:rect l="0" t="0" r="r" b="b"/>
                  <a:pathLst>
                    <a:path w="76" h="27">
                      <a:moveTo>
                        <a:pt x="0" y="26"/>
                      </a:moveTo>
                      <a:lnTo>
                        <a:pt x="0" y="26"/>
                      </a:lnTo>
                      <a:lnTo>
                        <a:pt x="0" y="22"/>
                      </a:lnTo>
                      <a:lnTo>
                        <a:pt x="4" y="22"/>
                      </a:lnTo>
                      <a:lnTo>
                        <a:pt x="4" y="18"/>
                      </a:lnTo>
                      <a:lnTo>
                        <a:pt x="9" y="18"/>
                      </a:lnTo>
                      <a:lnTo>
                        <a:pt x="9" y="13"/>
                      </a:lnTo>
                      <a:lnTo>
                        <a:pt x="13" y="13"/>
                      </a:lnTo>
                      <a:lnTo>
                        <a:pt x="17" y="9"/>
                      </a:lnTo>
                      <a:lnTo>
                        <a:pt x="22" y="9"/>
                      </a:lnTo>
                      <a:lnTo>
                        <a:pt x="22" y="5"/>
                      </a:lnTo>
                      <a:lnTo>
                        <a:pt x="27" y="5"/>
                      </a:lnTo>
                      <a:lnTo>
                        <a:pt x="31" y="5"/>
                      </a:lnTo>
                      <a:lnTo>
                        <a:pt x="31" y="0"/>
                      </a:lnTo>
                      <a:lnTo>
                        <a:pt x="35" y="0"/>
                      </a:lnTo>
                      <a:lnTo>
                        <a:pt x="40" y="0"/>
                      </a:lnTo>
                      <a:lnTo>
                        <a:pt x="44" y="0"/>
                      </a:lnTo>
                      <a:lnTo>
                        <a:pt x="48" y="0"/>
                      </a:lnTo>
                      <a:lnTo>
                        <a:pt x="53" y="0"/>
                      </a:lnTo>
                      <a:lnTo>
                        <a:pt x="57" y="0"/>
                      </a:lnTo>
                      <a:lnTo>
                        <a:pt x="57" y="5"/>
                      </a:lnTo>
                      <a:lnTo>
                        <a:pt x="62" y="5"/>
                      </a:lnTo>
                      <a:lnTo>
                        <a:pt x="66" y="5"/>
                      </a:lnTo>
                      <a:lnTo>
                        <a:pt x="66" y="9"/>
                      </a:lnTo>
                      <a:lnTo>
                        <a:pt x="70" y="9"/>
                      </a:lnTo>
                      <a:lnTo>
                        <a:pt x="70" y="13"/>
                      </a:lnTo>
                      <a:lnTo>
                        <a:pt x="75"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0196" name="Freeform 20"/>
                <p:cNvSpPr>
                  <a:spLocks/>
                </p:cNvSpPr>
                <p:nvPr/>
              </p:nvSpPr>
              <p:spPr bwMode="auto">
                <a:xfrm>
                  <a:off x="3131" y="977"/>
                  <a:ext cx="106" cy="204"/>
                </a:xfrm>
                <a:custGeom>
                  <a:avLst/>
                  <a:gdLst/>
                  <a:ahLst/>
                  <a:cxnLst>
                    <a:cxn ang="0">
                      <a:pos x="0" y="0"/>
                    </a:cxn>
                    <a:cxn ang="0">
                      <a:pos x="0" y="0"/>
                    </a:cxn>
                    <a:cxn ang="0">
                      <a:pos x="5" y="0"/>
                    </a:cxn>
                    <a:cxn ang="0">
                      <a:pos x="5" y="5"/>
                    </a:cxn>
                    <a:cxn ang="0">
                      <a:pos x="9" y="5"/>
                    </a:cxn>
                    <a:cxn ang="0">
                      <a:pos x="9" y="9"/>
                    </a:cxn>
                    <a:cxn ang="0">
                      <a:pos x="13" y="9"/>
                    </a:cxn>
                    <a:cxn ang="0">
                      <a:pos x="13" y="13"/>
                    </a:cxn>
                    <a:cxn ang="0">
                      <a:pos x="18" y="13"/>
                    </a:cxn>
                    <a:cxn ang="0">
                      <a:pos x="18" y="18"/>
                    </a:cxn>
                    <a:cxn ang="0">
                      <a:pos x="18" y="22"/>
                    </a:cxn>
                    <a:cxn ang="0">
                      <a:pos x="22" y="22"/>
                    </a:cxn>
                    <a:cxn ang="0">
                      <a:pos x="22" y="27"/>
                    </a:cxn>
                    <a:cxn ang="0">
                      <a:pos x="26" y="27"/>
                    </a:cxn>
                    <a:cxn ang="0">
                      <a:pos x="26" y="31"/>
                    </a:cxn>
                    <a:cxn ang="0">
                      <a:pos x="31" y="36"/>
                    </a:cxn>
                    <a:cxn ang="0">
                      <a:pos x="31" y="40"/>
                    </a:cxn>
                    <a:cxn ang="0">
                      <a:pos x="35" y="40"/>
                    </a:cxn>
                    <a:cxn ang="0">
                      <a:pos x="35" y="44"/>
                    </a:cxn>
                    <a:cxn ang="0">
                      <a:pos x="35" y="49"/>
                    </a:cxn>
                    <a:cxn ang="0">
                      <a:pos x="39" y="49"/>
                    </a:cxn>
                    <a:cxn ang="0">
                      <a:pos x="39" y="53"/>
                    </a:cxn>
                    <a:cxn ang="0">
                      <a:pos x="44" y="53"/>
                    </a:cxn>
                    <a:cxn ang="0">
                      <a:pos x="44" y="57"/>
                    </a:cxn>
                    <a:cxn ang="0">
                      <a:pos x="44" y="62"/>
                    </a:cxn>
                    <a:cxn ang="0">
                      <a:pos x="48" y="62"/>
                    </a:cxn>
                    <a:cxn ang="0">
                      <a:pos x="48" y="66"/>
                    </a:cxn>
                    <a:cxn ang="0">
                      <a:pos x="48" y="71"/>
                    </a:cxn>
                    <a:cxn ang="0">
                      <a:pos x="53" y="71"/>
                    </a:cxn>
                    <a:cxn ang="0">
                      <a:pos x="53" y="75"/>
                    </a:cxn>
                    <a:cxn ang="0">
                      <a:pos x="57" y="80"/>
                    </a:cxn>
                    <a:cxn ang="0">
                      <a:pos x="57" y="84"/>
                    </a:cxn>
                    <a:cxn ang="0">
                      <a:pos x="57" y="88"/>
                    </a:cxn>
                    <a:cxn ang="0">
                      <a:pos x="61" y="93"/>
                    </a:cxn>
                    <a:cxn ang="0">
                      <a:pos x="61" y="97"/>
                    </a:cxn>
                    <a:cxn ang="0">
                      <a:pos x="66" y="102"/>
                    </a:cxn>
                    <a:cxn ang="0">
                      <a:pos x="66" y="106"/>
                    </a:cxn>
                    <a:cxn ang="0">
                      <a:pos x="70" y="110"/>
                    </a:cxn>
                    <a:cxn ang="0">
                      <a:pos x="70" y="115"/>
                    </a:cxn>
                    <a:cxn ang="0">
                      <a:pos x="74" y="119"/>
                    </a:cxn>
                    <a:cxn ang="0">
                      <a:pos x="74" y="123"/>
                    </a:cxn>
                    <a:cxn ang="0">
                      <a:pos x="74" y="128"/>
                    </a:cxn>
                    <a:cxn ang="0">
                      <a:pos x="79" y="132"/>
                    </a:cxn>
                    <a:cxn ang="0">
                      <a:pos x="79" y="137"/>
                    </a:cxn>
                    <a:cxn ang="0">
                      <a:pos x="83" y="141"/>
                    </a:cxn>
                    <a:cxn ang="0">
                      <a:pos x="83" y="146"/>
                    </a:cxn>
                    <a:cxn ang="0">
                      <a:pos x="83" y="150"/>
                    </a:cxn>
                    <a:cxn ang="0">
                      <a:pos x="87" y="154"/>
                    </a:cxn>
                    <a:cxn ang="0">
                      <a:pos x="87" y="159"/>
                    </a:cxn>
                    <a:cxn ang="0">
                      <a:pos x="87" y="163"/>
                    </a:cxn>
                    <a:cxn ang="0">
                      <a:pos x="92" y="163"/>
                    </a:cxn>
                    <a:cxn ang="0">
                      <a:pos x="92" y="167"/>
                    </a:cxn>
                    <a:cxn ang="0">
                      <a:pos x="92" y="172"/>
                    </a:cxn>
                    <a:cxn ang="0">
                      <a:pos x="96" y="177"/>
                    </a:cxn>
                    <a:cxn ang="0">
                      <a:pos x="96" y="181"/>
                    </a:cxn>
                    <a:cxn ang="0">
                      <a:pos x="100" y="185"/>
                    </a:cxn>
                    <a:cxn ang="0">
                      <a:pos x="100" y="190"/>
                    </a:cxn>
                    <a:cxn ang="0">
                      <a:pos x="100" y="194"/>
                    </a:cxn>
                    <a:cxn ang="0">
                      <a:pos x="100" y="198"/>
                    </a:cxn>
                    <a:cxn ang="0">
                      <a:pos x="105" y="198"/>
                    </a:cxn>
                    <a:cxn ang="0">
                      <a:pos x="105" y="203"/>
                    </a:cxn>
                  </a:cxnLst>
                  <a:rect l="0" t="0" r="r" b="b"/>
                  <a:pathLst>
                    <a:path w="106" h="204">
                      <a:moveTo>
                        <a:pt x="0" y="0"/>
                      </a:moveTo>
                      <a:lnTo>
                        <a:pt x="0" y="0"/>
                      </a:lnTo>
                      <a:lnTo>
                        <a:pt x="5" y="0"/>
                      </a:lnTo>
                      <a:lnTo>
                        <a:pt x="5" y="5"/>
                      </a:lnTo>
                      <a:lnTo>
                        <a:pt x="9" y="5"/>
                      </a:lnTo>
                      <a:lnTo>
                        <a:pt x="9" y="9"/>
                      </a:lnTo>
                      <a:lnTo>
                        <a:pt x="13" y="9"/>
                      </a:lnTo>
                      <a:lnTo>
                        <a:pt x="13" y="13"/>
                      </a:lnTo>
                      <a:lnTo>
                        <a:pt x="18" y="13"/>
                      </a:lnTo>
                      <a:lnTo>
                        <a:pt x="18" y="18"/>
                      </a:lnTo>
                      <a:lnTo>
                        <a:pt x="18" y="22"/>
                      </a:lnTo>
                      <a:lnTo>
                        <a:pt x="22" y="22"/>
                      </a:lnTo>
                      <a:lnTo>
                        <a:pt x="22" y="27"/>
                      </a:lnTo>
                      <a:lnTo>
                        <a:pt x="26" y="27"/>
                      </a:lnTo>
                      <a:lnTo>
                        <a:pt x="26" y="31"/>
                      </a:lnTo>
                      <a:lnTo>
                        <a:pt x="31" y="36"/>
                      </a:lnTo>
                      <a:lnTo>
                        <a:pt x="31" y="40"/>
                      </a:lnTo>
                      <a:lnTo>
                        <a:pt x="35" y="40"/>
                      </a:lnTo>
                      <a:lnTo>
                        <a:pt x="35" y="44"/>
                      </a:lnTo>
                      <a:lnTo>
                        <a:pt x="35" y="49"/>
                      </a:lnTo>
                      <a:lnTo>
                        <a:pt x="39" y="49"/>
                      </a:lnTo>
                      <a:lnTo>
                        <a:pt x="39" y="53"/>
                      </a:lnTo>
                      <a:lnTo>
                        <a:pt x="44" y="53"/>
                      </a:lnTo>
                      <a:lnTo>
                        <a:pt x="44" y="57"/>
                      </a:lnTo>
                      <a:lnTo>
                        <a:pt x="44" y="62"/>
                      </a:lnTo>
                      <a:lnTo>
                        <a:pt x="48" y="62"/>
                      </a:lnTo>
                      <a:lnTo>
                        <a:pt x="48" y="66"/>
                      </a:lnTo>
                      <a:lnTo>
                        <a:pt x="48" y="71"/>
                      </a:lnTo>
                      <a:lnTo>
                        <a:pt x="53" y="71"/>
                      </a:lnTo>
                      <a:lnTo>
                        <a:pt x="53" y="75"/>
                      </a:lnTo>
                      <a:lnTo>
                        <a:pt x="57" y="80"/>
                      </a:lnTo>
                      <a:lnTo>
                        <a:pt x="57" y="84"/>
                      </a:lnTo>
                      <a:lnTo>
                        <a:pt x="57" y="88"/>
                      </a:lnTo>
                      <a:lnTo>
                        <a:pt x="61" y="93"/>
                      </a:lnTo>
                      <a:lnTo>
                        <a:pt x="61" y="97"/>
                      </a:lnTo>
                      <a:lnTo>
                        <a:pt x="66" y="102"/>
                      </a:lnTo>
                      <a:lnTo>
                        <a:pt x="66" y="106"/>
                      </a:lnTo>
                      <a:lnTo>
                        <a:pt x="70" y="110"/>
                      </a:lnTo>
                      <a:lnTo>
                        <a:pt x="70" y="115"/>
                      </a:lnTo>
                      <a:lnTo>
                        <a:pt x="74" y="119"/>
                      </a:lnTo>
                      <a:lnTo>
                        <a:pt x="74" y="123"/>
                      </a:lnTo>
                      <a:lnTo>
                        <a:pt x="74" y="128"/>
                      </a:lnTo>
                      <a:lnTo>
                        <a:pt x="79" y="132"/>
                      </a:lnTo>
                      <a:lnTo>
                        <a:pt x="79" y="137"/>
                      </a:lnTo>
                      <a:lnTo>
                        <a:pt x="83" y="141"/>
                      </a:lnTo>
                      <a:lnTo>
                        <a:pt x="83" y="146"/>
                      </a:lnTo>
                      <a:lnTo>
                        <a:pt x="83" y="150"/>
                      </a:lnTo>
                      <a:lnTo>
                        <a:pt x="87" y="154"/>
                      </a:lnTo>
                      <a:lnTo>
                        <a:pt x="87" y="159"/>
                      </a:lnTo>
                      <a:lnTo>
                        <a:pt x="87" y="163"/>
                      </a:lnTo>
                      <a:lnTo>
                        <a:pt x="92" y="163"/>
                      </a:lnTo>
                      <a:lnTo>
                        <a:pt x="92" y="167"/>
                      </a:lnTo>
                      <a:lnTo>
                        <a:pt x="92" y="172"/>
                      </a:lnTo>
                      <a:lnTo>
                        <a:pt x="96" y="177"/>
                      </a:lnTo>
                      <a:lnTo>
                        <a:pt x="96" y="181"/>
                      </a:lnTo>
                      <a:lnTo>
                        <a:pt x="100" y="185"/>
                      </a:lnTo>
                      <a:lnTo>
                        <a:pt x="100" y="190"/>
                      </a:lnTo>
                      <a:lnTo>
                        <a:pt x="100" y="194"/>
                      </a:lnTo>
                      <a:lnTo>
                        <a:pt x="100" y="198"/>
                      </a:lnTo>
                      <a:lnTo>
                        <a:pt x="105" y="198"/>
                      </a:lnTo>
                      <a:lnTo>
                        <a:pt x="105"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0197" name="Freeform 21"/>
                <p:cNvSpPr>
                  <a:spLocks/>
                </p:cNvSpPr>
                <p:nvPr/>
              </p:nvSpPr>
              <p:spPr bwMode="auto">
                <a:xfrm>
                  <a:off x="3236" y="1180"/>
                  <a:ext cx="317" cy="597"/>
                </a:xfrm>
                <a:custGeom>
                  <a:avLst/>
                  <a:gdLst/>
                  <a:ahLst/>
                  <a:cxnLst>
                    <a:cxn ang="0">
                      <a:pos x="0" y="0"/>
                    </a:cxn>
                    <a:cxn ang="0">
                      <a:pos x="0" y="9"/>
                    </a:cxn>
                    <a:cxn ang="0">
                      <a:pos x="5" y="13"/>
                    </a:cxn>
                    <a:cxn ang="0">
                      <a:pos x="9" y="26"/>
                    </a:cxn>
                    <a:cxn ang="0">
                      <a:pos x="13" y="35"/>
                    </a:cxn>
                    <a:cxn ang="0">
                      <a:pos x="13" y="44"/>
                    </a:cxn>
                    <a:cxn ang="0">
                      <a:pos x="17" y="48"/>
                    </a:cxn>
                    <a:cxn ang="0">
                      <a:pos x="22" y="57"/>
                    </a:cxn>
                    <a:cxn ang="0">
                      <a:pos x="22" y="66"/>
                    </a:cxn>
                    <a:cxn ang="0">
                      <a:pos x="26" y="74"/>
                    </a:cxn>
                    <a:cxn ang="0">
                      <a:pos x="30" y="87"/>
                    </a:cxn>
                    <a:cxn ang="0">
                      <a:pos x="35" y="92"/>
                    </a:cxn>
                    <a:cxn ang="0">
                      <a:pos x="35" y="101"/>
                    </a:cxn>
                    <a:cxn ang="0">
                      <a:pos x="40" y="110"/>
                    </a:cxn>
                    <a:cxn ang="0">
                      <a:pos x="44" y="118"/>
                    </a:cxn>
                    <a:cxn ang="0">
                      <a:pos x="44" y="127"/>
                    </a:cxn>
                    <a:cxn ang="0">
                      <a:pos x="48" y="140"/>
                    </a:cxn>
                    <a:cxn ang="0">
                      <a:pos x="53" y="158"/>
                    </a:cxn>
                    <a:cxn ang="0">
                      <a:pos x="57" y="167"/>
                    </a:cxn>
                    <a:cxn ang="0">
                      <a:pos x="61" y="175"/>
                    </a:cxn>
                    <a:cxn ang="0">
                      <a:pos x="66" y="184"/>
                    </a:cxn>
                    <a:cxn ang="0">
                      <a:pos x="70" y="202"/>
                    </a:cxn>
                    <a:cxn ang="0">
                      <a:pos x="75" y="210"/>
                    </a:cxn>
                    <a:cxn ang="0">
                      <a:pos x="75" y="219"/>
                    </a:cxn>
                    <a:cxn ang="0">
                      <a:pos x="79" y="223"/>
                    </a:cxn>
                    <a:cxn ang="0">
                      <a:pos x="83" y="232"/>
                    </a:cxn>
                    <a:cxn ang="0">
                      <a:pos x="83" y="241"/>
                    </a:cxn>
                    <a:cxn ang="0">
                      <a:pos x="88" y="250"/>
                    </a:cxn>
                    <a:cxn ang="0">
                      <a:pos x="92" y="263"/>
                    </a:cxn>
                    <a:cxn ang="0">
                      <a:pos x="96" y="272"/>
                    </a:cxn>
                    <a:cxn ang="0">
                      <a:pos x="106" y="293"/>
                    </a:cxn>
                    <a:cxn ang="0">
                      <a:pos x="110" y="307"/>
                    </a:cxn>
                    <a:cxn ang="0">
                      <a:pos x="114" y="311"/>
                    </a:cxn>
                    <a:cxn ang="0">
                      <a:pos x="114" y="320"/>
                    </a:cxn>
                    <a:cxn ang="0">
                      <a:pos x="119" y="329"/>
                    </a:cxn>
                    <a:cxn ang="0">
                      <a:pos x="123" y="342"/>
                    </a:cxn>
                    <a:cxn ang="0">
                      <a:pos x="127" y="355"/>
                    </a:cxn>
                    <a:cxn ang="0">
                      <a:pos x="132" y="364"/>
                    </a:cxn>
                    <a:cxn ang="0">
                      <a:pos x="136" y="373"/>
                    </a:cxn>
                    <a:cxn ang="0">
                      <a:pos x="141" y="386"/>
                    </a:cxn>
                    <a:cxn ang="0">
                      <a:pos x="145" y="390"/>
                    </a:cxn>
                    <a:cxn ang="0">
                      <a:pos x="154" y="408"/>
                    </a:cxn>
                    <a:cxn ang="0">
                      <a:pos x="158" y="416"/>
                    </a:cxn>
                    <a:cxn ang="0">
                      <a:pos x="162" y="425"/>
                    </a:cxn>
                    <a:cxn ang="0">
                      <a:pos x="180" y="452"/>
                    </a:cxn>
                    <a:cxn ang="0">
                      <a:pos x="180" y="460"/>
                    </a:cxn>
                    <a:cxn ang="0">
                      <a:pos x="193" y="478"/>
                    </a:cxn>
                    <a:cxn ang="0">
                      <a:pos x="215" y="513"/>
                    </a:cxn>
                    <a:cxn ang="0">
                      <a:pos x="233" y="530"/>
                    </a:cxn>
                    <a:cxn ang="0">
                      <a:pos x="241" y="543"/>
                    </a:cxn>
                    <a:cxn ang="0">
                      <a:pos x="255" y="557"/>
                    </a:cxn>
                    <a:cxn ang="0">
                      <a:pos x="290" y="579"/>
                    </a:cxn>
                    <a:cxn ang="0">
                      <a:pos x="316" y="596"/>
                    </a:cxn>
                  </a:cxnLst>
                  <a:rect l="0" t="0" r="r" b="b"/>
                  <a:pathLst>
                    <a:path w="317" h="597">
                      <a:moveTo>
                        <a:pt x="0" y="0"/>
                      </a:moveTo>
                      <a:lnTo>
                        <a:pt x="0" y="0"/>
                      </a:lnTo>
                      <a:lnTo>
                        <a:pt x="0" y="4"/>
                      </a:lnTo>
                      <a:lnTo>
                        <a:pt x="0" y="9"/>
                      </a:lnTo>
                      <a:lnTo>
                        <a:pt x="5" y="9"/>
                      </a:lnTo>
                      <a:lnTo>
                        <a:pt x="5" y="13"/>
                      </a:lnTo>
                      <a:lnTo>
                        <a:pt x="9" y="22"/>
                      </a:lnTo>
                      <a:lnTo>
                        <a:pt x="9" y="26"/>
                      </a:lnTo>
                      <a:lnTo>
                        <a:pt x="9" y="31"/>
                      </a:lnTo>
                      <a:lnTo>
                        <a:pt x="13" y="35"/>
                      </a:lnTo>
                      <a:lnTo>
                        <a:pt x="13" y="39"/>
                      </a:lnTo>
                      <a:lnTo>
                        <a:pt x="13" y="44"/>
                      </a:lnTo>
                      <a:lnTo>
                        <a:pt x="17" y="44"/>
                      </a:lnTo>
                      <a:lnTo>
                        <a:pt x="17" y="48"/>
                      </a:lnTo>
                      <a:lnTo>
                        <a:pt x="17" y="53"/>
                      </a:lnTo>
                      <a:lnTo>
                        <a:pt x="22" y="57"/>
                      </a:lnTo>
                      <a:lnTo>
                        <a:pt x="22" y="61"/>
                      </a:lnTo>
                      <a:lnTo>
                        <a:pt x="22" y="66"/>
                      </a:lnTo>
                      <a:lnTo>
                        <a:pt x="26" y="70"/>
                      </a:lnTo>
                      <a:lnTo>
                        <a:pt x="26" y="74"/>
                      </a:lnTo>
                      <a:lnTo>
                        <a:pt x="30" y="83"/>
                      </a:lnTo>
                      <a:lnTo>
                        <a:pt x="30" y="87"/>
                      </a:lnTo>
                      <a:lnTo>
                        <a:pt x="30" y="92"/>
                      </a:lnTo>
                      <a:lnTo>
                        <a:pt x="35" y="92"/>
                      </a:lnTo>
                      <a:lnTo>
                        <a:pt x="35" y="96"/>
                      </a:lnTo>
                      <a:lnTo>
                        <a:pt x="35" y="101"/>
                      </a:lnTo>
                      <a:lnTo>
                        <a:pt x="35" y="105"/>
                      </a:lnTo>
                      <a:lnTo>
                        <a:pt x="40" y="110"/>
                      </a:lnTo>
                      <a:lnTo>
                        <a:pt x="40" y="114"/>
                      </a:lnTo>
                      <a:lnTo>
                        <a:pt x="44" y="118"/>
                      </a:lnTo>
                      <a:lnTo>
                        <a:pt x="44" y="123"/>
                      </a:lnTo>
                      <a:lnTo>
                        <a:pt x="44" y="127"/>
                      </a:lnTo>
                      <a:lnTo>
                        <a:pt x="48" y="136"/>
                      </a:lnTo>
                      <a:lnTo>
                        <a:pt x="48" y="140"/>
                      </a:lnTo>
                      <a:lnTo>
                        <a:pt x="53" y="149"/>
                      </a:lnTo>
                      <a:lnTo>
                        <a:pt x="53" y="158"/>
                      </a:lnTo>
                      <a:lnTo>
                        <a:pt x="57" y="162"/>
                      </a:lnTo>
                      <a:lnTo>
                        <a:pt x="57" y="167"/>
                      </a:lnTo>
                      <a:lnTo>
                        <a:pt x="61" y="171"/>
                      </a:lnTo>
                      <a:lnTo>
                        <a:pt x="61" y="175"/>
                      </a:lnTo>
                      <a:lnTo>
                        <a:pt x="61" y="180"/>
                      </a:lnTo>
                      <a:lnTo>
                        <a:pt x="66" y="184"/>
                      </a:lnTo>
                      <a:lnTo>
                        <a:pt x="66" y="188"/>
                      </a:lnTo>
                      <a:lnTo>
                        <a:pt x="70" y="202"/>
                      </a:lnTo>
                      <a:lnTo>
                        <a:pt x="70" y="206"/>
                      </a:lnTo>
                      <a:lnTo>
                        <a:pt x="75" y="210"/>
                      </a:lnTo>
                      <a:lnTo>
                        <a:pt x="75" y="215"/>
                      </a:lnTo>
                      <a:lnTo>
                        <a:pt x="75" y="219"/>
                      </a:lnTo>
                      <a:lnTo>
                        <a:pt x="79" y="219"/>
                      </a:lnTo>
                      <a:lnTo>
                        <a:pt x="79" y="223"/>
                      </a:lnTo>
                      <a:lnTo>
                        <a:pt x="79" y="228"/>
                      </a:lnTo>
                      <a:lnTo>
                        <a:pt x="83" y="232"/>
                      </a:lnTo>
                      <a:lnTo>
                        <a:pt x="83" y="237"/>
                      </a:lnTo>
                      <a:lnTo>
                        <a:pt x="83" y="241"/>
                      </a:lnTo>
                      <a:lnTo>
                        <a:pt x="88" y="245"/>
                      </a:lnTo>
                      <a:lnTo>
                        <a:pt x="88" y="250"/>
                      </a:lnTo>
                      <a:lnTo>
                        <a:pt x="88" y="254"/>
                      </a:lnTo>
                      <a:lnTo>
                        <a:pt x="92" y="263"/>
                      </a:lnTo>
                      <a:lnTo>
                        <a:pt x="96" y="267"/>
                      </a:lnTo>
                      <a:lnTo>
                        <a:pt x="96" y="272"/>
                      </a:lnTo>
                      <a:lnTo>
                        <a:pt x="101" y="285"/>
                      </a:lnTo>
                      <a:lnTo>
                        <a:pt x="106" y="293"/>
                      </a:lnTo>
                      <a:lnTo>
                        <a:pt x="110" y="303"/>
                      </a:lnTo>
                      <a:lnTo>
                        <a:pt x="110" y="307"/>
                      </a:lnTo>
                      <a:lnTo>
                        <a:pt x="110" y="311"/>
                      </a:lnTo>
                      <a:lnTo>
                        <a:pt x="114" y="311"/>
                      </a:lnTo>
                      <a:lnTo>
                        <a:pt x="114" y="316"/>
                      </a:lnTo>
                      <a:lnTo>
                        <a:pt x="114" y="320"/>
                      </a:lnTo>
                      <a:lnTo>
                        <a:pt x="119" y="324"/>
                      </a:lnTo>
                      <a:lnTo>
                        <a:pt x="119" y="329"/>
                      </a:lnTo>
                      <a:lnTo>
                        <a:pt x="119" y="333"/>
                      </a:lnTo>
                      <a:lnTo>
                        <a:pt x="123" y="342"/>
                      </a:lnTo>
                      <a:lnTo>
                        <a:pt x="127" y="346"/>
                      </a:lnTo>
                      <a:lnTo>
                        <a:pt x="127" y="355"/>
                      </a:lnTo>
                      <a:lnTo>
                        <a:pt x="132" y="355"/>
                      </a:lnTo>
                      <a:lnTo>
                        <a:pt x="132" y="364"/>
                      </a:lnTo>
                      <a:lnTo>
                        <a:pt x="136" y="368"/>
                      </a:lnTo>
                      <a:lnTo>
                        <a:pt x="136" y="373"/>
                      </a:lnTo>
                      <a:lnTo>
                        <a:pt x="141" y="381"/>
                      </a:lnTo>
                      <a:lnTo>
                        <a:pt x="141" y="386"/>
                      </a:lnTo>
                      <a:lnTo>
                        <a:pt x="145" y="386"/>
                      </a:lnTo>
                      <a:lnTo>
                        <a:pt x="145" y="390"/>
                      </a:lnTo>
                      <a:lnTo>
                        <a:pt x="154" y="403"/>
                      </a:lnTo>
                      <a:lnTo>
                        <a:pt x="154" y="408"/>
                      </a:lnTo>
                      <a:lnTo>
                        <a:pt x="158" y="412"/>
                      </a:lnTo>
                      <a:lnTo>
                        <a:pt x="158" y="416"/>
                      </a:lnTo>
                      <a:lnTo>
                        <a:pt x="162" y="421"/>
                      </a:lnTo>
                      <a:lnTo>
                        <a:pt x="162" y="425"/>
                      </a:lnTo>
                      <a:lnTo>
                        <a:pt x="171" y="438"/>
                      </a:lnTo>
                      <a:lnTo>
                        <a:pt x="180" y="452"/>
                      </a:lnTo>
                      <a:lnTo>
                        <a:pt x="180" y="456"/>
                      </a:lnTo>
                      <a:lnTo>
                        <a:pt x="180" y="460"/>
                      </a:lnTo>
                      <a:lnTo>
                        <a:pt x="189" y="473"/>
                      </a:lnTo>
                      <a:lnTo>
                        <a:pt x="193" y="478"/>
                      </a:lnTo>
                      <a:lnTo>
                        <a:pt x="215" y="509"/>
                      </a:lnTo>
                      <a:lnTo>
                        <a:pt x="215" y="513"/>
                      </a:lnTo>
                      <a:lnTo>
                        <a:pt x="224" y="522"/>
                      </a:lnTo>
                      <a:lnTo>
                        <a:pt x="233" y="530"/>
                      </a:lnTo>
                      <a:lnTo>
                        <a:pt x="237" y="539"/>
                      </a:lnTo>
                      <a:lnTo>
                        <a:pt x="241" y="543"/>
                      </a:lnTo>
                      <a:lnTo>
                        <a:pt x="246" y="548"/>
                      </a:lnTo>
                      <a:lnTo>
                        <a:pt x="255" y="557"/>
                      </a:lnTo>
                      <a:lnTo>
                        <a:pt x="264" y="566"/>
                      </a:lnTo>
                      <a:lnTo>
                        <a:pt x="290" y="579"/>
                      </a:lnTo>
                      <a:lnTo>
                        <a:pt x="294" y="583"/>
                      </a:lnTo>
                      <a:lnTo>
                        <a:pt x="316"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0198" name="Freeform 22"/>
                <p:cNvSpPr>
                  <a:spLocks/>
                </p:cNvSpPr>
                <p:nvPr/>
              </p:nvSpPr>
              <p:spPr bwMode="auto">
                <a:xfrm>
                  <a:off x="3552" y="1776"/>
                  <a:ext cx="155" cy="33"/>
                </a:xfrm>
                <a:custGeom>
                  <a:avLst/>
                  <a:gdLst/>
                  <a:ahLst/>
                  <a:cxnLst>
                    <a:cxn ang="0">
                      <a:pos x="0" y="0"/>
                    </a:cxn>
                    <a:cxn ang="0">
                      <a:pos x="5" y="0"/>
                    </a:cxn>
                    <a:cxn ang="0">
                      <a:pos x="13" y="5"/>
                    </a:cxn>
                    <a:cxn ang="0">
                      <a:pos x="75" y="23"/>
                    </a:cxn>
                    <a:cxn ang="0">
                      <a:pos x="154" y="32"/>
                    </a:cxn>
                  </a:cxnLst>
                  <a:rect l="0" t="0" r="r" b="b"/>
                  <a:pathLst>
                    <a:path w="155" h="33">
                      <a:moveTo>
                        <a:pt x="0" y="0"/>
                      </a:moveTo>
                      <a:lnTo>
                        <a:pt x="5" y="0"/>
                      </a:lnTo>
                      <a:lnTo>
                        <a:pt x="13" y="5"/>
                      </a:lnTo>
                      <a:lnTo>
                        <a:pt x="75" y="23"/>
                      </a:lnTo>
                      <a:lnTo>
                        <a:pt x="154"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0199" name="Line 23"/>
              <p:cNvSpPr>
                <a:spLocks noChangeShapeType="1"/>
              </p:cNvSpPr>
              <p:nvPr/>
            </p:nvSpPr>
            <p:spPr bwMode="auto">
              <a:xfrm>
                <a:off x="3096" y="966"/>
                <a:ext cx="0" cy="899"/>
              </a:xfrm>
              <a:prstGeom prst="line">
                <a:avLst/>
              </a:prstGeom>
              <a:noFill/>
              <a:ln w="12700">
                <a:solidFill>
                  <a:schemeClr val="tx1"/>
                </a:solidFill>
                <a:prstDash val="lgDash"/>
                <a:round/>
                <a:headEnd/>
                <a:tailEnd/>
              </a:ln>
              <a:effectLst/>
            </p:spPr>
            <p:txBody>
              <a:bodyPr wrap="none" anchor="ctr"/>
              <a:lstStyle/>
              <a:p>
                <a:endParaRPr lang="en-US"/>
              </a:p>
            </p:txBody>
          </p:sp>
        </p:grpSp>
      </p:grpSp>
      <p:sp>
        <p:nvSpPr>
          <p:cNvPr id="50200" name="AutoShape 24"/>
          <p:cNvSpPr>
            <a:spLocks noChangeArrowheads="1"/>
          </p:cNvSpPr>
          <p:nvPr/>
        </p:nvSpPr>
        <p:spPr bwMode="auto">
          <a:xfrm>
            <a:off x="1225550" y="16065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Medium</a:t>
            </a:r>
          </a:p>
          <a:p>
            <a:pPr algn="ctr" eaLnBrk="0" hangingPunct="0"/>
            <a:r>
              <a:rPr lang="en-US" sz="2400" b="1"/>
              <a:t>variability</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70" name="Rectangle 46"/>
          <p:cNvSpPr>
            <a:spLocks noChangeArrowheads="1"/>
          </p:cNvSpPr>
          <p:nvPr/>
        </p:nvSpPr>
        <p:spPr bwMode="auto">
          <a:xfrm>
            <a:off x="881063" y="3140075"/>
            <a:ext cx="7366000" cy="1538288"/>
          </a:xfrm>
          <a:prstGeom prst="rect">
            <a:avLst/>
          </a:prstGeom>
          <a:solidFill>
            <a:schemeClr val="accent1"/>
          </a:solidFill>
          <a:ln w="9525">
            <a:noFill/>
            <a:miter lim="800000"/>
            <a:headEnd/>
            <a:tailEnd/>
          </a:ln>
          <a:effectLst/>
        </p:spPr>
        <p:txBody>
          <a:bodyPr wrap="none" anchor="ctr"/>
          <a:lstStyle/>
          <a:p>
            <a:endParaRPr lang="en-US"/>
          </a:p>
        </p:txBody>
      </p:sp>
      <p:sp>
        <p:nvSpPr>
          <p:cNvPr id="52269" name="Rectangle 45"/>
          <p:cNvSpPr>
            <a:spLocks noChangeArrowheads="1"/>
          </p:cNvSpPr>
          <p:nvPr/>
        </p:nvSpPr>
        <p:spPr bwMode="auto">
          <a:xfrm>
            <a:off x="3244850" y="139700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52226" name="Rectangle 2"/>
          <p:cNvSpPr>
            <a:spLocks noGrp="1" noRot="1" noChangeArrowheads="1"/>
          </p:cNvSpPr>
          <p:nvPr>
            <p:ph type="title"/>
          </p:nvPr>
        </p:nvSpPr>
        <p:spPr>
          <a:noFill/>
          <a:ln/>
        </p:spPr>
        <p:txBody>
          <a:bodyPr lIns="90488" tIns="44450" rIns="90488" bIns="44450"/>
          <a:lstStyle/>
          <a:p>
            <a:r>
              <a:rPr lang="en-US"/>
              <a:t>What Does </a:t>
            </a:r>
            <a:r>
              <a:rPr lang="en-US" i="1"/>
              <a:t>Difference</a:t>
            </a:r>
            <a:r>
              <a:rPr lang="en-US"/>
              <a:t> Mean?</a:t>
            </a:r>
          </a:p>
        </p:txBody>
      </p:sp>
      <p:grpSp>
        <p:nvGrpSpPr>
          <p:cNvPr id="52227" name="Group 3"/>
          <p:cNvGrpSpPr>
            <a:grpSpLocks/>
          </p:cNvGrpSpPr>
          <p:nvPr/>
        </p:nvGrpSpPr>
        <p:grpSpPr bwMode="auto">
          <a:xfrm>
            <a:off x="3248025" y="1398588"/>
            <a:ext cx="2773363" cy="1581150"/>
            <a:chOff x="2046" y="881"/>
            <a:chExt cx="1747" cy="996"/>
          </a:xfrm>
        </p:grpSpPr>
        <p:sp>
          <p:nvSpPr>
            <p:cNvPr id="52228" name="Line 4"/>
            <p:cNvSpPr>
              <a:spLocks noChangeShapeType="1"/>
            </p:cNvSpPr>
            <p:nvPr/>
          </p:nvSpPr>
          <p:spPr bwMode="auto">
            <a:xfrm>
              <a:off x="2056" y="1868"/>
              <a:ext cx="1737" cy="0"/>
            </a:xfrm>
            <a:prstGeom prst="line">
              <a:avLst/>
            </a:prstGeom>
            <a:noFill/>
            <a:ln w="25400">
              <a:solidFill>
                <a:schemeClr val="tx1"/>
              </a:solidFill>
              <a:round/>
              <a:headEnd/>
              <a:tailEnd/>
            </a:ln>
            <a:effectLst/>
          </p:spPr>
          <p:txBody>
            <a:bodyPr wrap="none" anchor="ctr"/>
            <a:lstStyle/>
            <a:p>
              <a:endParaRPr lang="en-US"/>
            </a:p>
          </p:txBody>
        </p:sp>
        <p:sp>
          <p:nvSpPr>
            <p:cNvPr id="52229" name="Line 5"/>
            <p:cNvSpPr>
              <a:spLocks noChangeShapeType="1"/>
            </p:cNvSpPr>
            <p:nvPr/>
          </p:nvSpPr>
          <p:spPr bwMode="auto">
            <a:xfrm flipV="1">
              <a:off x="2046" y="881"/>
              <a:ext cx="0" cy="996"/>
            </a:xfrm>
            <a:prstGeom prst="line">
              <a:avLst/>
            </a:prstGeom>
            <a:noFill/>
            <a:ln w="25400">
              <a:solidFill>
                <a:schemeClr val="tx1"/>
              </a:solidFill>
              <a:round/>
              <a:headEnd/>
              <a:tailEnd/>
            </a:ln>
            <a:effectLst/>
          </p:spPr>
          <p:txBody>
            <a:bodyPr wrap="none" anchor="ctr"/>
            <a:lstStyle/>
            <a:p>
              <a:endParaRPr lang="en-US"/>
            </a:p>
          </p:txBody>
        </p:sp>
        <p:grpSp>
          <p:nvGrpSpPr>
            <p:cNvPr id="52230" name="Group 6"/>
            <p:cNvGrpSpPr>
              <a:grpSpLocks/>
            </p:cNvGrpSpPr>
            <p:nvPr/>
          </p:nvGrpSpPr>
          <p:grpSpPr bwMode="auto">
            <a:xfrm>
              <a:off x="2156" y="964"/>
              <a:ext cx="1194" cy="901"/>
              <a:chOff x="2156" y="964"/>
              <a:chExt cx="1194" cy="901"/>
            </a:xfrm>
          </p:grpSpPr>
          <p:grpSp>
            <p:nvGrpSpPr>
              <p:cNvPr id="52231" name="Group 7"/>
              <p:cNvGrpSpPr>
                <a:grpSpLocks/>
              </p:cNvGrpSpPr>
              <p:nvPr/>
            </p:nvGrpSpPr>
            <p:grpSpPr bwMode="auto">
              <a:xfrm>
                <a:off x="2156" y="964"/>
                <a:ext cx="1194" cy="845"/>
                <a:chOff x="2156" y="964"/>
                <a:chExt cx="1194" cy="845"/>
              </a:xfrm>
            </p:grpSpPr>
            <p:sp>
              <p:nvSpPr>
                <p:cNvPr id="52232" name="Freeform 8"/>
                <p:cNvSpPr>
                  <a:spLocks/>
                </p:cNvSpPr>
                <p:nvPr/>
              </p:nvSpPr>
              <p:spPr bwMode="auto">
                <a:xfrm>
                  <a:off x="2156" y="1201"/>
                  <a:ext cx="444" cy="608"/>
                </a:xfrm>
                <a:custGeom>
                  <a:avLst/>
                  <a:gdLst/>
                  <a:ahLst/>
                  <a:cxnLst>
                    <a:cxn ang="0">
                      <a:pos x="48" y="598"/>
                    </a:cxn>
                    <a:cxn ang="0">
                      <a:pos x="145" y="572"/>
                    </a:cxn>
                    <a:cxn ang="0">
                      <a:pos x="167" y="559"/>
                    </a:cxn>
                    <a:cxn ang="0">
                      <a:pos x="188" y="541"/>
                    </a:cxn>
                    <a:cxn ang="0">
                      <a:pos x="197" y="537"/>
                    </a:cxn>
                    <a:cxn ang="0">
                      <a:pos x="206" y="523"/>
                    </a:cxn>
                    <a:cxn ang="0">
                      <a:pos x="215" y="515"/>
                    </a:cxn>
                    <a:cxn ang="0">
                      <a:pos x="223" y="506"/>
                    </a:cxn>
                    <a:cxn ang="0">
                      <a:pos x="232" y="497"/>
                    </a:cxn>
                    <a:cxn ang="0">
                      <a:pos x="241" y="484"/>
                    </a:cxn>
                    <a:cxn ang="0">
                      <a:pos x="259" y="462"/>
                    </a:cxn>
                    <a:cxn ang="0">
                      <a:pos x="272" y="436"/>
                    </a:cxn>
                    <a:cxn ang="0">
                      <a:pos x="276" y="431"/>
                    </a:cxn>
                    <a:cxn ang="0">
                      <a:pos x="280" y="418"/>
                    </a:cxn>
                    <a:cxn ang="0">
                      <a:pos x="294" y="396"/>
                    </a:cxn>
                    <a:cxn ang="0">
                      <a:pos x="298" y="387"/>
                    </a:cxn>
                    <a:cxn ang="0">
                      <a:pos x="302" y="374"/>
                    </a:cxn>
                    <a:cxn ang="0">
                      <a:pos x="307" y="365"/>
                    </a:cxn>
                    <a:cxn ang="0">
                      <a:pos x="315" y="352"/>
                    </a:cxn>
                    <a:cxn ang="0">
                      <a:pos x="320" y="339"/>
                    </a:cxn>
                    <a:cxn ang="0">
                      <a:pos x="325" y="334"/>
                    </a:cxn>
                    <a:cxn ang="0">
                      <a:pos x="325" y="326"/>
                    </a:cxn>
                    <a:cxn ang="0">
                      <a:pos x="329" y="312"/>
                    </a:cxn>
                    <a:cxn ang="0">
                      <a:pos x="333" y="304"/>
                    </a:cxn>
                    <a:cxn ang="0">
                      <a:pos x="338" y="299"/>
                    </a:cxn>
                    <a:cxn ang="0">
                      <a:pos x="342" y="282"/>
                    </a:cxn>
                    <a:cxn ang="0">
                      <a:pos x="346" y="273"/>
                    </a:cxn>
                    <a:cxn ang="0">
                      <a:pos x="351" y="264"/>
                    </a:cxn>
                    <a:cxn ang="0">
                      <a:pos x="355" y="251"/>
                    </a:cxn>
                    <a:cxn ang="0">
                      <a:pos x="359" y="242"/>
                    </a:cxn>
                    <a:cxn ang="0">
                      <a:pos x="364" y="229"/>
                    </a:cxn>
                    <a:cxn ang="0">
                      <a:pos x="368" y="220"/>
                    </a:cxn>
                    <a:cxn ang="0">
                      <a:pos x="368" y="211"/>
                    </a:cxn>
                    <a:cxn ang="0">
                      <a:pos x="373" y="198"/>
                    </a:cxn>
                    <a:cxn ang="0">
                      <a:pos x="377" y="194"/>
                    </a:cxn>
                    <a:cxn ang="0">
                      <a:pos x="381" y="185"/>
                    </a:cxn>
                    <a:cxn ang="0">
                      <a:pos x="386" y="172"/>
                    </a:cxn>
                    <a:cxn ang="0">
                      <a:pos x="386" y="163"/>
                    </a:cxn>
                    <a:cxn ang="0">
                      <a:pos x="390" y="154"/>
                    </a:cxn>
                    <a:cxn ang="0">
                      <a:pos x="394" y="145"/>
                    </a:cxn>
                    <a:cxn ang="0">
                      <a:pos x="394" y="136"/>
                    </a:cxn>
                    <a:cxn ang="0">
                      <a:pos x="399" y="128"/>
                    </a:cxn>
                    <a:cxn ang="0">
                      <a:pos x="404" y="123"/>
                    </a:cxn>
                    <a:cxn ang="0">
                      <a:pos x="404" y="115"/>
                    </a:cxn>
                    <a:cxn ang="0">
                      <a:pos x="408" y="105"/>
                    </a:cxn>
                    <a:cxn ang="0">
                      <a:pos x="408" y="97"/>
                    </a:cxn>
                    <a:cxn ang="0">
                      <a:pos x="412" y="92"/>
                    </a:cxn>
                    <a:cxn ang="0">
                      <a:pos x="412" y="84"/>
                    </a:cxn>
                    <a:cxn ang="0">
                      <a:pos x="417" y="79"/>
                    </a:cxn>
                    <a:cxn ang="0">
                      <a:pos x="421" y="70"/>
                    </a:cxn>
                    <a:cxn ang="0">
                      <a:pos x="425" y="53"/>
                    </a:cxn>
                    <a:cxn ang="0">
                      <a:pos x="430" y="44"/>
                    </a:cxn>
                    <a:cxn ang="0">
                      <a:pos x="434" y="26"/>
                    </a:cxn>
                    <a:cxn ang="0">
                      <a:pos x="438" y="22"/>
                    </a:cxn>
                    <a:cxn ang="0">
                      <a:pos x="438" y="13"/>
                    </a:cxn>
                    <a:cxn ang="0">
                      <a:pos x="443" y="9"/>
                    </a:cxn>
                    <a:cxn ang="0">
                      <a:pos x="443" y="0"/>
                    </a:cxn>
                  </a:cxnLst>
                  <a:rect l="0" t="0" r="r" b="b"/>
                  <a:pathLst>
                    <a:path w="444" h="608">
                      <a:moveTo>
                        <a:pt x="0" y="607"/>
                      </a:moveTo>
                      <a:lnTo>
                        <a:pt x="48" y="598"/>
                      </a:lnTo>
                      <a:lnTo>
                        <a:pt x="127" y="581"/>
                      </a:lnTo>
                      <a:lnTo>
                        <a:pt x="145" y="572"/>
                      </a:lnTo>
                      <a:lnTo>
                        <a:pt x="157" y="563"/>
                      </a:lnTo>
                      <a:lnTo>
                        <a:pt x="167" y="559"/>
                      </a:lnTo>
                      <a:lnTo>
                        <a:pt x="171" y="554"/>
                      </a:lnTo>
                      <a:lnTo>
                        <a:pt x="188" y="541"/>
                      </a:lnTo>
                      <a:lnTo>
                        <a:pt x="193" y="537"/>
                      </a:lnTo>
                      <a:lnTo>
                        <a:pt x="197" y="537"/>
                      </a:lnTo>
                      <a:lnTo>
                        <a:pt x="197" y="533"/>
                      </a:lnTo>
                      <a:lnTo>
                        <a:pt x="206" y="523"/>
                      </a:lnTo>
                      <a:lnTo>
                        <a:pt x="210" y="523"/>
                      </a:lnTo>
                      <a:lnTo>
                        <a:pt x="215" y="515"/>
                      </a:lnTo>
                      <a:lnTo>
                        <a:pt x="219" y="510"/>
                      </a:lnTo>
                      <a:lnTo>
                        <a:pt x="223" y="506"/>
                      </a:lnTo>
                      <a:lnTo>
                        <a:pt x="228" y="502"/>
                      </a:lnTo>
                      <a:lnTo>
                        <a:pt x="232" y="497"/>
                      </a:lnTo>
                      <a:lnTo>
                        <a:pt x="236" y="492"/>
                      </a:lnTo>
                      <a:lnTo>
                        <a:pt x="241" y="484"/>
                      </a:lnTo>
                      <a:lnTo>
                        <a:pt x="246" y="479"/>
                      </a:lnTo>
                      <a:lnTo>
                        <a:pt x="259" y="462"/>
                      </a:lnTo>
                      <a:lnTo>
                        <a:pt x="263" y="453"/>
                      </a:lnTo>
                      <a:lnTo>
                        <a:pt x="272" y="436"/>
                      </a:lnTo>
                      <a:lnTo>
                        <a:pt x="272" y="431"/>
                      </a:lnTo>
                      <a:lnTo>
                        <a:pt x="276" y="431"/>
                      </a:lnTo>
                      <a:lnTo>
                        <a:pt x="276" y="427"/>
                      </a:lnTo>
                      <a:lnTo>
                        <a:pt x="280" y="418"/>
                      </a:lnTo>
                      <a:lnTo>
                        <a:pt x="294" y="400"/>
                      </a:lnTo>
                      <a:lnTo>
                        <a:pt x="294" y="396"/>
                      </a:lnTo>
                      <a:lnTo>
                        <a:pt x="294" y="392"/>
                      </a:lnTo>
                      <a:lnTo>
                        <a:pt x="298" y="387"/>
                      </a:lnTo>
                      <a:lnTo>
                        <a:pt x="302" y="378"/>
                      </a:lnTo>
                      <a:lnTo>
                        <a:pt x="302" y="374"/>
                      </a:lnTo>
                      <a:lnTo>
                        <a:pt x="307" y="369"/>
                      </a:lnTo>
                      <a:lnTo>
                        <a:pt x="307" y="365"/>
                      </a:lnTo>
                      <a:lnTo>
                        <a:pt x="311" y="361"/>
                      </a:lnTo>
                      <a:lnTo>
                        <a:pt x="315" y="352"/>
                      </a:lnTo>
                      <a:lnTo>
                        <a:pt x="315" y="343"/>
                      </a:lnTo>
                      <a:lnTo>
                        <a:pt x="320" y="339"/>
                      </a:lnTo>
                      <a:lnTo>
                        <a:pt x="320" y="334"/>
                      </a:lnTo>
                      <a:lnTo>
                        <a:pt x="325" y="334"/>
                      </a:lnTo>
                      <a:lnTo>
                        <a:pt x="325" y="330"/>
                      </a:lnTo>
                      <a:lnTo>
                        <a:pt x="325" y="326"/>
                      </a:lnTo>
                      <a:lnTo>
                        <a:pt x="329" y="317"/>
                      </a:lnTo>
                      <a:lnTo>
                        <a:pt x="329" y="312"/>
                      </a:lnTo>
                      <a:lnTo>
                        <a:pt x="333" y="308"/>
                      </a:lnTo>
                      <a:lnTo>
                        <a:pt x="333" y="304"/>
                      </a:lnTo>
                      <a:lnTo>
                        <a:pt x="338" y="304"/>
                      </a:lnTo>
                      <a:lnTo>
                        <a:pt x="338" y="299"/>
                      </a:lnTo>
                      <a:lnTo>
                        <a:pt x="338" y="295"/>
                      </a:lnTo>
                      <a:lnTo>
                        <a:pt x="342" y="282"/>
                      </a:lnTo>
                      <a:lnTo>
                        <a:pt x="346" y="277"/>
                      </a:lnTo>
                      <a:lnTo>
                        <a:pt x="346" y="273"/>
                      </a:lnTo>
                      <a:lnTo>
                        <a:pt x="346" y="269"/>
                      </a:lnTo>
                      <a:lnTo>
                        <a:pt x="351" y="264"/>
                      </a:lnTo>
                      <a:lnTo>
                        <a:pt x="355" y="255"/>
                      </a:lnTo>
                      <a:lnTo>
                        <a:pt x="355" y="251"/>
                      </a:lnTo>
                      <a:lnTo>
                        <a:pt x="355" y="246"/>
                      </a:lnTo>
                      <a:lnTo>
                        <a:pt x="359" y="242"/>
                      </a:lnTo>
                      <a:lnTo>
                        <a:pt x="359" y="238"/>
                      </a:lnTo>
                      <a:lnTo>
                        <a:pt x="364" y="229"/>
                      </a:lnTo>
                      <a:lnTo>
                        <a:pt x="364" y="224"/>
                      </a:lnTo>
                      <a:lnTo>
                        <a:pt x="368" y="220"/>
                      </a:lnTo>
                      <a:lnTo>
                        <a:pt x="368" y="216"/>
                      </a:lnTo>
                      <a:lnTo>
                        <a:pt x="368" y="211"/>
                      </a:lnTo>
                      <a:lnTo>
                        <a:pt x="373" y="202"/>
                      </a:lnTo>
                      <a:lnTo>
                        <a:pt x="373" y="198"/>
                      </a:lnTo>
                      <a:lnTo>
                        <a:pt x="377" y="198"/>
                      </a:lnTo>
                      <a:lnTo>
                        <a:pt x="377" y="194"/>
                      </a:lnTo>
                      <a:lnTo>
                        <a:pt x="377" y="189"/>
                      </a:lnTo>
                      <a:lnTo>
                        <a:pt x="381" y="185"/>
                      </a:lnTo>
                      <a:lnTo>
                        <a:pt x="381" y="180"/>
                      </a:lnTo>
                      <a:lnTo>
                        <a:pt x="386" y="172"/>
                      </a:lnTo>
                      <a:lnTo>
                        <a:pt x="386" y="167"/>
                      </a:lnTo>
                      <a:lnTo>
                        <a:pt x="386" y="163"/>
                      </a:lnTo>
                      <a:lnTo>
                        <a:pt x="390" y="159"/>
                      </a:lnTo>
                      <a:lnTo>
                        <a:pt x="390" y="154"/>
                      </a:lnTo>
                      <a:lnTo>
                        <a:pt x="390" y="149"/>
                      </a:lnTo>
                      <a:lnTo>
                        <a:pt x="394" y="145"/>
                      </a:lnTo>
                      <a:lnTo>
                        <a:pt x="394" y="141"/>
                      </a:lnTo>
                      <a:lnTo>
                        <a:pt x="394" y="136"/>
                      </a:lnTo>
                      <a:lnTo>
                        <a:pt x="399" y="132"/>
                      </a:lnTo>
                      <a:lnTo>
                        <a:pt x="399" y="128"/>
                      </a:lnTo>
                      <a:lnTo>
                        <a:pt x="399" y="123"/>
                      </a:lnTo>
                      <a:lnTo>
                        <a:pt x="404" y="123"/>
                      </a:lnTo>
                      <a:lnTo>
                        <a:pt x="404" y="119"/>
                      </a:lnTo>
                      <a:lnTo>
                        <a:pt x="404" y="115"/>
                      </a:lnTo>
                      <a:lnTo>
                        <a:pt x="408" y="110"/>
                      </a:lnTo>
                      <a:lnTo>
                        <a:pt x="408" y="105"/>
                      </a:lnTo>
                      <a:lnTo>
                        <a:pt x="408" y="101"/>
                      </a:lnTo>
                      <a:lnTo>
                        <a:pt x="408" y="97"/>
                      </a:lnTo>
                      <a:lnTo>
                        <a:pt x="412" y="97"/>
                      </a:lnTo>
                      <a:lnTo>
                        <a:pt x="412" y="92"/>
                      </a:lnTo>
                      <a:lnTo>
                        <a:pt x="412" y="88"/>
                      </a:lnTo>
                      <a:lnTo>
                        <a:pt x="412" y="84"/>
                      </a:lnTo>
                      <a:lnTo>
                        <a:pt x="417" y="84"/>
                      </a:lnTo>
                      <a:lnTo>
                        <a:pt x="417" y="79"/>
                      </a:lnTo>
                      <a:lnTo>
                        <a:pt x="417" y="75"/>
                      </a:lnTo>
                      <a:lnTo>
                        <a:pt x="421" y="70"/>
                      </a:lnTo>
                      <a:lnTo>
                        <a:pt x="421" y="66"/>
                      </a:lnTo>
                      <a:lnTo>
                        <a:pt x="425" y="53"/>
                      </a:lnTo>
                      <a:lnTo>
                        <a:pt x="425" y="49"/>
                      </a:lnTo>
                      <a:lnTo>
                        <a:pt x="430" y="44"/>
                      </a:lnTo>
                      <a:lnTo>
                        <a:pt x="430" y="40"/>
                      </a:lnTo>
                      <a:lnTo>
                        <a:pt x="434" y="26"/>
                      </a:lnTo>
                      <a:lnTo>
                        <a:pt x="434" y="22"/>
                      </a:lnTo>
                      <a:lnTo>
                        <a:pt x="438" y="22"/>
                      </a:lnTo>
                      <a:lnTo>
                        <a:pt x="438" y="18"/>
                      </a:lnTo>
                      <a:lnTo>
                        <a:pt x="438" y="13"/>
                      </a:lnTo>
                      <a:lnTo>
                        <a:pt x="438" y="9"/>
                      </a:lnTo>
                      <a:lnTo>
                        <a:pt x="443" y="9"/>
                      </a:lnTo>
                      <a:lnTo>
                        <a:pt x="443" y="5"/>
                      </a:lnTo>
                      <a:lnTo>
                        <a:pt x="4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2233" name="Freeform 9"/>
                <p:cNvSpPr>
                  <a:spLocks/>
                </p:cNvSpPr>
                <p:nvPr/>
              </p:nvSpPr>
              <p:spPr bwMode="auto">
                <a:xfrm>
                  <a:off x="2599" y="990"/>
                  <a:ext cx="101" cy="212"/>
                </a:xfrm>
                <a:custGeom>
                  <a:avLst/>
                  <a:gdLst/>
                  <a:ahLst/>
                  <a:cxnLst>
                    <a:cxn ang="0">
                      <a:pos x="0" y="211"/>
                    </a:cxn>
                    <a:cxn ang="0">
                      <a:pos x="0" y="211"/>
                    </a:cxn>
                    <a:cxn ang="0">
                      <a:pos x="0" y="206"/>
                    </a:cxn>
                    <a:cxn ang="0">
                      <a:pos x="4" y="206"/>
                    </a:cxn>
                    <a:cxn ang="0">
                      <a:pos x="4" y="202"/>
                    </a:cxn>
                    <a:cxn ang="0">
                      <a:pos x="4" y="198"/>
                    </a:cxn>
                    <a:cxn ang="0">
                      <a:pos x="9" y="189"/>
                    </a:cxn>
                    <a:cxn ang="0">
                      <a:pos x="9" y="185"/>
                    </a:cxn>
                    <a:cxn ang="0">
                      <a:pos x="13" y="185"/>
                    </a:cxn>
                    <a:cxn ang="0">
                      <a:pos x="13" y="180"/>
                    </a:cxn>
                    <a:cxn ang="0">
                      <a:pos x="13" y="176"/>
                    </a:cxn>
                    <a:cxn ang="0">
                      <a:pos x="13" y="172"/>
                    </a:cxn>
                    <a:cxn ang="0">
                      <a:pos x="17" y="167"/>
                    </a:cxn>
                    <a:cxn ang="0">
                      <a:pos x="17" y="163"/>
                    </a:cxn>
                    <a:cxn ang="0">
                      <a:pos x="22" y="158"/>
                    </a:cxn>
                    <a:cxn ang="0">
                      <a:pos x="22" y="154"/>
                    </a:cxn>
                    <a:cxn ang="0">
                      <a:pos x="22" y="150"/>
                    </a:cxn>
                    <a:cxn ang="0">
                      <a:pos x="26" y="145"/>
                    </a:cxn>
                    <a:cxn ang="0">
                      <a:pos x="26" y="141"/>
                    </a:cxn>
                    <a:cxn ang="0">
                      <a:pos x="30" y="137"/>
                    </a:cxn>
                    <a:cxn ang="0">
                      <a:pos x="30" y="132"/>
                    </a:cxn>
                    <a:cxn ang="0">
                      <a:pos x="30" y="128"/>
                    </a:cxn>
                    <a:cxn ang="0">
                      <a:pos x="35" y="123"/>
                    </a:cxn>
                    <a:cxn ang="0">
                      <a:pos x="35" y="119"/>
                    </a:cxn>
                    <a:cxn ang="0">
                      <a:pos x="35" y="114"/>
                    </a:cxn>
                    <a:cxn ang="0">
                      <a:pos x="39" y="114"/>
                    </a:cxn>
                    <a:cxn ang="0">
                      <a:pos x="39" y="110"/>
                    </a:cxn>
                    <a:cxn ang="0">
                      <a:pos x="39" y="106"/>
                    </a:cxn>
                    <a:cxn ang="0">
                      <a:pos x="43" y="106"/>
                    </a:cxn>
                    <a:cxn ang="0">
                      <a:pos x="43" y="101"/>
                    </a:cxn>
                    <a:cxn ang="0">
                      <a:pos x="43" y="97"/>
                    </a:cxn>
                    <a:cxn ang="0">
                      <a:pos x="48" y="97"/>
                    </a:cxn>
                    <a:cxn ang="0">
                      <a:pos x="48" y="93"/>
                    </a:cxn>
                    <a:cxn ang="0">
                      <a:pos x="48" y="88"/>
                    </a:cxn>
                    <a:cxn ang="0">
                      <a:pos x="52" y="83"/>
                    </a:cxn>
                    <a:cxn ang="0">
                      <a:pos x="52" y="79"/>
                    </a:cxn>
                    <a:cxn ang="0">
                      <a:pos x="52" y="75"/>
                    </a:cxn>
                    <a:cxn ang="0">
                      <a:pos x="56" y="75"/>
                    </a:cxn>
                    <a:cxn ang="0">
                      <a:pos x="56" y="70"/>
                    </a:cxn>
                    <a:cxn ang="0">
                      <a:pos x="56" y="66"/>
                    </a:cxn>
                    <a:cxn ang="0">
                      <a:pos x="61" y="66"/>
                    </a:cxn>
                    <a:cxn ang="0">
                      <a:pos x="61" y="62"/>
                    </a:cxn>
                    <a:cxn ang="0">
                      <a:pos x="61" y="57"/>
                    </a:cxn>
                    <a:cxn ang="0">
                      <a:pos x="65" y="57"/>
                    </a:cxn>
                    <a:cxn ang="0">
                      <a:pos x="65" y="53"/>
                    </a:cxn>
                    <a:cxn ang="0">
                      <a:pos x="65" y="49"/>
                    </a:cxn>
                    <a:cxn ang="0">
                      <a:pos x="69" y="49"/>
                    </a:cxn>
                    <a:cxn ang="0">
                      <a:pos x="69" y="44"/>
                    </a:cxn>
                    <a:cxn ang="0">
                      <a:pos x="74" y="40"/>
                    </a:cxn>
                    <a:cxn ang="0">
                      <a:pos x="74" y="35"/>
                    </a:cxn>
                    <a:cxn ang="0">
                      <a:pos x="78" y="35"/>
                    </a:cxn>
                    <a:cxn ang="0">
                      <a:pos x="78" y="31"/>
                    </a:cxn>
                    <a:cxn ang="0">
                      <a:pos x="78" y="27"/>
                    </a:cxn>
                    <a:cxn ang="0">
                      <a:pos x="82" y="27"/>
                    </a:cxn>
                    <a:cxn ang="0">
                      <a:pos x="82" y="22"/>
                    </a:cxn>
                    <a:cxn ang="0">
                      <a:pos x="87" y="18"/>
                    </a:cxn>
                    <a:cxn ang="0">
                      <a:pos x="87" y="14"/>
                    </a:cxn>
                    <a:cxn ang="0">
                      <a:pos x="91" y="14"/>
                    </a:cxn>
                    <a:cxn ang="0">
                      <a:pos x="91" y="9"/>
                    </a:cxn>
                    <a:cxn ang="0">
                      <a:pos x="95" y="9"/>
                    </a:cxn>
                    <a:cxn ang="0">
                      <a:pos x="95" y="5"/>
                    </a:cxn>
                    <a:cxn ang="0">
                      <a:pos x="100" y="0"/>
                    </a:cxn>
                  </a:cxnLst>
                  <a:rect l="0" t="0" r="r" b="b"/>
                  <a:pathLst>
                    <a:path w="101" h="212">
                      <a:moveTo>
                        <a:pt x="0" y="211"/>
                      </a:moveTo>
                      <a:lnTo>
                        <a:pt x="0" y="211"/>
                      </a:lnTo>
                      <a:lnTo>
                        <a:pt x="0" y="206"/>
                      </a:lnTo>
                      <a:lnTo>
                        <a:pt x="4" y="206"/>
                      </a:lnTo>
                      <a:lnTo>
                        <a:pt x="4" y="202"/>
                      </a:lnTo>
                      <a:lnTo>
                        <a:pt x="4" y="198"/>
                      </a:lnTo>
                      <a:lnTo>
                        <a:pt x="9" y="189"/>
                      </a:lnTo>
                      <a:lnTo>
                        <a:pt x="9" y="185"/>
                      </a:lnTo>
                      <a:lnTo>
                        <a:pt x="13" y="185"/>
                      </a:lnTo>
                      <a:lnTo>
                        <a:pt x="13" y="180"/>
                      </a:lnTo>
                      <a:lnTo>
                        <a:pt x="13" y="176"/>
                      </a:lnTo>
                      <a:lnTo>
                        <a:pt x="13" y="172"/>
                      </a:lnTo>
                      <a:lnTo>
                        <a:pt x="17" y="167"/>
                      </a:lnTo>
                      <a:lnTo>
                        <a:pt x="17" y="163"/>
                      </a:lnTo>
                      <a:lnTo>
                        <a:pt x="22" y="158"/>
                      </a:lnTo>
                      <a:lnTo>
                        <a:pt x="22" y="154"/>
                      </a:lnTo>
                      <a:lnTo>
                        <a:pt x="22" y="150"/>
                      </a:lnTo>
                      <a:lnTo>
                        <a:pt x="26" y="145"/>
                      </a:lnTo>
                      <a:lnTo>
                        <a:pt x="26" y="141"/>
                      </a:lnTo>
                      <a:lnTo>
                        <a:pt x="30" y="137"/>
                      </a:lnTo>
                      <a:lnTo>
                        <a:pt x="30" y="132"/>
                      </a:lnTo>
                      <a:lnTo>
                        <a:pt x="30" y="128"/>
                      </a:lnTo>
                      <a:lnTo>
                        <a:pt x="35" y="123"/>
                      </a:lnTo>
                      <a:lnTo>
                        <a:pt x="35" y="119"/>
                      </a:lnTo>
                      <a:lnTo>
                        <a:pt x="35" y="114"/>
                      </a:lnTo>
                      <a:lnTo>
                        <a:pt x="39" y="114"/>
                      </a:lnTo>
                      <a:lnTo>
                        <a:pt x="39" y="110"/>
                      </a:lnTo>
                      <a:lnTo>
                        <a:pt x="39" y="106"/>
                      </a:lnTo>
                      <a:lnTo>
                        <a:pt x="43" y="106"/>
                      </a:lnTo>
                      <a:lnTo>
                        <a:pt x="43" y="101"/>
                      </a:lnTo>
                      <a:lnTo>
                        <a:pt x="43" y="97"/>
                      </a:lnTo>
                      <a:lnTo>
                        <a:pt x="48" y="97"/>
                      </a:lnTo>
                      <a:lnTo>
                        <a:pt x="48" y="93"/>
                      </a:lnTo>
                      <a:lnTo>
                        <a:pt x="48" y="88"/>
                      </a:lnTo>
                      <a:lnTo>
                        <a:pt x="52" y="83"/>
                      </a:lnTo>
                      <a:lnTo>
                        <a:pt x="52" y="79"/>
                      </a:lnTo>
                      <a:lnTo>
                        <a:pt x="52" y="75"/>
                      </a:lnTo>
                      <a:lnTo>
                        <a:pt x="56" y="75"/>
                      </a:lnTo>
                      <a:lnTo>
                        <a:pt x="56" y="70"/>
                      </a:lnTo>
                      <a:lnTo>
                        <a:pt x="56" y="66"/>
                      </a:lnTo>
                      <a:lnTo>
                        <a:pt x="61" y="66"/>
                      </a:lnTo>
                      <a:lnTo>
                        <a:pt x="61" y="62"/>
                      </a:lnTo>
                      <a:lnTo>
                        <a:pt x="61" y="57"/>
                      </a:lnTo>
                      <a:lnTo>
                        <a:pt x="65" y="57"/>
                      </a:lnTo>
                      <a:lnTo>
                        <a:pt x="65" y="53"/>
                      </a:lnTo>
                      <a:lnTo>
                        <a:pt x="65" y="49"/>
                      </a:lnTo>
                      <a:lnTo>
                        <a:pt x="69" y="49"/>
                      </a:lnTo>
                      <a:lnTo>
                        <a:pt x="69" y="44"/>
                      </a:lnTo>
                      <a:lnTo>
                        <a:pt x="74" y="40"/>
                      </a:lnTo>
                      <a:lnTo>
                        <a:pt x="74" y="35"/>
                      </a:lnTo>
                      <a:lnTo>
                        <a:pt x="78" y="35"/>
                      </a:lnTo>
                      <a:lnTo>
                        <a:pt x="78" y="31"/>
                      </a:lnTo>
                      <a:lnTo>
                        <a:pt x="78" y="27"/>
                      </a:lnTo>
                      <a:lnTo>
                        <a:pt x="82" y="27"/>
                      </a:lnTo>
                      <a:lnTo>
                        <a:pt x="82" y="22"/>
                      </a:lnTo>
                      <a:lnTo>
                        <a:pt x="87" y="18"/>
                      </a:lnTo>
                      <a:lnTo>
                        <a:pt x="87" y="14"/>
                      </a:lnTo>
                      <a:lnTo>
                        <a:pt x="91" y="14"/>
                      </a:lnTo>
                      <a:lnTo>
                        <a:pt x="91" y="9"/>
                      </a:lnTo>
                      <a:lnTo>
                        <a:pt x="95" y="9"/>
                      </a:lnTo>
                      <a:lnTo>
                        <a:pt x="95" y="5"/>
                      </a:lnTo>
                      <a:lnTo>
                        <a:pt x="10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2234" name="Freeform 10"/>
                <p:cNvSpPr>
                  <a:spLocks/>
                </p:cNvSpPr>
                <p:nvPr/>
              </p:nvSpPr>
              <p:spPr bwMode="auto">
                <a:xfrm>
                  <a:off x="2699" y="964"/>
                  <a:ext cx="76" cy="27"/>
                </a:xfrm>
                <a:custGeom>
                  <a:avLst/>
                  <a:gdLst/>
                  <a:ahLst/>
                  <a:cxnLst>
                    <a:cxn ang="0">
                      <a:pos x="0" y="26"/>
                    </a:cxn>
                    <a:cxn ang="0">
                      <a:pos x="0" y="26"/>
                    </a:cxn>
                    <a:cxn ang="0">
                      <a:pos x="0" y="22"/>
                    </a:cxn>
                    <a:cxn ang="0">
                      <a:pos x="4" y="22"/>
                    </a:cxn>
                    <a:cxn ang="0">
                      <a:pos x="4" y="18"/>
                    </a:cxn>
                    <a:cxn ang="0">
                      <a:pos x="9" y="18"/>
                    </a:cxn>
                    <a:cxn ang="0">
                      <a:pos x="9" y="13"/>
                    </a:cxn>
                    <a:cxn ang="0">
                      <a:pos x="13" y="13"/>
                    </a:cxn>
                    <a:cxn ang="0">
                      <a:pos x="17" y="9"/>
                    </a:cxn>
                    <a:cxn ang="0">
                      <a:pos x="22" y="9"/>
                    </a:cxn>
                    <a:cxn ang="0">
                      <a:pos x="22" y="5"/>
                    </a:cxn>
                    <a:cxn ang="0">
                      <a:pos x="27" y="5"/>
                    </a:cxn>
                    <a:cxn ang="0">
                      <a:pos x="31" y="5"/>
                    </a:cxn>
                    <a:cxn ang="0">
                      <a:pos x="31" y="0"/>
                    </a:cxn>
                    <a:cxn ang="0">
                      <a:pos x="35" y="0"/>
                    </a:cxn>
                    <a:cxn ang="0">
                      <a:pos x="40" y="0"/>
                    </a:cxn>
                    <a:cxn ang="0">
                      <a:pos x="44" y="0"/>
                    </a:cxn>
                    <a:cxn ang="0">
                      <a:pos x="48" y="0"/>
                    </a:cxn>
                    <a:cxn ang="0">
                      <a:pos x="53" y="0"/>
                    </a:cxn>
                    <a:cxn ang="0">
                      <a:pos x="57" y="0"/>
                    </a:cxn>
                    <a:cxn ang="0">
                      <a:pos x="57" y="5"/>
                    </a:cxn>
                    <a:cxn ang="0">
                      <a:pos x="62" y="5"/>
                    </a:cxn>
                    <a:cxn ang="0">
                      <a:pos x="66" y="5"/>
                    </a:cxn>
                    <a:cxn ang="0">
                      <a:pos x="66" y="9"/>
                    </a:cxn>
                    <a:cxn ang="0">
                      <a:pos x="70" y="9"/>
                    </a:cxn>
                    <a:cxn ang="0">
                      <a:pos x="70" y="13"/>
                    </a:cxn>
                    <a:cxn ang="0">
                      <a:pos x="75" y="13"/>
                    </a:cxn>
                  </a:cxnLst>
                  <a:rect l="0" t="0" r="r" b="b"/>
                  <a:pathLst>
                    <a:path w="76" h="27">
                      <a:moveTo>
                        <a:pt x="0" y="26"/>
                      </a:moveTo>
                      <a:lnTo>
                        <a:pt x="0" y="26"/>
                      </a:lnTo>
                      <a:lnTo>
                        <a:pt x="0" y="22"/>
                      </a:lnTo>
                      <a:lnTo>
                        <a:pt x="4" y="22"/>
                      </a:lnTo>
                      <a:lnTo>
                        <a:pt x="4" y="18"/>
                      </a:lnTo>
                      <a:lnTo>
                        <a:pt x="9" y="18"/>
                      </a:lnTo>
                      <a:lnTo>
                        <a:pt x="9" y="13"/>
                      </a:lnTo>
                      <a:lnTo>
                        <a:pt x="13" y="13"/>
                      </a:lnTo>
                      <a:lnTo>
                        <a:pt x="17" y="9"/>
                      </a:lnTo>
                      <a:lnTo>
                        <a:pt x="22" y="9"/>
                      </a:lnTo>
                      <a:lnTo>
                        <a:pt x="22" y="5"/>
                      </a:lnTo>
                      <a:lnTo>
                        <a:pt x="27" y="5"/>
                      </a:lnTo>
                      <a:lnTo>
                        <a:pt x="31" y="5"/>
                      </a:lnTo>
                      <a:lnTo>
                        <a:pt x="31" y="0"/>
                      </a:lnTo>
                      <a:lnTo>
                        <a:pt x="35" y="0"/>
                      </a:lnTo>
                      <a:lnTo>
                        <a:pt x="40" y="0"/>
                      </a:lnTo>
                      <a:lnTo>
                        <a:pt x="44" y="0"/>
                      </a:lnTo>
                      <a:lnTo>
                        <a:pt x="48" y="0"/>
                      </a:lnTo>
                      <a:lnTo>
                        <a:pt x="53" y="0"/>
                      </a:lnTo>
                      <a:lnTo>
                        <a:pt x="57" y="0"/>
                      </a:lnTo>
                      <a:lnTo>
                        <a:pt x="57" y="5"/>
                      </a:lnTo>
                      <a:lnTo>
                        <a:pt x="62" y="5"/>
                      </a:lnTo>
                      <a:lnTo>
                        <a:pt x="66" y="5"/>
                      </a:lnTo>
                      <a:lnTo>
                        <a:pt x="66" y="9"/>
                      </a:lnTo>
                      <a:lnTo>
                        <a:pt x="70" y="9"/>
                      </a:lnTo>
                      <a:lnTo>
                        <a:pt x="70" y="13"/>
                      </a:lnTo>
                      <a:lnTo>
                        <a:pt x="75"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2235" name="Freeform 11"/>
                <p:cNvSpPr>
                  <a:spLocks/>
                </p:cNvSpPr>
                <p:nvPr/>
              </p:nvSpPr>
              <p:spPr bwMode="auto">
                <a:xfrm>
                  <a:off x="2774" y="977"/>
                  <a:ext cx="106" cy="204"/>
                </a:xfrm>
                <a:custGeom>
                  <a:avLst/>
                  <a:gdLst/>
                  <a:ahLst/>
                  <a:cxnLst>
                    <a:cxn ang="0">
                      <a:pos x="0" y="0"/>
                    </a:cxn>
                    <a:cxn ang="0">
                      <a:pos x="0" y="0"/>
                    </a:cxn>
                    <a:cxn ang="0">
                      <a:pos x="5" y="0"/>
                    </a:cxn>
                    <a:cxn ang="0">
                      <a:pos x="5" y="5"/>
                    </a:cxn>
                    <a:cxn ang="0">
                      <a:pos x="9" y="5"/>
                    </a:cxn>
                    <a:cxn ang="0">
                      <a:pos x="9" y="9"/>
                    </a:cxn>
                    <a:cxn ang="0">
                      <a:pos x="13" y="9"/>
                    </a:cxn>
                    <a:cxn ang="0">
                      <a:pos x="13" y="13"/>
                    </a:cxn>
                    <a:cxn ang="0">
                      <a:pos x="18" y="13"/>
                    </a:cxn>
                    <a:cxn ang="0">
                      <a:pos x="18" y="18"/>
                    </a:cxn>
                    <a:cxn ang="0">
                      <a:pos x="18" y="22"/>
                    </a:cxn>
                    <a:cxn ang="0">
                      <a:pos x="22" y="22"/>
                    </a:cxn>
                    <a:cxn ang="0">
                      <a:pos x="22" y="27"/>
                    </a:cxn>
                    <a:cxn ang="0">
                      <a:pos x="26" y="27"/>
                    </a:cxn>
                    <a:cxn ang="0">
                      <a:pos x="26" y="31"/>
                    </a:cxn>
                    <a:cxn ang="0">
                      <a:pos x="31" y="36"/>
                    </a:cxn>
                    <a:cxn ang="0">
                      <a:pos x="31" y="40"/>
                    </a:cxn>
                    <a:cxn ang="0">
                      <a:pos x="35" y="40"/>
                    </a:cxn>
                    <a:cxn ang="0">
                      <a:pos x="35" y="44"/>
                    </a:cxn>
                    <a:cxn ang="0">
                      <a:pos x="35" y="49"/>
                    </a:cxn>
                    <a:cxn ang="0">
                      <a:pos x="39" y="49"/>
                    </a:cxn>
                    <a:cxn ang="0">
                      <a:pos x="39" y="53"/>
                    </a:cxn>
                    <a:cxn ang="0">
                      <a:pos x="44" y="53"/>
                    </a:cxn>
                    <a:cxn ang="0">
                      <a:pos x="44" y="57"/>
                    </a:cxn>
                    <a:cxn ang="0">
                      <a:pos x="44" y="62"/>
                    </a:cxn>
                    <a:cxn ang="0">
                      <a:pos x="48" y="62"/>
                    </a:cxn>
                    <a:cxn ang="0">
                      <a:pos x="48" y="66"/>
                    </a:cxn>
                    <a:cxn ang="0">
                      <a:pos x="48" y="71"/>
                    </a:cxn>
                    <a:cxn ang="0">
                      <a:pos x="53" y="71"/>
                    </a:cxn>
                    <a:cxn ang="0">
                      <a:pos x="53" y="75"/>
                    </a:cxn>
                    <a:cxn ang="0">
                      <a:pos x="57" y="80"/>
                    </a:cxn>
                    <a:cxn ang="0">
                      <a:pos x="57" y="84"/>
                    </a:cxn>
                    <a:cxn ang="0">
                      <a:pos x="57" y="88"/>
                    </a:cxn>
                    <a:cxn ang="0">
                      <a:pos x="61" y="93"/>
                    </a:cxn>
                    <a:cxn ang="0">
                      <a:pos x="61" y="97"/>
                    </a:cxn>
                    <a:cxn ang="0">
                      <a:pos x="66" y="102"/>
                    </a:cxn>
                    <a:cxn ang="0">
                      <a:pos x="66" y="106"/>
                    </a:cxn>
                    <a:cxn ang="0">
                      <a:pos x="70" y="110"/>
                    </a:cxn>
                    <a:cxn ang="0">
                      <a:pos x="70" y="115"/>
                    </a:cxn>
                    <a:cxn ang="0">
                      <a:pos x="74" y="119"/>
                    </a:cxn>
                    <a:cxn ang="0">
                      <a:pos x="74" y="123"/>
                    </a:cxn>
                    <a:cxn ang="0">
                      <a:pos x="74" y="128"/>
                    </a:cxn>
                    <a:cxn ang="0">
                      <a:pos x="79" y="132"/>
                    </a:cxn>
                    <a:cxn ang="0">
                      <a:pos x="79" y="137"/>
                    </a:cxn>
                    <a:cxn ang="0">
                      <a:pos x="83" y="141"/>
                    </a:cxn>
                    <a:cxn ang="0">
                      <a:pos x="83" y="146"/>
                    </a:cxn>
                    <a:cxn ang="0">
                      <a:pos x="83" y="150"/>
                    </a:cxn>
                    <a:cxn ang="0">
                      <a:pos x="87" y="154"/>
                    </a:cxn>
                    <a:cxn ang="0">
                      <a:pos x="87" y="159"/>
                    </a:cxn>
                    <a:cxn ang="0">
                      <a:pos x="87" y="163"/>
                    </a:cxn>
                    <a:cxn ang="0">
                      <a:pos x="92" y="163"/>
                    </a:cxn>
                    <a:cxn ang="0">
                      <a:pos x="92" y="167"/>
                    </a:cxn>
                    <a:cxn ang="0">
                      <a:pos x="92" y="172"/>
                    </a:cxn>
                    <a:cxn ang="0">
                      <a:pos x="96" y="177"/>
                    </a:cxn>
                    <a:cxn ang="0">
                      <a:pos x="96" y="181"/>
                    </a:cxn>
                    <a:cxn ang="0">
                      <a:pos x="100" y="185"/>
                    </a:cxn>
                    <a:cxn ang="0">
                      <a:pos x="100" y="190"/>
                    </a:cxn>
                    <a:cxn ang="0">
                      <a:pos x="100" y="194"/>
                    </a:cxn>
                    <a:cxn ang="0">
                      <a:pos x="100" y="198"/>
                    </a:cxn>
                    <a:cxn ang="0">
                      <a:pos x="105" y="198"/>
                    </a:cxn>
                    <a:cxn ang="0">
                      <a:pos x="105" y="203"/>
                    </a:cxn>
                  </a:cxnLst>
                  <a:rect l="0" t="0" r="r" b="b"/>
                  <a:pathLst>
                    <a:path w="106" h="204">
                      <a:moveTo>
                        <a:pt x="0" y="0"/>
                      </a:moveTo>
                      <a:lnTo>
                        <a:pt x="0" y="0"/>
                      </a:lnTo>
                      <a:lnTo>
                        <a:pt x="5" y="0"/>
                      </a:lnTo>
                      <a:lnTo>
                        <a:pt x="5" y="5"/>
                      </a:lnTo>
                      <a:lnTo>
                        <a:pt x="9" y="5"/>
                      </a:lnTo>
                      <a:lnTo>
                        <a:pt x="9" y="9"/>
                      </a:lnTo>
                      <a:lnTo>
                        <a:pt x="13" y="9"/>
                      </a:lnTo>
                      <a:lnTo>
                        <a:pt x="13" y="13"/>
                      </a:lnTo>
                      <a:lnTo>
                        <a:pt x="18" y="13"/>
                      </a:lnTo>
                      <a:lnTo>
                        <a:pt x="18" y="18"/>
                      </a:lnTo>
                      <a:lnTo>
                        <a:pt x="18" y="22"/>
                      </a:lnTo>
                      <a:lnTo>
                        <a:pt x="22" y="22"/>
                      </a:lnTo>
                      <a:lnTo>
                        <a:pt x="22" y="27"/>
                      </a:lnTo>
                      <a:lnTo>
                        <a:pt x="26" y="27"/>
                      </a:lnTo>
                      <a:lnTo>
                        <a:pt x="26" y="31"/>
                      </a:lnTo>
                      <a:lnTo>
                        <a:pt x="31" y="36"/>
                      </a:lnTo>
                      <a:lnTo>
                        <a:pt x="31" y="40"/>
                      </a:lnTo>
                      <a:lnTo>
                        <a:pt x="35" y="40"/>
                      </a:lnTo>
                      <a:lnTo>
                        <a:pt x="35" y="44"/>
                      </a:lnTo>
                      <a:lnTo>
                        <a:pt x="35" y="49"/>
                      </a:lnTo>
                      <a:lnTo>
                        <a:pt x="39" y="49"/>
                      </a:lnTo>
                      <a:lnTo>
                        <a:pt x="39" y="53"/>
                      </a:lnTo>
                      <a:lnTo>
                        <a:pt x="44" y="53"/>
                      </a:lnTo>
                      <a:lnTo>
                        <a:pt x="44" y="57"/>
                      </a:lnTo>
                      <a:lnTo>
                        <a:pt x="44" y="62"/>
                      </a:lnTo>
                      <a:lnTo>
                        <a:pt x="48" y="62"/>
                      </a:lnTo>
                      <a:lnTo>
                        <a:pt x="48" y="66"/>
                      </a:lnTo>
                      <a:lnTo>
                        <a:pt x="48" y="71"/>
                      </a:lnTo>
                      <a:lnTo>
                        <a:pt x="53" y="71"/>
                      </a:lnTo>
                      <a:lnTo>
                        <a:pt x="53" y="75"/>
                      </a:lnTo>
                      <a:lnTo>
                        <a:pt x="57" y="80"/>
                      </a:lnTo>
                      <a:lnTo>
                        <a:pt x="57" y="84"/>
                      </a:lnTo>
                      <a:lnTo>
                        <a:pt x="57" y="88"/>
                      </a:lnTo>
                      <a:lnTo>
                        <a:pt x="61" y="93"/>
                      </a:lnTo>
                      <a:lnTo>
                        <a:pt x="61" y="97"/>
                      </a:lnTo>
                      <a:lnTo>
                        <a:pt x="66" y="102"/>
                      </a:lnTo>
                      <a:lnTo>
                        <a:pt x="66" y="106"/>
                      </a:lnTo>
                      <a:lnTo>
                        <a:pt x="70" y="110"/>
                      </a:lnTo>
                      <a:lnTo>
                        <a:pt x="70" y="115"/>
                      </a:lnTo>
                      <a:lnTo>
                        <a:pt x="74" y="119"/>
                      </a:lnTo>
                      <a:lnTo>
                        <a:pt x="74" y="123"/>
                      </a:lnTo>
                      <a:lnTo>
                        <a:pt x="74" y="128"/>
                      </a:lnTo>
                      <a:lnTo>
                        <a:pt x="79" y="132"/>
                      </a:lnTo>
                      <a:lnTo>
                        <a:pt x="79" y="137"/>
                      </a:lnTo>
                      <a:lnTo>
                        <a:pt x="83" y="141"/>
                      </a:lnTo>
                      <a:lnTo>
                        <a:pt x="83" y="146"/>
                      </a:lnTo>
                      <a:lnTo>
                        <a:pt x="83" y="150"/>
                      </a:lnTo>
                      <a:lnTo>
                        <a:pt x="87" y="154"/>
                      </a:lnTo>
                      <a:lnTo>
                        <a:pt x="87" y="159"/>
                      </a:lnTo>
                      <a:lnTo>
                        <a:pt x="87" y="163"/>
                      </a:lnTo>
                      <a:lnTo>
                        <a:pt x="92" y="163"/>
                      </a:lnTo>
                      <a:lnTo>
                        <a:pt x="92" y="167"/>
                      </a:lnTo>
                      <a:lnTo>
                        <a:pt x="92" y="172"/>
                      </a:lnTo>
                      <a:lnTo>
                        <a:pt x="96" y="177"/>
                      </a:lnTo>
                      <a:lnTo>
                        <a:pt x="96" y="181"/>
                      </a:lnTo>
                      <a:lnTo>
                        <a:pt x="100" y="185"/>
                      </a:lnTo>
                      <a:lnTo>
                        <a:pt x="100" y="190"/>
                      </a:lnTo>
                      <a:lnTo>
                        <a:pt x="100" y="194"/>
                      </a:lnTo>
                      <a:lnTo>
                        <a:pt x="100" y="198"/>
                      </a:lnTo>
                      <a:lnTo>
                        <a:pt x="105" y="198"/>
                      </a:lnTo>
                      <a:lnTo>
                        <a:pt x="105" y="20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2236" name="Freeform 12"/>
                <p:cNvSpPr>
                  <a:spLocks/>
                </p:cNvSpPr>
                <p:nvPr/>
              </p:nvSpPr>
              <p:spPr bwMode="auto">
                <a:xfrm>
                  <a:off x="2879" y="1180"/>
                  <a:ext cx="317" cy="597"/>
                </a:xfrm>
                <a:custGeom>
                  <a:avLst/>
                  <a:gdLst/>
                  <a:ahLst/>
                  <a:cxnLst>
                    <a:cxn ang="0">
                      <a:pos x="0" y="0"/>
                    </a:cxn>
                    <a:cxn ang="0">
                      <a:pos x="0" y="9"/>
                    </a:cxn>
                    <a:cxn ang="0">
                      <a:pos x="5" y="13"/>
                    </a:cxn>
                    <a:cxn ang="0">
                      <a:pos x="9" y="26"/>
                    </a:cxn>
                    <a:cxn ang="0">
                      <a:pos x="13" y="35"/>
                    </a:cxn>
                    <a:cxn ang="0">
                      <a:pos x="13" y="44"/>
                    </a:cxn>
                    <a:cxn ang="0">
                      <a:pos x="17" y="48"/>
                    </a:cxn>
                    <a:cxn ang="0">
                      <a:pos x="22" y="57"/>
                    </a:cxn>
                    <a:cxn ang="0">
                      <a:pos x="22" y="66"/>
                    </a:cxn>
                    <a:cxn ang="0">
                      <a:pos x="26" y="74"/>
                    </a:cxn>
                    <a:cxn ang="0">
                      <a:pos x="30" y="87"/>
                    </a:cxn>
                    <a:cxn ang="0">
                      <a:pos x="35" y="92"/>
                    </a:cxn>
                    <a:cxn ang="0">
                      <a:pos x="35" y="101"/>
                    </a:cxn>
                    <a:cxn ang="0">
                      <a:pos x="40" y="110"/>
                    </a:cxn>
                    <a:cxn ang="0">
                      <a:pos x="44" y="118"/>
                    </a:cxn>
                    <a:cxn ang="0">
                      <a:pos x="44" y="127"/>
                    </a:cxn>
                    <a:cxn ang="0">
                      <a:pos x="48" y="140"/>
                    </a:cxn>
                    <a:cxn ang="0">
                      <a:pos x="53" y="158"/>
                    </a:cxn>
                    <a:cxn ang="0">
                      <a:pos x="57" y="167"/>
                    </a:cxn>
                    <a:cxn ang="0">
                      <a:pos x="61" y="175"/>
                    </a:cxn>
                    <a:cxn ang="0">
                      <a:pos x="66" y="184"/>
                    </a:cxn>
                    <a:cxn ang="0">
                      <a:pos x="70" y="202"/>
                    </a:cxn>
                    <a:cxn ang="0">
                      <a:pos x="75" y="210"/>
                    </a:cxn>
                    <a:cxn ang="0">
                      <a:pos x="75" y="219"/>
                    </a:cxn>
                    <a:cxn ang="0">
                      <a:pos x="79" y="223"/>
                    </a:cxn>
                    <a:cxn ang="0">
                      <a:pos x="83" y="232"/>
                    </a:cxn>
                    <a:cxn ang="0">
                      <a:pos x="83" y="241"/>
                    </a:cxn>
                    <a:cxn ang="0">
                      <a:pos x="88" y="250"/>
                    </a:cxn>
                    <a:cxn ang="0">
                      <a:pos x="92" y="263"/>
                    </a:cxn>
                    <a:cxn ang="0">
                      <a:pos x="96" y="272"/>
                    </a:cxn>
                    <a:cxn ang="0">
                      <a:pos x="106" y="293"/>
                    </a:cxn>
                    <a:cxn ang="0">
                      <a:pos x="110" y="307"/>
                    </a:cxn>
                    <a:cxn ang="0">
                      <a:pos x="114" y="311"/>
                    </a:cxn>
                    <a:cxn ang="0">
                      <a:pos x="114" y="320"/>
                    </a:cxn>
                    <a:cxn ang="0">
                      <a:pos x="119" y="329"/>
                    </a:cxn>
                    <a:cxn ang="0">
                      <a:pos x="123" y="342"/>
                    </a:cxn>
                    <a:cxn ang="0">
                      <a:pos x="127" y="355"/>
                    </a:cxn>
                    <a:cxn ang="0">
                      <a:pos x="132" y="364"/>
                    </a:cxn>
                    <a:cxn ang="0">
                      <a:pos x="136" y="373"/>
                    </a:cxn>
                    <a:cxn ang="0">
                      <a:pos x="141" y="386"/>
                    </a:cxn>
                    <a:cxn ang="0">
                      <a:pos x="145" y="390"/>
                    </a:cxn>
                    <a:cxn ang="0">
                      <a:pos x="154" y="408"/>
                    </a:cxn>
                    <a:cxn ang="0">
                      <a:pos x="158" y="416"/>
                    </a:cxn>
                    <a:cxn ang="0">
                      <a:pos x="162" y="425"/>
                    </a:cxn>
                    <a:cxn ang="0">
                      <a:pos x="180" y="452"/>
                    </a:cxn>
                    <a:cxn ang="0">
                      <a:pos x="180" y="460"/>
                    </a:cxn>
                    <a:cxn ang="0">
                      <a:pos x="193" y="478"/>
                    </a:cxn>
                    <a:cxn ang="0">
                      <a:pos x="215" y="513"/>
                    </a:cxn>
                    <a:cxn ang="0">
                      <a:pos x="233" y="530"/>
                    </a:cxn>
                    <a:cxn ang="0">
                      <a:pos x="241" y="543"/>
                    </a:cxn>
                    <a:cxn ang="0">
                      <a:pos x="255" y="557"/>
                    </a:cxn>
                    <a:cxn ang="0">
                      <a:pos x="290" y="579"/>
                    </a:cxn>
                    <a:cxn ang="0">
                      <a:pos x="316" y="596"/>
                    </a:cxn>
                  </a:cxnLst>
                  <a:rect l="0" t="0" r="r" b="b"/>
                  <a:pathLst>
                    <a:path w="317" h="597">
                      <a:moveTo>
                        <a:pt x="0" y="0"/>
                      </a:moveTo>
                      <a:lnTo>
                        <a:pt x="0" y="0"/>
                      </a:lnTo>
                      <a:lnTo>
                        <a:pt x="0" y="4"/>
                      </a:lnTo>
                      <a:lnTo>
                        <a:pt x="0" y="9"/>
                      </a:lnTo>
                      <a:lnTo>
                        <a:pt x="5" y="9"/>
                      </a:lnTo>
                      <a:lnTo>
                        <a:pt x="5" y="13"/>
                      </a:lnTo>
                      <a:lnTo>
                        <a:pt x="9" y="22"/>
                      </a:lnTo>
                      <a:lnTo>
                        <a:pt x="9" y="26"/>
                      </a:lnTo>
                      <a:lnTo>
                        <a:pt x="9" y="31"/>
                      </a:lnTo>
                      <a:lnTo>
                        <a:pt x="13" y="35"/>
                      </a:lnTo>
                      <a:lnTo>
                        <a:pt x="13" y="39"/>
                      </a:lnTo>
                      <a:lnTo>
                        <a:pt x="13" y="44"/>
                      </a:lnTo>
                      <a:lnTo>
                        <a:pt x="17" y="44"/>
                      </a:lnTo>
                      <a:lnTo>
                        <a:pt x="17" y="48"/>
                      </a:lnTo>
                      <a:lnTo>
                        <a:pt x="17" y="53"/>
                      </a:lnTo>
                      <a:lnTo>
                        <a:pt x="22" y="57"/>
                      </a:lnTo>
                      <a:lnTo>
                        <a:pt x="22" y="61"/>
                      </a:lnTo>
                      <a:lnTo>
                        <a:pt x="22" y="66"/>
                      </a:lnTo>
                      <a:lnTo>
                        <a:pt x="26" y="70"/>
                      </a:lnTo>
                      <a:lnTo>
                        <a:pt x="26" y="74"/>
                      </a:lnTo>
                      <a:lnTo>
                        <a:pt x="30" y="83"/>
                      </a:lnTo>
                      <a:lnTo>
                        <a:pt x="30" y="87"/>
                      </a:lnTo>
                      <a:lnTo>
                        <a:pt x="30" y="92"/>
                      </a:lnTo>
                      <a:lnTo>
                        <a:pt x="35" y="92"/>
                      </a:lnTo>
                      <a:lnTo>
                        <a:pt x="35" y="96"/>
                      </a:lnTo>
                      <a:lnTo>
                        <a:pt x="35" y="101"/>
                      </a:lnTo>
                      <a:lnTo>
                        <a:pt x="35" y="105"/>
                      </a:lnTo>
                      <a:lnTo>
                        <a:pt x="40" y="110"/>
                      </a:lnTo>
                      <a:lnTo>
                        <a:pt x="40" y="114"/>
                      </a:lnTo>
                      <a:lnTo>
                        <a:pt x="44" y="118"/>
                      </a:lnTo>
                      <a:lnTo>
                        <a:pt x="44" y="123"/>
                      </a:lnTo>
                      <a:lnTo>
                        <a:pt x="44" y="127"/>
                      </a:lnTo>
                      <a:lnTo>
                        <a:pt x="48" y="136"/>
                      </a:lnTo>
                      <a:lnTo>
                        <a:pt x="48" y="140"/>
                      </a:lnTo>
                      <a:lnTo>
                        <a:pt x="53" y="149"/>
                      </a:lnTo>
                      <a:lnTo>
                        <a:pt x="53" y="158"/>
                      </a:lnTo>
                      <a:lnTo>
                        <a:pt x="57" y="162"/>
                      </a:lnTo>
                      <a:lnTo>
                        <a:pt x="57" y="167"/>
                      </a:lnTo>
                      <a:lnTo>
                        <a:pt x="61" y="171"/>
                      </a:lnTo>
                      <a:lnTo>
                        <a:pt x="61" y="175"/>
                      </a:lnTo>
                      <a:lnTo>
                        <a:pt x="61" y="180"/>
                      </a:lnTo>
                      <a:lnTo>
                        <a:pt x="66" y="184"/>
                      </a:lnTo>
                      <a:lnTo>
                        <a:pt x="66" y="188"/>
                      </a:lnTo>
                      <a:lnTo>
                        <a:pt x="70" y="202"/>
                      </a:lnTo>
                      <a:lnTo>
                        <a:pt x="70" y="206"/>
                      </a:lnTo>
                      <a:lnTo>
                        <a:pt x="75" y="210"/>
                      </a:lnTo>
                      <a:lnTo>
                        <a:pt x="75" y="215"/>
                      </a:lnTo>
                      <a:lnTo>
                        <a:pt x="75" y="219"/>
                      </a:lnTo>
                      <a:lnTo>
                        <a:pt x="79" y="219"/>
                      </a:lnTo>
                      <a:lnTo>
                        <a:pt x="79" y="223"/>
                      </a:lnTo>
                      <a:lnTo>
                        <a:pt x="79" y="228"/>
                      </a:lnTo>
                      <a:lnTo>
                        <a:pt x="83" y="232"/>
                      </a:lnTo>
                      <a:lnTo>
                        <a:pt x="83" y="237"/>
                      </a:lnTo>
                      <a:lnTo>
                        <a:pt x="83" y="241"/>
                      </a:lnTo>
                      <a:lnTo>
                        <a:pt x="88" y="245"/>
                      </a:lnTo>
                      <a:lnTo>
                        <a:pt x="88" y="250"/>
                      </a:lnTo>
                      <a:lnTo>
                        <a:pt x="88" y="254"/>
                      </a:lnTo>
                      <a:lnTo>
                        <a:pt x="92" y="263"/>
                      </a:lnTo>
                      <a:lnTo>
                        <a:pt x="96" y="267"/>
                      </a:lnTo>
                      <a:lnTo>
                        <a:pt x="96" y="272"/>
                      </a:lnTo>
                      <a:lnTo>
                        <a:pt x="101" y="285"/>
                      </a:lnTo>
                      <a:lnTo>
                        <a:pt x="106" y="293"/>
                      </a:lnTo>
                      <a:lnTo>
                        <a:pt x="110" y="303"/>
                      </a:lnTo>
                      <a:lnTo>
                        <a:pt x="110" y="307"/>
                      </a:lnTo>
                      <a:lnTo>
                        <a:pt x="110" y="311"/>
                      </a:lnTo>
                      <a:lnTo>
                        <a:pt x="114" y="311"/>
                      </a:lnTo>
                      <a:lnTo>
                        <a:pt x="114" y="316"/>
                      </a:lnTo>
                      <a:lnTo>
                        <a:pt x="114" y="320"/>
                      </a:lnTo>
                      <a:lnTo>
                        <a:pt x="119" y="324"/>
                      </a:lnTo>
                      <a:lnTo>
                        <a:pt x="119" y="329"/>
                      </a:lnTo>
                      <a:lnTo>
                        <a:pt x="119" y="333"/>
                      </a:lnTo>
                      <a:lnTo>
                        <a:pt x="123" y="342"/>
                      </a:lnTo>
                      <a:lnTo>
                        <a:pt x="127" y="346"/>
                      </a:lnTo>
                      <a:lnTo>
                        <a:pt x="127" y="355"/>
                      </a:lnTo>
                      <a:lnTo>
                        <a:pt x="132" y="355"/>
                      </a:lnTo>
                      <a:lnTo>
                        <a:pt x="132" y="364"/>
                      </a:lnTo>
                      <a:lnTo>
                        <a:pt x="136" y="368"/>
                      </a:lnTo>
                      <a:lnTo>
                        <a:pt x="136" y="373"/>
                      </a:lnTo>
                      <a:lnTo>
                        <a:pt x="141" y="381"/>
                      </a:lnTo>
                      <a:lnTo>
                        <a:pt x="141" y="386"/>
                      </a:lnTo>
                      <a:lnTo>
                        <a:pt x="145" y="386"/>
                      </a:lnTo>
                      <a:lnTo>
                        <a:pt x="145" y="390"/>
                      </a:lnTo>
                      <a:lnTo>
                        <a:pt x="154" y="403"/>
                      </a:lnTo>
                      <a:lnTo>
                        <a:pt x="154" y="408"/>
                      </a:lnTo>
                      <a:lnTo>
                        <a:pt x="158" y="412"/>
                      </a:lnTo>
                      <a:lnTo>
                        <a:pt x="158" y="416"/>
                      </a:lnTo>
                      <a:lnTo>
                        <a:pt x="162" y="421"/>
                      </a:lnTo>
                      <a:lnTo>
                        <a:pt x="162" y="425"/>
                      </a:lnTo>
                      <a:lnTo>
                        <a:pt x="171" y="438"/>
                      </a:lnTo>
                      <a:lnTo>
                        <a:pt x="180" y="452"/>
                      </a:lnTo>
                      <a:lnTo>
                        <a:pt x="180" y="456"/>
                      </a:lnTo>
                      <a:lnTo>
                        <a:pt x="180" y="460"/>
                      </a:lnTo>
                      <a:lnTo>
                        <a:pt x="189" y="473"/>
                      </a:lnTo>
                      <a:lnTo>
                        <a:pt x="193" y="478"/>
                      </a:lnTo>
                      <a:lnTo>
                        <a:pt x="215" y="509"/>
                      </a:lnTo>
                      <a:lnTo>
                        <a:pt x="215" y="513"/>
                      </a:lnTo>
                      <a:lnTo>
                        <a:pt x="224" y="522"/>
                      </a:lnTo>
                      <a:lnTo>
                        <a:pt x="233" y="530"/>
                      </a:lnTo>
                      <a:lnTo>
                        <a:pt x="237" y="539"/>
                      </a:lnTo>
                      <a:lnTo>
                        <a:pt x="241" y="543"/>
                      </a:lnTo>
                      <a:lnTo>
                        <a:pt x="246" y="548"/>
                      </a:lnTo>
                      <a:lnTo>
                        <a:pt x="255" y="557"/>
                      </a:lnTo>
                      <a:lnTo>
                        <a:pt x="264" y="566"/>
                      </a:lnTo>
                      <a:lnTo>
                        <a:pt x="290" y="579"/>
                      </a:lnTo>
                      <a:lnTo>
                        <a:pt x="294" y="583"/>
                      </a:lnTo>
                      <a:lnTo>
                        <a:pt x="316" y="596"/>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2237" name="Freeform 13"/>
                <p:cNvSpPr>
                  <a:spLocks/>
                </p:cNvSpPr>
                <p:nvPr/>
              </p:nvSpPr>
              <p:spPr bwMode="auto">
                <a:xfrm>
                  <a:off x="3195" y="1776"/>
                  <a:ext cx="155" cy="33"/>
                </a:xfrm>
                <a:custGeom>
                  <a:avLst/>
                  <a:gdLst/>
                  <a:ahLst/>
                  <a:cxnLst>
                    <a:cxn ang="0">
                      <a:pos x="0" y="0"/>
                    </a:cxn>
                    <a:cxn ang="0">
                      <a:pos x="5" y="0"/>
                    </a:cxn>
                    <a:cxn ang="0">
                      <a:pos x="13" y="5"/>
                    </a:cxn>
                    <a:cxn ang="0">
                      <a:pos x="75" y="23"/>
                    </a:cxn>
                    <a:cxn ang="0">
                      <a:pos x="154" y="32"/>
                    </a:cxn>
                  </a:cxnLst>
                  <a:rect l="0" t="0" r="r" b="b"/>
                  <a:pathLst>
                    <a:path w="155" h="33">
                      <a:moveTo>
                        <a:pt x="0" y="0"/>
                      </a:moveTo>
                      <a:lnTo>
                        <a:pt x="5" y="0"/>
                      </a:lnTo>
                      <a:lnTo>
                        <a:pt x="13" y="5"/>
                      </a:lnTo>
                      <a:lnTo>
                        <a:pt x="75" y="23"/>
                      </a:lnTo>
                      <a:lnTo>
                        <a:pt x="154" y="32"/>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2238" name="Line 14"/>
              <p:cNvSpPr>
                <a:spLocks noChangeShapeType="1"/>
              </p:cNvSpPr>
              <p:nvPr/>
            </p:nvSpPr>
            <p:spPr bwMode="auto">
              <a:xfrm>
                <a:off x="2740" y="966"/>
                <a:ext cx="0" cy="899"/>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52239" name="Group 15"/>
            <p:cNvGrpSpPr>
              <a:grpSpLocks/>
            </p:cNvGrpSpPr>
            <p:nvPr/>
          </p:nvGrpSpPr>
          <p:grpSpPr bwMode="auto">
            <a:xfrm>
              <a:off x="2512" y="964"/>
              <a:ext cx="1195" cy="901"/>
              <a:chOff x="2512" y="964"/>
              <a:chExt cx="1195" cy="901"/>
            </a:xfrm>
          </p:grpSpPr>
          <p:grpSp>
            <p:nvGrpSpPr>
              <p:cNvPr id="52240" name="Group 16"/>
              <p:cNvGrpSpPr>
                <a:grpSpLocks/>
              </p:cNvGrpSpPr>
              <p:nvPr/>
            </p:nvGrpSpPr>
            <p:grpSpPr bwMode="auto">
              <a:xfrm>
                <a:off x="2512" y="964"/>
                <a:ext cx="1195" cy="845"/>
                <a:chOff x="2512" y="964"/>
                <a:chExt cx="1195" cy="845"/>
              </a:xfrm>
            </p:grpSpPr>
            <p:sp>
              <p:nvSpPr>
                <p:cNvPr id="52241" name="Freeform 17"/>
                <p:cNvSpPr>
                  <a:spLocks/>
                </p:cNvSpPr>
                <p:nvPr/>
              </p:nvSpPr>
              <p:spPr bwMode="auto">
                <a:xfrm>
                  <a:off x="2512" y="1201"/>
                  <a:ext cx="444" cy="608"/>
                </a:xfrm>
                <a:custGeom>
                  <a:avLst/>
                  <a:gdLst/>
                  <a:ahLst/>
                  <a:cxnLst>
                    <a:cxn ang="0">
                      <a:pos x="48" y="598"/>
                    </a:cxn>
                    <a:cxn ang="0">
                      <a:pos x="145" y="572"/>
                    </a:cxn>
                    <a:cxn ang="0">
                      <a:pos x="167" y="559"/>
                    </a:cxn>
                    <a:cxn ang="0">
                      <a:pos x="188" y="541"/>
                    </a:cxn>
                    <a:cxn ang="0">
                      <a:pos x="197" y="537"/>
                    </a:cxn>
                    <a:cxn ang="0">
                      <a:pos x="206" y="523"/>
                    </a:cxn>
                    <a:cxn ang="0">
                      <a:pos x="215" y="515"/>
                    </a:cxn>
                    <a:cxn ang="0">
                      <a:pos x="223" y="506"/>
                    </a:cxn>
                    <a:cxn ang="0">
                      <a:pos x="232" y="497"/>
                    </a:cxn>
                    <a:cxn ang="0">
                      <a:pos x="241" y="484"/>
                    </a:cxn>
                    <a:cxn ang="0">
                      <a:pos x="259" y="462"/>
                    </a:cxn>
                    <a:cxn ang="0">
                      <a:pos x="272" y="436"/>
                    </a:cxn>
                    <a:cxn ang="0">
                      <a:pos x="276" y="431"/>
                    </a:cxn>
                    <a:cxn ang="0">
                      <a:pos x="280" y="418"/>
                    </a:cxn>
                    <a:cxn ang="0">
                      <a:pos x="294" y="396"/>
                    </a:cxn>
                    <a:cxn ang="0">
                      <a:pos x="298" y="387"/>
                    </a:cxn>
                    <a:cxn ang="0">
                      <a:pos x="302" y="374"/>
                    </a:cxn>
                    <a:cxn ang="0">
                      <a:pos x="307" y="365"/>
                    </a:cxn>
                    <a:cxn ang="0">
                      <a:pos x="315" y="352"/>
                    </a:cxn>
                    <a:cxn ang="0">
                      <a:pos x="320" y="339"/>
                    </a:cxn>
                    <a:cxn ang="0">
                      <a:pos x="325" y="334"/>
                    </a:cxn>
                    <a:cxn ang="0">
                      <a:pos x="325" y="326"/>
                    </a:cxn>
                    <a:cxn ang="0">
                      <a:pos x="329" y="312"/>
                    </a:cxn>
                    <a:cxn ang="0">
                      <a:pos x="333" y="304"/>
                    </a:cxn>
                    <a:cxn ang="0">
                      <a:pos x="338" y="299"/>
                    </a:cxn>
                    <a:cxn ang="0">
                      <a:pos x="342" y="282"/>
                    </a:cxn>
                    <a:cxn ang="0">
                      <a:pos x="346" y="273"/>
                    </a:cxn>
                    <a:cxn ang="0">
                      <a:pos x="351" y="264"/>
                    </a:cxn>
                    <a:cxn ang="0">
                      <a:pos x="355" y="251"/>
                    </a:cxn>
                    <a:cxn ang="0">
                      <a:pos x="359" y="242"/>
                    </a:cxn>
                    <a:cxn ang="0">
                      <a:pos x="364" y="229"/>
                    </a:cxn>
                    <a:cxn ang="0">
                      <a:pos x="368" y="220"/>
                    </a:cxn>
                    <a:cxn ang="0">
                      <a:pos x="368" y="211"/>
                    </a:cxn>
                    <a:cxn ang="0">
                      <a:pos x="373" y="198"/>
                    </a:cxn>
                    <a:cxn ang="0">
                      <a:pos x="377" y="194"/>
                    </a:cxn>
                    <a:cxn ang="0">
                      <a:pos x="381" y="185"/>
                    </a:cxn>
                    <a:cxn ang="0">
                      <a:pos x="386" y="172"/>
                    </a:cxn>
                    <a:cxn ang="0">
                      <a:pos x="386" y="163"/>
                    </a:cxn>
                    <a:cxn ang="0">
                      <a:pos x="390" y="154"/>
                    </a:cxn>
                    <a:cxn ang="0">
                      <a:pos x="394" y="145"/>
                    </a:cxn>
                    <a:cxn ang="0">
                      <a:pos x="394" y="136"/>
                    </a:cxn>
                    <a:cxn ang="0">
                      <a:pos x="399" y="128"/>
                    </a:cxn>
                    <a:cxn ang="0">
                      <a:pos x="404" y="123"/>
                    </a:cxn>
                    <a:cxn ang="0">
                      <a:pos x="404" y="115"/>
                    </a:cxn>
                    <a:cxn ang="0">
                      <a:pos x="408" y="105"/>
                    </a:cxn>
                    <a:cxn ang="0">
                      <a:pos x="408" y="97"/>
                    </a:cxn>
                    <a:cxn ang="0">
                      <a:pos x="412" y="92"/>
                    </a:cxn>
                    <a:cxn ang="0">
                      <a:pos x="412" y="84"/>
                    </a:cxn>
                    <a:cxn ang="0">
                      <a:pos x="417" y="79"/>
                    </a:cxn>
                    <a:cxn ang="0">
                      <a:pos x="421" y="70"/>
                    </a:cxn>
                    <a:cxn ang="0">
                      <a:pos x="425" y="53"/>
                    </a:cxn>
                    <a:cxn ang="0">
                      <a:pos x="430" y="44"/>
                    </a:cxn>
                    <a:cxn ang="0">
                      <a:pos x="434" y="26"/>
                    </a:cxn>
                    <a:cxn ang="0">
                      <a:pos x="438" y="22"/>
                    </a:cxn>
                    <a:cxn ang="0">
                      <a:pos x="438" y="13"/>
                    </a:cxn>
                    <a:cxn ang="0">
                      <a:pos x="443" y="9"/>
                    </a:cxn>
                    <a:cxn ang="0">
                      <a:pos x="443" y="0"/>
                    </a:cxn>
                  </a:cxnLst>
                  <a:rect l="0" t="0" r="r" b="b"/>
                  <a:pathLst>
                    <a:path w="444" h="608">
                      <a:moveTo>
                        <a:pt x="0" y="607"/>
                      </a:moveTo>
                      <a:lnTo>
                        <a:pt x="48" y="598"/>
                      </a:lnTo>
                      <a:lnTo>
                        <a:pt x="127" y="581"/>
                      </a:lnTo>
                      <a:lnTo>
                        <a:pt x="145" y="572"/>
                      </a:lnTo>
                      <a:lnTo>
                        <a:pt x="157" y="563"/>
                      </a:lnTo>
                      <a:lnTo>
                        <a:pt x="167" y="559"/>
                      </a:lnTo>
                      <a:lnTo>
                        <a:pt x="171" y="554"/>
                      </a:lnTo>
                      <a:lnTo>
                        <a:pt x="188" y="541"/>
                      </a:lnTo>
                      <a:lnTo>
                        <a:pt x="193" y="537"/>
                      </a:lnTo>
                      <a:lnTo>
                        <a:pt x="197" y="537"/>
                      </a:lnTo>
                      <a:lnTo>
                        <a:pt x="197" y="533"/>
                      </a:lnTo>
                      <a:lnTo>
                        <a:pt x="206" y="523"/>
                      </a:lnTo>
                      <a:lnTo>
                        <a:pt x="210" y="523"/>
                      </a:lnTo>
                      <a:lnTo>
                        <a:pt x="215" y="515"/>
                      </a:lnTo>
                      <a:lnTo>
                        <a:pt x="219" y="510"/>
                      </a:lnTo>
                      <a:lnTo>
                        <a:pt x="223" y="506"/>
                      </a:lnTo>
                      <a:lnTo>
                        <a:pt x="228" y="502"/>
                      </a:lnTo>
                      <a:lnTo>
                        <a:pt x="232" y="497"/>
                      </a:lnTo>
                      <a:lnTo>
                        <a:pt x="236" y="492"/>
                      </a:lnTo>
                      <a:lnTo>
                        <a:pt x="241" y="484"/>
                      </a:lnTo>
                      <a:lnTo>
                        <a:pt x="246" y="479"/>
                      </a:lnTo>
                      <a:lnTo>
                        <a:pt x="259" y="462"/>
                      </a:lnTo>
                      <a:lnTo>
                        <a:pt x="263" y="453"/>
                      </a:lnTo>
                      <a:lnTo>
                        <a:pt x="272" y="436"/>
                      </a:lnTo>
                      <a:lnTo>
                        <a:pt x="272" y="431"/>
                      </a:lnTo>
                      <a:lnTo>
                        <a:pt x="276" y="431"/>
                      </a:lnTo>
                      <a:lnTo>
                        <a:pt x="276" y="427"/>
                      </a:lnTo>
                      <a:lnTo>
                        <a:pt x="280" y="418"/>
                      </a:lnTo>
                      <a:lnTo>
                        <a:pt x="294" y="400"/>
                      </a:lnTo>
                      <a:lnTo>
                        <a:pt x="294" y="396"/>
                      </a:lnTo>
                      <a:lnTo>
                        <a:pt x="294" y="392"/>
                      </a:lnTo>
                      <a:lnTo>
                        <a:pt x="298" y="387"/>
                      </a:lnTo>
                      <a:lnTo>
                        <a:pt x="302" y="378"/>
                      </a:lnTo>
                      <a:lnTo>
                        <a:pt x="302" y="374"/>
                      </a:lnTo>
                      <a:lnTo>
                        <a:pt x="307" y="369"/>
                      </a:lnTo>
                      <a:lnTo>
                        <a:pt x="307" y="365"/>
                      </a:lnTo>
                      <a:lnTo>
                        <a:pt x="311" y="361"/>
                      </a:lnTo>
                      <a:lnTo>
                        <a:pt x="315" y="352"/>
                      </a:lnTo>
                      <a:lnTo>
                        <a:pt x="315" y="343"/>
                      </a:lnTo>
                      <a:lnTo>
                        <a:pt x="320" y="339"/>
                      </a:lnTo>
                      <a:lnTo>
                        <a:pt x="320" y="334"/>
                      </a:lnTo>
                      <a:lnTo>
                        <a:pt x="325" y="334"/>
                      </a:lnTo>
                      <a:lnTo>
                        <a:pt x="325" y="330"/>
                      </a:lnTo>
                      <a:lnTo>
                        <a:pt x="325" y="326"/>
                      </a:lnTo>
                      <a:lnTo>
                        <a:pt x="329" y="317"/>
                      </a:lnTo>
                      <a:lnTo>
                        <a:pt x="329" y="312"/>
                      </a:lnTo>
                      <a:lnTo>
                        <a:pt x="333" y="308"/>
                      </a:lnTo>
                      <a:lnTo>
                        <a:pt x="333" y="304"/>
                      </a:lnTo>
                      <a:lnTo>
                        <a:pt x="338" y="304"/>
                      </a:lnTo>
                      <a:lnTo>
                        <a:pt x="338" y="299"/>
                      </a:lnTo>
                      <a:lnTo>
                        <a:pt x="338" y="295"/>
                      </a:lnTo>
                      <a:lnTo>
                        <a:pt x="342" y="282"/>
                      </a:lnTo>
                      <a:lnTo>
                        <a:pt x="346" y="277"/>
                      </a:lnTo>
                      <a:lnTo>
                        <a:pt x="346" y="273"/>
                      </a:lnTo>
                      <a:lnTo>
                        <a:pt x="346" y="269"/>
                      </a:lnTo>
                      <a:lnTo>
                        <a:pt x="351" y="264"/>
                      </a:lnTo>
                      <a:lnTo>
                        <a:pt x="355" y="255"/>
                      </a:lnTo>
                      <a:lnTo>
                        <a:pt x="355" y="251"/>
                      </a:lnTo>
                      <a:lnTo>
                        <a:pt x="355" y="246"/>
                      </a:lnTo>
                      <a:lnTo>
                        <a:pt x="359" y="242"/>
                      </a:lnTo>
                      <a:lnTo>
                        <a:pt x="359" y="238"/>
                      </a:lnTo>
                      <a:lnTo>
                        <a:pt x="364" y="229"/>
                      </a:lnTo>
                      <a:lnTo>
                        <a:pt x="364" y="224"/>
                      </a:lnTo>
                      <a:lnTo>
                        <a:pt x="368" y="220"/>
                      </a:lnTo>
                      <a:lnTo>
                        <a:pt x="368" y="216"/>
                      </a:lnTo>
                      <a:lnTo>
                        <a:pt x="368" y="211"/>
                      </a:lnTo>
                      <a:lnTo>
                        <a:pt x="373" y="202"/>
                      </a:lnTo>
                      <a:lnTo>
                        <a:pt x="373" y="198"/>
                      </a:lnTo>
                      <a:lnTo>
                        <a:pt x="377" y="198"/>
                      </a:lnTo>
                      <a:lnTo>
                        <a:pt x="377" y="194"/>
                      </a:lnTo>
                      <a:lnTo>
                        <a:pt x="377" y="189"/>
                      </a:lnTo>
                      <a:lnTo>
                        <a:pt x="381" y="185"/>
                      </a:lnTo>
                      <a:lnTo>
                        <a:pt x="381" y="180"/>
                      </a:lnTo>
                      <a:lnTo>
                        <a:pt x="386" y="172"/>
                      </a:lnTo>
                      <a:lnTo>
                        <a:pt x="386" y="167"/>
                      </a:lnTo>
                      <a:lnTo>
                        <a:pt x="386" y="163"/>
                      </a:lnTo>
                      <a:lnTo>
                        <a:pt x="390" y="159"/>
                      </a:lnTo>
                      <a:lnTo>
                        <a:pt x="390" y="154"/>
                      </a:lnTo>
                      <a:lnTo>
                        <a:pt x="390" y="149"/>
                      </a:lnTo>
                      <a:lnTo>
                        <a:pt x="394" y="145"/>
                      </a:lnTo>
                      <a:lnTo>
                        <a:pt x="394" y="141"/>
                      </a:lnTo>
                      <a:lnTo>
                        <a:pt x="394" y="136"/>
                      </a:lnTo>
                      <a:lnTo>
                        <a:pt x="399" y="132"/>
                      </a:lnTo>
                      <a:lnTo>
                        <a:pt x="399" y="128"/>
                      </a:lnTo>
                      <a:lnTo>
                        <a:pt x="399" y="123"/>
                      </a:lnTo>
                      <a:lnTo>
                        <a:pt x="404" y="123"/>
                      </a:lnTo>
                      <a:lnTo>
                        <a:pt x="404" y="119"/>
                      </a:lnTo>
                      <a:lnTo>
                        <a:pt x="404" y="115"/>
                      </a:lnTo>
                      <a:lnTo>
                        <a:pt x="408" y="110"/>
                      </a:lnTo>
                      <a:lnTo>
                        <a:pt x="408" y="105"/>
                      </a:lnTo>
                      <a:lnTo>
                        <a:pt x="408" y="101"/>
                      </a:lnTo>
                      <a:lnTo>
                        <a:pt x="408" y="97"/>
                      </a:lnTo>
                      <a:lnTo>
                        <a:pt x="412" y="97"/>
                      </a:lnTo>
                      <a:lnTo>
                        <a:pt x="412" y="92"/>
                      </a:lnTo>
                      <a:lnTo>
                        <a:pt x="412" y="88"/>
                      </a:lnTo>
                      <a:lnTo>
                        <a:pt x="412" y="84"/>
                      </a:lnTo>
                      <a:lnTo>
                        <a:pt x="417" y="84"/>
                      </a:lnTo>
                      <a:lnTo>
                        <a:pt x="417" y="79"/>
                      </a:lnTo>
                      <a:lnTo>
                        <a:pt x="417" y="75"/>
                      </a:lnTo>
                      <a:lnTo>
                        <a:pt x="421" y="70"/>
                      </a:lnTo>
                      <a:lnTo>
                        <a:pt x="421" y="66"/>
                      </a:lnTo>
                      <a:lnTo>
                        <a:pt x="425" y="53"/>
                      </a:lnTo>
                      <a:lnTo>
                        <a:pt x="425" y="49"/>
                      </a:lnTo>
                      <a:lnTo>
                        <a:pt x="430" y="44"/>
                      </a:lnTo>
                      <a:lnTo>
                        <a:pt x="430" y="40"/>
                      </a:lnTo>
                      <a:lnTo>
                        <a:pt x="434" y="26"/>
                      </a:lnTo>
                      <a:lnTo>
                        <a:pt x="434" y="22"/>
                      </a:lnTo>
                      <a:lnTo>
                        <a:pt x="438" y="22"/>
                      </a:lnTo>
                      <a:lnTo>
                        <a:pt x="438" y="18"/>
                      </a:lnTo>
                      <a:lnTo>
                        <a:pt x="438" y="13"/>
                      </a:lnTo>
                      <a:lnTo>
                        <a:pt x="438" y="9"/>
                      </a:lnTo>
                      <a:lnTo>
                        <a:pt x="443" y="9"/>
                      </a:lnTo>
                      <a:lnTo>
                        <a:pt x="443" y="5"/>
                      </a:lnTo>
                      <a:lnTo>
                        <a:pt x="4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2242" name="Freeform 18"/>
                <p:cNvSpPr>
                  <a:spLocks/>
                </p:cNvSpPr>
                <p:nvPr/>
              </p:nvSpPr>
              <p:spPr bwMode="auto">
                <a:xfrm>
                  <a:off x="2955" y="990"/>
                  <a:ext cx="102" cy="212"/>
                </a:xfrm>
                <a:custGeom>
                  <a:avLst/>
                  <a:gdLst/>
                  <a:ahLst/>
                  <a:cxnLst>
                    <a:cxn ang="0">
                      <a:pos x="0" y="211"/>
                    </a:cxn>
                    <a:cxn ang="0">
                      <a:pos x="0" y="211"/>
                    </a:cxn>
                    <a:cxn ang="0">
                      <a:pos x="0" y="206"/>
                    </a:cxn>
                    <a:cxn ang="0">
                      <a:pos x="4" y="206"/>
                    </a:cxn>
                    <a:cxn ang="0">
                      <a:pos x="4" y="202"/>
                    </a:cxn>
                    <a:cxn ang="0">
                      <a:pos x="4" y="198"/>
                    </a:cxn>
                    <a:cxn ang="0">
                      <a:pos x="9" y="189"/>
                    </a:cxn>
                    <a:cxn ang="0">
                      <a:pos x="9" y="185"/>
                    </a:cxn>
                    <a:cxn ang="0">
                      <a:pos x="13" y="185"/>
                    </a:cxn>
                    <a:cxn ang="0">
                      <a:pos x="13" y="180"/>
                    </a:cxn>
                    <a:cxn ang="0">
                      <a:pos x="13" y="176"/>
                    </a:cxn>
                    <a:cxn ang="0">
                      <a:pos x="13" y="172"/>
                    </a:cxn>
                    <a:cxn ang="0">
                      <a:pos x="17" y="167"/>
                    </a:cxn>
                    <a:cxn ang="0">
                      <a:pos x="17" y="163"/>
                    </a:cxn>
                    <a:cxn ang="0">
                      <a:pos x="22" y="158"/>
                    </a:cxn>
                    <a:cxn ang="0">
                      <a:pos x="22" y="154"/>
                    </a:cxn>
                    <a:cxn ang="0">
                      <a:pos x="22" y="150"/>
                    </a:cxn>
                    <a:cxn ang="0">
                      <a:pos x="26" y="145"/>
                    </a:cxn>
                    <a:cxn ang="0">
                      <a:pos x="26" y="141"/>
                    </a:cxn>
                    <a:cxn ang="0">
                      <a:pos x="30" y="137"/>
                    </a:cxn>
                    <a:cxn ang="0">
                      <a:pos x="30" y="132"/>
                    </a:cxn>
                    <a:cxn ang="0">
                      <a:pos x="30" y="128"/>
                    </a:cxn>
                    <a:cxn ang="0">
                      <a:pos x="35" y="123"/>
                    </a:cxn>
                    <a:cxn ang="0">
                      <a:pos x="35" y="119"/>
                    </a:cxn>
                    <a:cxn ang="0">
                      <a:pos x="35" y="114"/>
                    </a:cxn>
                    <a:cxn ang="0">
                      <a:pos x="39" y="114"/>
                    </a:cxn>
                    <a:cxn ang="0">
                      <a:pos x="39" y="110"/>
                    </a:cxn>
                    <a:cxn ang="0">
                      <a:pos x="39" y="106"/>
                    </a:cxn>
                    <a:cxn ang="0">
                      <a:pos x="44" y="106"/>
                    </a:cxn>
                    <a:cxn ang="0">
                      <a:pos x="44" y="101"/>
                    </a:cxn>
                    <a:cxn ang="0">
                      <a:pos x="44" y="97"/>
                    </a:cxn>
                    <a:cxn ang="0">
                      <a:pos x="48" y="97"/>
                    </a:cxn>
                    <a:cxn ang="0">
                      <a:pos x="48" y="93"/>
                    </a:cxn>
                    <a:cxn ang="0">
                      <a:pos x="48" y="88"/>
                    </a:cxn>
                    <a:cxn ang="0">
                      <a:pos x="52" y="83"/>
                    </a:cxn>
                    <a:cxn ang="0">
                      <a:pos x="52" y="79"/>
                    </a:cxn>
                    <a:cxn ang="0">
                      <a:pos x="52" y="75"/>
                    </a:cxn>
                    <a:cxn ang="0">
                      <a:pos x="57" y="75"/>
                    </a:cxn>
                    <a:cxn ang="0">
                      <a:pos x="57" y="70"/>
                    </a:cxn>
                    <a:cxn ang="0">
                      <a:pos x="57" y="66"/>
                    </a:cxn>
                    <a:cxn ang="0">
                      <a:pos x="61" y="66"/>
                    </a:cxn>
                    <a:cxn ang="0">
                      <a:pos x="61" y="62"/>
                    </a:cxn>
                    <a:cxn ang="0">
                      <a:pos x="61" y="57"/>
                    </a:cxn>
                    <a:cxn ang="0">
                      <a:pos x="65" y="57"/>
                    </a:cxn>
                    <a:cxn ang="0">
                      <a:pos x="65" y="53"/>
                    </a:cxn>
                    <a:cxn ang="0">
                      <a:pos x="65" y="49"/>
                    </a:cxn>
                    <a:cxn ang="0">
                      <a:pos x="70" y="49"/>
                    </a:cxn>
                    <a:cxn ang="0">
                      <a:pos x="70" y="44"/>
                    </a:cxn>
                    <a:cxn ang="0">
                      <a:pos x="75" y="40"/>
                    </a:cxn>
                    <a:cxn ang="0">
                      <a:pos x="75" y="35"/>
                    </a:cxn>
                    <a:cxn ang="0">
                      <a:pos x="79" y="35"/>
                    </a:cxn>
                    <a:cxn ang="0">
                      <a:pos x="79" y="31"/>
                    </a:cxn>
                    <a:cxn ang="0">
                      <a:pos x="79" y="27"/>
                    </a:cxn>
                    <a:cxn ang="0">
                      <a:pos x="83" y="27"/>
                    </a:cxn>
                    <a:cxn ang="0">
                      <a:pos x="83" y="22"/>
                    </a:cxn>
                    <a:cxn ang="0">
                      <a:pos x="88" y="18"/>
                    </a:cxn>
                    <a:cxn ang="0">
                      <a:pos x="88" y="14"/>
                    </a:cxn>
                    <a:cxn ang="0">
                      <a:pos x="92" y="14"/>
                    </a:cxn>
                    <a:cxn ang="0">
                      <a:pos x="92" y="9"/>
                    </a:cxn>
                    <a:cxn ang="0">
                      <a:pos x="96" y="9"/>
                    </a:cxn>
                    <a:cxn ang="0">
                      <a:pos x="96" y="5"/>
                    </a:cxn>
                    <a:cxn ang="0">
                      <a:pos x="101" y="0"/>
                    </a:cxn>
                  </a:cxnLst>
                  <a:rect l="0" t="0" r="r" b="b"/>
                  <a:pathLst>
                    <a:path w="102" h="212">
                      <a:moveTo>
                        <a:pt x="0" y="211"/>
                      </a:moveTo>
                      <a:lnTo>
                        <a:pt x="0" y="211"/>
                      </a:lnTo>
                      <a:lnTo>
                        <a:pt x="0" y="206"/>
                      </a:lnTo>
                      <a:lnTo>
                        <a:pt x="4" y="206"/>
                      </a:lnTo>
                      <a:lnTo>
                        <a:pt x="4" y="202"/>
                      </a:lnTo>
                      <a:lnTo>
                        <a:pt x="4" y="198"/>
                      </a:lnTo>
                      <a:lnTo>
                        <a:pt x="9" y="189"/>
                      </a:lnTo>
                      <a:lnTo>
                        <a:pt x="9" y="185"/>
                      </a:lnTo>
                      <a:lnTo>
                        <a:pt x="13" y="185"/>
                      </a:lnTo>
                      <a:lnTo>
                        <a:pt x="13" y="180"/>
                      </a:lnTo>
                      <a:lnTo>
                        <a:pt x="13" y="176"/>
                      </a:lnTo>
                      <a:lnTo>
                        <a:pt x="13" y="172"/>
                      </a:lnTo>
                      <a:lnTo>
                        <a:pt x="17" y="167"/>
                      </a:lnTo>
                      <a:lnTo>
                        <a:pt x="17" y="163"/>
                      </a:lnTo>
                      <a:lnTo>
                        <a:pt x="22" y="158"/>
                      </a:lnTo>
                      <a:lnTo>
                        <a:pt x="22" y="154"/>
                      </a:lnTo>
                      <a:lnTo>
                        <a:pt x="22" y="150"/>
                      </a:lnTo>
                      <a:lnTo>
                        <a:pt x="26" y="145"/>
                      </a:lnTo>
                      <a:lnTo>
                        <a:pt x="26" y="141"/>
                      </a:lnTo>
                      <a:lnTo>
                        <a:pt x="30" y="137"/>
                      </a:lnTo>
                      <a:lnTo>
                        <a:pt x="30" y="132"/>
                      </a:lnTo>
                      <a:lnTo>
                        <a:pt x="30" y="128"/>
                      </a:lnTo>
                      <a:lnTo>
                        <a:pt x="35" y="123"/>
                      </a:lnTo>
                      <a:lnTo>
                        <a:pt x="35" y="119"/>
                      </a:lnTo>
                      <a:lnTo>
                        <a:pt x="35" y="114"/>
                      </a:lnTo>
                      <a:lnTo>
                        <a:pt x="39" y="114"/>
                      </a:lnTo>
                      <a:lnTo>
                        <a:pt x="39" y="110"/>
                      </a:lnTo>
                      <a:lnTo>
                        <a:pt x="39" y="106"/>
                      </a:lnTo>
                      <a:lnTo>
                        <a:pt x="44" y="106"/>
                      </a:lnTo>
                      <a:lnTo>
                        <a:pt x="44" y="101"/>
                      </a:lnTo>
                      <a:lnTo>
                        <a:pt x="44" y="97"/>
                      </a:lnTo>
                      <a:lnTo>
                        <a:pt x="48" y="97"/>
                      </a:lnTo>
                      <a:lnTo>
                        <a:pt x="48" y="93"/>
                      </a:lnTo>
                      <a:lnTo>
                        <a:pt x="48" y="88"/>
                      </a:lnTo>
                      <a:lnTo>
                        <a:pt x="52" y="83"/>
                      </a:lnTo>
                      <a:lnTo>
                        <a:pt x="52" y="79"/>
                      </a:lnTo>
                      <a:lnTo>
                        <a:pt x="52" y="75"/>
                      </a:lnTo>
                      <a:lnTo>
                        <a:pt x="57" y="75"/>
                      </a:lnTo>
                      <a:lnTo>
                        <a:pt x="57" y="70"/>
                      </a:lnTo>
                      <a:lnTo>
                        <a:pt x="57" y="66"/>
                      </a:lnTo>
                      <a:lnTo>
                        <a:pt x="61" y="66"/>
                      </a:lnTo>
                      <a:lnTo>
                        <a:pt x="61" y="62"/>
                      </a:lnTo>
                      <a:lnTo>
                        <a:pt x="61" y="57"/>
                      </a:lnTo>
                      <a:lnTo>
                        <a:pt x="65" y="57"/>
                      </a:lnTo>
                      <a:lnTo>
                        <a:pt x="65" y="53"/>
                      </a:lnTo>
                      <a:lnTo>
                        <a:pt x="65" y="49"/>
                      </a:lnTo>
                      <a:lnTo>
                        <a:pt x="70" y="49"/>
                      </a:lnTo>
                      <a:lnTo>
                        <a:pt x="70" y="44"/>
                      </a:lnTo>
                      <a:lnTo>
                        <a:pt x="75" y="40"/>
                      </a:lnTo>
                      <a:lnTo>
                        <a:pt x="75" y="35"/>
                      </a:lnTo>
                      <a:lnTo>
                        <a:pt x="79" y="35"/>
                      </a:lnTo>
                      <a:lnTo>
                        <a:pt x="79" y="31"/>
                      </a:lnTo>
                      <a:lnTo>
                        <a:pt x="79" y="27"/>
                      </a:lnTo>
                      <a:lnTo>
                        <a:pt x="83" y="27"/>
                      </a:lnTo>
                      <a:lnTo>
                        <a:pt x="83" y="22"/>
                      </a:lnTo>
                      <a:lnTo>
                        <a:pt x="88" y="18"/>
                      </a:lnTo>
                      <a:lnTo>
                        <a:pt x="88" y="14"/>
                      </a:lnTo>
                      <a:lnTo>
                        <a:pt x="92" y="14"/>
                      </a:lnTo>
                      <a:lnTo>
                        <a:pt x="92" y="9"/>
                      </a:lnTo>
                      <a:lnTo>
                        <a:pt x="96" y="9"/>
                      </a:lnTo>
                      <a:lnTo>
                        <a:pt x="96" y="5"/>
                      </a:lnTo>
                      <a:lnTo>
                        <a:pt x="101"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2243" name="Freeform 19"/>
                <p:cNvSpPr>
                  <a:spLocks/>
                </p:cNvSpPr>
                <p:nvPr/>
              </p:nvSpPr>
              <p:spPr bwMode="auto">
                <a:xfrm>
                  <a:off x="3056" y="964"/>
                  <a:ext cx="76" cy="27"/>
                </a:xfrm>
                <a:custGeom>
                  <a:avLst/>
                  <a:gdLst/>
                  <a:ahLst/>
                  <a:cxnLst>
                    <a:cxn ang="0">
                      <a:pos x="0" y="26"/>
                    </a:cxn>
                    <a:cxn ang="0">
                      <a:pos x="0" y="26"/>
                    </a:cxn>
                    <a:cxn ang="0">
                      <a:pos x="0" y="22"/>
                    </a:cxn>
                    <a:cxn ang="0">
                      <a:pos x="4" y="22"/>
                    </a:cxn>
                    <a:cxn ang="0">
                      <a:pos x="4" y="18"/>
                    </a:cxn>
                    <a:cxn ang="0">
                      <a:pos x="9" y="18"/>
                    </a:cxn>
                    <a:cxn ang="0">
                      <a:pos x="9" y="13"/>
                    </a:cxn>
                    <a:cxn ang="0">
                      <a:pos x="13" y="13"/>
                    </a:cxn>
                    <a:cxn ang="0">
                      <a:pos x="17" y="9"/>
                    </a:cxn>
                    <a:cxn ang="0">
                      <a:pos x="22" y="9"/>
                    </a:cxn>
                    <a:cxn ang="0">
                      <a:pos x="22" y="5"/>
                    </a:cxn>
                    <a:cxn ang="0">
                      <a:pos x="27" y="5"/>
                    </a:cxn>
                    <a:cxn ang="0">
                      <a:pos x="31" y="5"/>
                    </a:cxn>
                    <a:cxn ang="0">
                      <a:pos x="31" y="0"/>
                    </a:cxn>
                    <a:cxn ang="0">
                      <a:pos x="35" y="0"/>
                    </a:cxn>
                    <a:cxn ang="0">
                      <a:pos x="40" y="0"/>
                    </a:cxn>
                    <a:cxn ang="0">
                      <a:pos x="44" y="0"/>
                    </a:cxn>
                    <a:cxn ang="0">
                      <a:pos x="48" y="0"/>
                    </a:cxn>
                    <a:cxn ang="0">
                      <a:pos x="53" y="0"/>
                    </a:cxn>
                    <a:cxn ang="0">
                      <a:pos x="57" y="0"/>
                    </a:cxn>
                    <a:cxn ang="0">
                      <a:pos x="57" y="5"/>
                    </a:cxn>
                    <a:cxn ang="0">
                      <a:pos x="62" y="5"/>
                    </a:cxn>
                    <a:cxn ang="0">
                      <a:pos x="66" y="5"/>
                    </a:cxn>
                    <a:cxn ang="0">
                      <a:pos x="66" y="9"/>
                    </a:cxn>
                    <a:cxn ang="0">
                      <a:pos x="70" y="9"/>
                    </a:cxn>
                    <a:cxn ang="0">
                      <a:pos x="70" y="13"/>
                    </a:cxn>
                    <a:cxn ang="0">
                      <a:pos x="75" y="13"/>
                    </a:cxn>
                  </a:cxnLst>
                  <a:rect l="0" t="0" r="r" b="b"/>
                  <a:pathLst>
                    <a:path w="76" h="27">
                      <a:moveTo>
                        <a:pt x="0" y="26"/>
                      </a:moveTo>
                      <a:lnTo>
                        <a:pt x="0" y="26"/>
                      </a:lnTo>
                      <a:lnTo>
                        <a:pt x="0" y="22"/>
                      </a:lnTo>
                      <a:lnTo>
                        <a:pt x="4" y="22"/>
                      </a:lnTo>
                      <a:lnTo>
                        <a:pt x="4" y="18"/>
                      </a:lnTo>
                      <a:lnTo>
                        <a:pt x="9" y="18"/>
                      </a:lnTo>
                      <a:lnTo>
                        <a:pt x="9" y="13"/>
                      </a:lnTo>
                      <a:lnTo>
                        <a:pt x="13" y="13"/>
                      </a:lnTo>
                      <a:lnTo>
                        <a:pt x="17" y="9"/>
                      </a:lnTo>
                      <a:lnTo>
                        <a:pt x="22" y="9"/>
                      </a:lnTo>
                      <a:lnTo>
                        <a:pt x="22" y="5"/>
                      </a:lnTo>
                      <a:lnTo>
                        <a:pt x="27" y="5"/>
                      </a:lnTo>
                      <a:lnTo>
                        <a:pt x="31" y="5"/>
                      </a:lnTo>
                      <a:lnTo>
                        <a:pt x="31" y="0"/>
                      </a:lnTo>
                      <a:lnTo>
                        <a:pt x="35" y="0"/>
                      </a:lnTo>
                      <a:lnTo>
                        <a:pt x="40" y="0"/>
                      </a:lnTo>
                      <a:lnTo>
                        <a:pt x="44" y="0"/>
                      </a:lnTo>
                      <a:lnTo>
                        <a:pt x="48" y="0"/>
                      </a:lnTo>
                      <a:lnTo>
                        <a:pt x="53" y="0"/>
                      </a:lnTo>
                      <a:lnTo>
                        <a:pt x="57" y="0"/>
                      </a:lnTo>
                      <a:lnTo>
                        <a:pt x="57" y="5"/>
                      </a:lnTo>
                      <a:lnTo>
                        <a:pt x="62" y="5"/>
                      </a:lnTo>
                      <a:lnTo>
                        <a:pt x="66" y="5"/>
                      </a:lnTo>
                      <a:lnTo>
                        <a:pt x="66" y="9"/>
                      </a:lnTo>
                      <a:lnTo>
                        <a:pt x="70" y="9"/>
                      </a:lnTo>
                      <a:lnTo>
                        <a:pt x="70" y="13"/>
                      </a:lnTo>
                      <a:lnTo>
                        <a:pt x="75"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2244" name="Freeform 20"/>
                <p:cNvSpPr>
                  <a:spLocks/>
                </p:cNvSpPr>
                <p:nvPr/>
              </p:nvSpPr>
              <p:spPr bwMode="auto">
                <a:xfrm>
                  <a:off x="3131" y="977"/>
                  <a:ext cx="106" cy="204"/>
                </a:xfrm>
                <a:custGeom>
                  <a:avLst/>
                  <a:gdLst/>
                  <a:ahLst/>
                  <a:cxnLst>
                    <a:cxn ang="0">
                      <a:pos x="0" y="0"/>
                    </a:cxn>
                    <a:cxn ang="0">
                      <a:pos x="0" y="0"/>
                    </a:cxn>
                    <a:cxn ang="0">
                      <a:pos x="5" y="0"/>
                    </a:cxn>
                    <a:cxn ang="0">
                      <a:pos x="5" y="5"/>
                    </a:cxn>
                    <a:cxn ang="0">
                      <a:pos x="9" y="5"/>
                    </a:cxn>
                    <a:cxn ang="0">
                      <a:pos x="9" y="9"/>
                    </a:cxn>
                    <a:cxn ang="0">
                      <a:pos x="13" y="9"/>
                    </a:cxn>
                    <a:cxn ang="0">
                      <a:pos x="13" y="13"/>
                    </a:cxn>
                    <a:cxn ang="0">
                      <a:pos x="18" y="13"/>
                    </a:cxn>
                    <a:cxn ang="0">
                      <a:pos x="18" y="18"/>
                    </a:cxn>
                    <a:cxn ang="0">
                      <a:pos x="18" y="22"/>
                    </a:cxn>
                    <a:cxn ang="0">
                      <a:pos x="22" y="22"/>
                    </a:cxn>
                    <a:cxn ang="0">
                      <a:pos x="22" y="27"/>
                    </a:cxn>
                    <a:cxn ang="0">
                      <a:pos x="26" y="27"/>
                    </a:cxn>
                    <a:cxn ang="0">
                      <a:pos x="26" y="31"/>
                    </a:cxn>
                    <a:cxn ang="0">
                      <a:pos x="31" y="36"/>
                    </a:cxn>
                    <a:cxn ang="0">
                      <a:pos x="31" y="40"/>
                    </a:cxn>
                    <a:cxn ang="0">
                      <a:pos x="35" y="40"/>
                    </a:cxn>
                    <a:cxn ang="0">
                      <a:pos x="35" y="44"/>
                    </a:cxn>
                    <a:cxn ang="0">
                      <a:pos x="35" y="49"/>
                    </a:cxn>
                    <a:cxn ang="0">
                      <a:pos x="39" y="49"/>
                    </a:cxn>
                    <a:cxn ang="0">
                      <a:pos x="39" y="53"/>
                    </a:cxn>
                    <a:cxn ang="0">
                      <a:pos x="44" y="53"/>
                    </a:cxn>
                    <a:cxn ang="0">
                      <a:pos x="44" y="57"/>
                    </a:cxn>
                    <a:cxn ang="0">
                      <a:pos x="44" y="62"/>
                    </a:cxn>
                    <a:cxn ang="0">
                      <a:pos x="48" y="62"/>
                    </a:cxn>
                    <a:cxn ang="0">
                      <a:pos x="48" y="66"/>
                    </a:cxn>
                    <a:cxn ang="0">
                      <a:pos x="48" y="71"/>
                    </a:cxn>
                    <a:cxn ang="0">
                      <a:pos x="53" y="71"/>
                    </a:cxn>
                    <a:cxn ang="0">
                      <a:pos x="53" y="75"/>
                    </a:cxn>
                    <a:cxn ang="0">
                      <a:pos x="57" y="80"/>
                    </a:cxn>
                    <a:cxn ang="0">
                      <a:pos x="57" y="84"/>
                    </a:cxn>
                    <a:cxn ang="0">
                      <a:pos x="57" y="88"/>
                    </a:cxn>
                    <a:cxn ang="0">
                      <a:pos x="61" y="93"/>
                    </a:cxn>
                    <a:cxn ang="0">
                      <a:pos x="61" y="97"/>
                    </a:cxn>
                    <a:cxn ang="0">
                      <a:pos x="66" y="102"/>
                    </a:cxn>
                    <a:cxn ang="0">
                      <a:pos x="66" y="106"/>
                    </a:cxn>
                    <a:cxn ang="0">
                      <a:pos x="70" y="110"/>
                    </a:cxn>
                    <a:cxn ang="0">
                      <a:pos x="70" y="115"/>
                    </a:cxn>
                    <a:cxn ang="0">
                      <a:pos x="74" y="119"/>
                    </a:cxn>
                    <a:cxn ang="0">
                      <a:pos x="74" y="123"/>
                    </a:cxn>
                    <a:cxn ang="0">
                      <a:pos x="74" y="128"/>
                    </a:cxn>
                    <a:cxn ang="0">
                      <a:pos x="79" y="132"/>
                    </a:cxn>
                    <a:cxn ang="0">
                      <a:pos x="79" y="137"/>
                    </a:cxn>
                    <a:cxn ang="0">
                      <a:pos x="83" y="141"/>
                    </a:cxn>
                    <a:cxn ang="0">
                      <a:pos x="83" y="146"/>
                    </a:cxn>
                    <a:cxn ang="0">
                      <a:pos x="83" y="150"/>
                    </a:cxn>
                    <a:cxn ang="0">
                      <a:pos x="87" y="154"/>
                    </a:cxn>
                    <a:cxn ang="0">
                      <a:pos x="87" y="159"/>
                    </a:cxn>
                    <a:cxn ang="0">
                      <a:pos x="87" y="163"/>
                    </a:cxn>
                    <a:cxn ang="0">
                      <a:pos x="92" y="163"/>
                    </a:cxn>
                    <a:cxn ang="0">
                      <a:pos x="92" y="167"/>
                    </a:cxn>
                    <a:cxn ang="0">
                      <a:pos x="92" y="172"/>
                    </a:cxn>
                    <a:cxn ang="0">
                      <a:pos x="96" y="177"/>
                    </a:cxn>
                    <a:cxn ang="0">
                      <a:pos x="96" y="181"/>
                    </a:cxn>
                    <a:cxn ang="0">
                      <a:pos x="100" y="185"/>
                    </a:cxn>
                    <a:cxn ang="0">
                      <a:pos x="100" y="190"/>
                    </a:cxn>
                    <a:cxn ang="0">
                      <a:pos x="100" y="194"/>
                    </a:cxn>
                    <a:cxn ang="0">
                      <a:pos x="100" y="198"/>
                    </a:cxn>
                    <a:cxn ang="0">
                      <a:pos x="105" y="198"/>
                    </a:cxn>
                    <a:cxn ang="0">
                      <a:pos x="105" y="203"/>
                    </a:cxn>
                  </a:cxnLst>
                  <a:rect l="0" t="0" r="r" b="b"/>
                  <a:pathLst>
                    <a:path w="106" h="204">
                      <a:moveTo>
                        <a:pt x="0" y="0"/>
                      </a:moveTo>
                      <a:lnTo>
                        <a:pt x="0" y="0"/>
                      </a:lnTo>
                      <a:lnTo>
                        <a:pt x="5" y="0"/>
                      </a:lnTo>
                      <a:lnTo>
                        <a:pt x="5" y="5"/>
                      </a:lnTo>
                      <a:lnTo>
                        <a:pt x="9" y="5"/>
                      </a:lnTo>
                      <a:lnTo>
                        <a:pt x="9" y="9"/>
                      </a:lnTo>
                      <a:lnTo>
                        <a:pt x="13" y="9"/>
                      </a:lnTo>
                      <a:lnTo>
                        <a:pt x="13" y="13"/>
                      </a:lnTo>
                      <a:lnTo>
                        <a:pt x="18" y="13"/>
                      </a:lnTo>
                      <a:lnTo>
                        <a:pt x="18" y="18"/>
                      </a:lnTo>
                      <a:lnTo>
                        <a:pt x="18" y="22"/>
                      </a:lnTo>
                      <a:lnTo>
                        <a:pt x="22" y="22"/>
                      </a:lnTo>
                      <a:lnTo>
                        <a:pt x="22" y="27"/>
                      </a:lnTo>
                      <a:lnTo>
                        <a:pt x="26" y="27"/>
                      </a:lnTo>
                      <a:lnTo>
                        <a:pt x="26" y="31"/>
                      </a:lnTo>
                      <a:lnTo>
                        <a:pt x="31" y="36"/>
                      </a:lnTo>
                      <a:lnTo>
                        <a:pt x="31" y="40"/>
                      </a:lnTo>
                      <a:lnTo>
                        <a:pt x="35" y="40"/>
                      </a:lnTo>
                      <a:lnTo>
                        <a:pt x="35" y="44"/>
                      </a:lnTo>
                      <a:lnTo>
                        <a:pt x="35" y="49"/>
                      </a:lnTo>
                      <a:lnTo>
                        <a:pt x="39" y="49"/>
                      </a:lnTo>
                      <a:lnTo>
                        <a:pt x="39" y="53"/>
                      </a:lnTo>
                      <a:lnTo>
                        <a:pt x="44" y="53"/>
                      </a:lnTo>
                      <a:lnTo>
                        <a:pt x="44" y="57"/>
                      </a:lnTo>
                      <a:lnTo>
                        <a:pt x="44" y="62"/>
                      </a:lnTo>
                      <a:lnTo>
                        <a:pt x="48" y="62"/>
                      </a:lnTo>
                      <a:lnTo>
                        <a:pt x="48" y="66"/>
                      </a:lnTo>
                      <a:lnTo>
                        <a:pt x="48" y="71"/>
                      </a:lnTo>
                      <a:lnTo>
                        <a:pt x="53" y="71"/>
                      </a:lnTo>
                      <a:lnTo>
                        <a:pt x="53" y="75"/>
                      </a:lnTo>
                      <a:lnTo>
                        <a:pt x="57" y="80"/>
                      </a:lnTo>
                      <a:lnTo>
                        <a:pt x="57" y="84"/>
                      </a:lnTo>
                      <a:lnTo>
                        <a:pt x="57" y="88"/>
                      </a:lnTo>
                      <a:lnTo>
                        <a:pt x="61" y="93"/>
                      </a:lnTo>
                      <a:lnTo>
                        <a:pt x="61" y="97"/>
                      </a:lnTo>
                      <a:lnTo>
                        <a:pt x="66" y="102"/>
                      </a:lnTo>
                      <a:lnTo>
                        <a:pt x="66" y="106"/>
                      </a:lnTo>
                      <a:lnTo>
                        <a:pt x="70" y="110"/>
                      </a:lnTo>
                      <a:lnTo>
                        <a:pt x="70" y="115"/>
                      </a:lnTo>
                      <a:lnTo>
                        <a:pt x="74" y="119"/>
                      </a:lnTo>
                      <a:lnTo>
                        <a:pt x="74" y="123"/>
                      </a:lnTo>
                      <a:lnTo>
                        <a:pt x="74" y="128"/>
                      </a:lnTo>
                      <a:lnTo>
                        <a:pt x="79" y="132"/>
                      </a:lnTo>
                      <a:lnTo>
                        <a:pt x="79" y="137"/>
                      </a:lnTo>
                      <a:lnTo>
                        <a:pt x="83" y="141"/>
                      </a:lnTo>
                      <a:lnTo>
                        <a:pt x="83" y="146"/>
                      </a:lnTo>
                      <a:lnTo>
                        <a:pt x="83" y="150"/>
                      </a:lnTo>
                      <a:lnTo>
                        <a:pt x="87" y="154"/>
                      </a:lnTo>
                      <a:lnTo>
                        <a:pt x="87" y="159"/>
                      </a:lnTo>
                      <a:lnTo>
                        <a:pt x="87" y="163"/>
                      </a:lnTo>
                      <a:lnTo>
                        <a:pt x="92" y="163"/>
                      </a:lnTo>
                      <a:lnTo>
                        <a:pt x="92" y="167"/>
                      </a:lnTo>
                      <a:lnTo>
                        <a:pt x="92" y="172"/>
                      </a:lnTo>
                      <a:lnTo>
                        <a:pt x="96" y="177"/>
                      </a:lnTo>
                      <a:lnTo>
                        <a:pt x="96" y="181"/>
                      </a:lnTo>
                      <a:lnTo>
                        <a:pt x="100" y="185"/>
                      </a:lnTo>
                      <a:lnTo>
                        <a:pt x="100" y="190"/>
                      </a:lnTo>
                      <a:lnTo>
                        <a:pt x="100" y="194"/>
                      </a:lnTo>
                      <a:lnTo>
                        <a:pt x="100" y="198"/>
                      </a:lnTo>
                      <a:lnTo>
                        <a:pt x="105" y="198"/>
                      </a:lnTo>
                      <a:lnTo>
                        <a:pt x="105"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2245" name="Freeform 21"/>
                <p:cNvSpPr>
                  <a:spLocks/>
                </p:cNvSpPr>
                <p:nvPr/>
              </p:nvSpPr>
              <p:spPr bwMode="auto">
                <a:xfrm>
                  <a:off x="3236" y="1180"/>
                  <a:ext cx="317" cy="597"/>
                </a:xfrm>
                <a:custGeom>
                  <a:avLst/>
                  <a:gdLst/>
                  <a:ahLst/>
                  <a:cxnLst>
                    <a:cxn ang="0">
                      <a:pos x="0" y="0"/>
                    </a:cxn>
                    <a:cxn ang="0">
                      <a:pos x="0" y="9"/>
                    </a:cxn>
                    <a:cxn ang="0">
                      <a:pos x="5" y="13"/>
                    </a:cxn>
                    <a:cxn ang="0">
                      <a:pos x="9" y="26"/>
                    </a:cxn>
                    <a:cxn ang="0">
                      <a:pos x="13" y="35"/>
                    </a:cxn>
                    <a:cxn ang="0">
                      <a:pos x="13" y="44"/>
                    </a:cxn>
                    <a:cxn ang="0">
                      <a:pos x="17" y="48"/>
                    </a:cxn>
                    <a:cxn ang="0">
                      <a:pos x="22" y="57"/>
                    </a:cxn>
                    <a:cxn ang="0">
                      <a:pos x="22" y="66"/>
                    </a:cxn>
                    <a:cxn ang="0">
                      <a:pos x="26" y="74"/>
                    </a:cxn>
                    <a:cxn ang="0">
                      <a:pos x="30" y="87"/>
                    </a:cxn>
                    <a:cxn ang="0">
                      <a:pos x="35" y="92"/>
                    </a:cxn>
                    <a:cxn ang="0">
                      <a:pos x="35" y="101"/>
                    </a:cxn>
                    <a:cxn ang="0">
                      <a:pos x="40" y="110"/>
                    </a:cxn>
                    <a:cxn ang="0">
                      <a:pos x="44" y="118"/>
                    </a:cxn>
                    <a:cxn ang="0">
                      <a:pos x="44" y="127"/>
                    </a:cxn>
                    <a:cxn ang="0">
                      <a:pos x="48" y="140"/>
                    </a:cxn>
                    <a:cxn ang="0">
                      <a:pos x="53" y="158"/>
                    </a:cxn>
                    <a:cxn ang="0">
                      <a:pos x="57" y="167"/>
                    </a:cxn>
                    <a:cxn ang="0">
                      <a:pos x="61" y="175"/>
                    </a:cxn>
                    <a:cxn ang="0">
                      <a:pos x="66" y="184"/>
                    </a:cxn>
                    <a:cxn ang="0">
                      <a:pos x="70" y="202"/>
                    </a:cxn>
                    <a:cxn ang="0">
                      <a:pos x="75" y="210"/>
                    </a:cxn>
                    <a:cxn ang="0">
                      <a:pos x="75" y="219"/>
                    </a:cxn>
                    <a:cxn ang="0">
                      <a:pos x="79" y="223"/>
                    </a:cxn>
                    <a:cxn ang="0">
                      <a:pos x="83" y="232"/>
                    </a:cxn>
                    <a:cxn ang="0">
                      <a:pos x="83" y="241"/>
                    </a:cxn>
                    <a:cxn ang="0">
                      <a:pos x="88" y="250"/>
                    </a:cxn>
                    <a:cxn ang="0">
                      <a:pos x="92" y="263"/>
                    </a:cxn>
                    <a:cxn ang="0">
                      <a:pos x="96" y="272"/>
                    </a:cxn>
                    <a:cxn ang="0">
                      <a:pos x="106" y="293"/>
                    </a:cxn>
                    <a:cxn ang="0">
                      <a:pos x="110" y="307"/>
                    </a:cxn>
                    <a:cxn ang="0">
                      <a:pos x="114" y="311"/>
                    </a:cxn>
                    <a:cxn ang="0">
                      <a:pos x="114" y="320"/>
                    </a:cxn>
                    <a:cxn ang="0">
                      <a:pos x="119" y="329"/>
                    </a:cxn>
                    <a:cxn ang="0">
                      <a:pos x="123" y="342"/>
                    </a:cxn>
                    <a:cxn ang="0">
                      <a:pos x="127" y="355"/>
                    </a:cxn>
                    <a:cxn ang="0">
                      <a:pos x="132" y="364"/>
                    </a:cxn>
                    <a:cxn ang="0">
                      <a:pos x="136" y="373"/>
                    </a:cxn>
                    <a:cxn ang="0">
                      <a:pos x="141" y="386"/>
                    </a:cxn>
                    <a:cxn ang="0">
                      <a:pos x="145" y="390"/>
                    </a:cxn>
                    <a:cxn ang="0">
                      <a:pos x="154" y="408"/>
                    </a:cxn>
                    <a:cxn ang="0">
                      <a:pos x="158" y="416"/>
                    </a:cxn>
                    <a:cxn ang="0">
                      <a:pos x="162" y="425"/>
                    </a:cxn>
                    <a:cxn ang="0">
                      <a:pos x="180" y="452"/>
                    </a:cxn>
                    <a:cxn ang="0">
                      <a:pos x="180" y="460"/>
                    </a:cxn>
                    <a:cxn ang="0">
                      <a:pos x="193" y="478"/>
                    </a:cxn>
                    <a:cxn ang="0">
                      <a:pos x="215" y="513"/>
                    </a:cxn>
                    <a:cxn ang="0">
                      <a:pos x="233" y="530"/>
                    </a:cxn>
                    <a:cxn ang="0">
                      <a:pos x="241" y="543"/>
                    </a:cxn>
                    <a:cxn ang="0">
                      <a:pos x="255" y="557"/>
                    </a:cxn>
                    <a:cxn ang="0">
                      <a:pos x="290" y="579"/>
                    </a:cxn>
                    <a:cxn ang="0">
                      <a:pos x="316" y="596"/>
                    </a:cxn>
                  </a:cxnLst>
                  <a:rect l="0" t="0" r="r" b="b"/>
                  <a:pathLst>
                    <a:path w="317" h="597">
                      <a:moveTo>
                        <a:pt x="0" y="0"/>
                      </a:moveTo>
                      <a:lnTo>
                        <a:pt x="0" y="0"/>
                      </a:lnTo>
                      <a:lnTo>
                        <a:pt x="0" y="4"/>
                      </a:lnTo>
                      <a:lnTo>
                        <a:pt x="0" y="9"/>
                      </a:lnTo>
                      <a:lnTo>
                        <a:pt x="5" y="9"/>
                      </a:lnTo>
                      <a:lnTo>
                        <a:pt x="5" y="13"/>
                      </a:lnTo>
                      <a:lnTo>
                        <a:pt x="9" y="22"/>
                      </a:lnTo>
                      <a:lnTo>
                        <a:pt x="9" y="26"/>
                      </a:lnTo>
                      <a:lnTo>
                        <a:pt x="9" y="31"/>
                      </a:lnTo>
                      <a:lnTo>
                        <a:pt x="13" y="35"/>
                      </a:lnTo>
                      <a:lnTo>
                        <a:pt x="13" y="39"/>
                      </a:lnTo>
                      <a:lnTo>
                        <a:pt x="13" y="44"/>
                      </a:lnTo>
                      <a:lnTo>
                        <a:pt x="17" y="44"/>
                      </a:lnTo>
                      <a:lnTo>
                        <a:pt x="17" y="48"/>
                      </a:lnTo>
                      <a:lnTo>
                        <a:pt x="17" y="53"/>
                      </a:lnTo>
                      <a:lnTo>
                        <a:pt x="22" y="57"/>
                      </a:lnTo>
                      <a:lnTo>
                        <a:pt x="22" y="61"/>
                      </a:lnTo>
                      <a:lnTo>
                        <a:pt x="22" y="66"/>
                      </a:lnTo>
                      <a:lnTo>
                        <a:pt x="26" y="70"/>
                      </a:lnTo>
                      <a:lnTo>
                        <a:pt x="26" y="74"/>
                      </a:lnTo>
                      <a:lnTo>
                        <a:pt x="30" y="83"/>
                      </a:lnTo>
                      <a:lnTo>
                        <a:pt x="30" y="87"/>
                      </a:lnTo>
                      <a:lnTo>
                        <a:pt x="30" y="92"/>
                      </a:lnTo>
                      <a:lnTo>
                        <a:pt x="35" y="92"/>
                      </a:lnTo>
                      <a:lnTo>
                        <a:pt x="35" y="96"/>
                      </a:lnTo>
                      <a:lnTo>
                        <a:pt x="35" y="101"/>
                      </a:lnTo>
                      <a:lnTo>
                        <a:pt x="35" y="105"/>
                      </a:lnTo>
                      <a:lnTo>
                        <a:pt x="40" y="110"/>
                      </a:lnTo>
                      <a:lnTo>
                        <a:pt x="40" y="114"/>
                      </a:lnTo>
                      <a:lnTo>
                        <a:pt x="44" y="118"/>
                      </a:lnTo>
                      <a:lnTo>
                        <a:pt x="44" y="123"/>
                      </a:lnTo>
                      <a:lnTo>
                        <a:pt x="44" y="127"/>
                      </a:lnTo>
                      <a:lnTo>
                        <a:pt x="48" y="136"/>
                      </a:lnTo>
                      <a:lnTo>
                        <a:pt x="48" y="140"/>
                      </a:lnTo>
                      <a:lnTo>
                        <a:pt x="53" y="149"/>
                      </a:lnTo>
                      <a:lnTo>
                        <a:pt x="53" y="158"/>
                      </a:lnTo>
                      <a:lnTo>
                        <a:pt x="57" y="162"/>
                      </a:lnTo>
                      <a:lnTo>
                        <a:pt x="57" y="167"/>
                      </a:lnTo>
                      <a:lnTo>
                        <a:pt x="61" y="171"/>
                      </a:lnTo>
                      <a:lnTo>
                        <a:pt x="61" y="175"/>
                      </a:lnTo>
                      <a:lnTo>
                        <a:pt x="61" y="180"/>
                      </a:lnTo>
                      <a:lnTo>
                        <a:pt x="66" y="184"/>
                      </a:lnTo>
                      <a:lnTo>
                        <a:pt x="66" y="188"/>
                      </a:lnTo>
                      <a:lnTo>
                        <a:pt x="70" y="202"/>
                      </a:lnTo>
                      <a:lnTo>
                        <a:pt x="70" y="206"/>
                      </a:lnTo>
                      <a:lnTo>
                        <a:pt x="75" y="210"/>
                      </a:lnTo>
                      <a:lnTo>
                        <a:pt x="75" y="215"/>
                      </a:lnTo>
                      <a:lnTo>
                        <a:pt x="75" y="219"/>
                      </a:lnTo>
                      <a:lnTo>
                        <a:pt x="79" y="219"/>
                      </a:lnTo>
                      <a:lnTo>
                        <a:pt x="79" y="223"/>
                      </a:lnTo>
                      <a:lnTo>
                        <a:pt x="79" y="228"/>
                      </a:lnTo>
                      <a:lnTo>
                        <a:pt x="83" y="232"/>
                      </a:lnTo>
                      <a:lnTo>
                        <a:pt x="83" y="237"/>
                      </a:lnTo>
                      <a:lnTo>
                        <a:pt x="83" y="241"/>
                      </a:lnTo>
                      <a:lnTo>
                        <a:pt x="88" y="245"/>
                      </a:lnTo>
                      <a:lnTo>
                        <a:pt x="88" y="250"/>
                      </a:lnTo>
                      <a:lnTo>
                        <a:pt x="88" y="254"/>
                      </a:lnTo>
                      <a:lnTo>
                        <a:pt x="92" y="263"/>
                      </a:lnTo>
                      <a:lnTo>
                        <a:pt x="96" y="267"/>
                      </a:lnTo>
                      <a:lnTo>
                        <a:pt x="96" y="272"/>
                      </a:lnTo>
                      <a:lnTo>
                        <a:pt x="101" y="285"/>
                      </a:lnTo>
                      <a:lnTo>
                        <a:pt x="106" y="293"/>
                      </a:lnTo>
                      <a:lnTo>
                        <a:pt x="110" y="303"/>
                      </a:lnTo>
                      <a:lnTo>
                        <a:pt x="110" y="307"/>
                      </a:lnTo>
                      <a:lnTo>
                        <a:pt x="110" y="311"/>
                      </a:lnTo>
                      <a:lnTo>
                        <a:pt x="114" y="311"/>
                      </a:lnTo>
                      <a:lnTo>
                        <a:pt x="114" y="316"/>
                      </a:lnTo>
                      <a:lnTo>
                        <a:pt x="114" y="320"/>
                      </a:lnTo>
                      <a:lnTo>
                        <a:pt x="119" y="324"/>
                      </a:lnTo>
                      <a:lnTo>
                        <a:pt x="119" y="329"/>
                      </a:lnTo>
                      <a:lnTo>
                        <a:pt x="119" y="333"/>
                      </a:lnTo>
                      <a:lnTo>
                        <a:pt x="123" y="342"/>
                      </a:lnTo>
                      <a:lnTo>
                        <a:pt x="127" y="346"/>
                      </a:lnTo>
                      <a:lnTo>
                        <a:pt x="127" y="355"/>
                      </a:lnTo>
                      <a:lnTo>
                        <a:pt x="132" y="355"/>
                      </a:lnTo>
                      <a:lnTo>
                        <a:pt x="132" y="364"/>
                      </a:lnTo>
                      <a:lnTo>
                        <a:pt x="136" y="368"/>
                      </a:lnTo>
                      <a:lnTo>
                        <a:pt x="136" y="373"/>
                      </a:lnTo>
                      <a:lnTo>
                        <a:pt x="141" y="381"/>
                      </a:lnTo>
                      <a:lnTo>
                        <a:pt x="141" y="386"/>
                      </a:lnTo>
                      <a:lnTo>
                        <a:pt x="145" y="386"/>
                      </a:lnTo>
                      <a:lnTo>
                        <a:pt x="145" y="390"/>
                      </a:lnTo>
                      <a:lnTo>
                        <a:pt x="154" y="403"/>
                      </a:lnTo>
                      <a:lnTo>
                        <a:pt x="154" y="408"/>
                      </a:lnTo>
                      <a:lnTo>
                        <a:pt x="158" y="412"/>
                      </a:lnTo>
                      <a:lnTo>
                        <a:pt x="158" y="416"/>
                      </a:lnTo>
                      <a:lnTo>
                        <a:pt x="162" y="421"/>
                      </a:lnTo>
                      <a:lnTo>
                        <a:pt x="162" y="425"/>
                      </a:lnTo>
                      <a:lnTo>
                        <a:pt x="171" y="438"/>
                      </a:lnTo>
                      <a:lnTo>
                        <a:pt x="180" y="452"/>
                      </a:lnTo>
                      <a:lnTo>
                        <a:pt x="180" y="456"/>
                      </a:lnTo>
                      <a:lnTo>
                        <a:pt x="180" y="460"/>
                      </a:lnTo>
                      <a:lnTo>
                        <a:pt x="189" y="473"/>
                      </a:lnTo>
                      <a:lnTo>
                        <a:pt x="193" y="478"/>
                      </a:lnTo>
                      <a:lnTo>
                        <a:pt x="215" y="509"/>
                      </a:lnTo>
                      <a:lnTo>
                        <a:pt x="215" y="513"/>
                      </a:lnTo>
                      <a:lnTo>
                        <a:pt x="224" y="522"/>
                      </a:lnTo>
                      <a:lnTo>
                        <a:pt x="233" y="530"/>
                      </a:lnTo>
                      <a:lnTo>
                        <a:pt x="237" y="539"/>
                      </a:lnTo>
                      <a:lnTo>
                        <a:pt x="241" y="543"/>
                      </a:lnTo>
                      <a:lnTo>
                        <a:pt x="246" y="548"/>
                      </a:lnTo>
                      <a:lnTo>
                        <a:pt x="255" y="557"/>
                      </a:lnTo>
                      <a:lnTo>
                        <a:pt x="264" y="566"/>
                      </a:lnTo>
                      <a:lnTo>
                        <a:pt x="290" y="579"/>
                      </a:lnTo>
                      <a:lnTo>
                        <a:pt x="294" y="583"/>
                      </a:lnTo>
                      <a:lnTo>
                        <a:pt x="316"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2246" name="Freeform 22"/>
                <p:cNvSpPr>
                  <a:spLocks/>
                </p:cNvSpPr>
                <p:nvPr/>
              </p:nvSpPr>
              <p:spPr bwMode="auto">
                <a:xfrm>
                  <a:off x="3552" y="1776"/>
                  <a:ext cx="155" cy="33"/>
                </a:xfrm>
                <a:custGeom>
                  <a:avLst/>
                  <a:gdLst/>
                  <a:ahLst/>
                  <a:cxnLst>
                    <a:cxn ang="0">
                      <a:pos x="0" y="0"/>
                    </a:cxn>
                    <a:cxn ang="0">
                      <a:pos x="5" y="0"/>
                    </a:cxn>
                    <a:cxn ang="0">
                      <a:pos x="13" y="5"/>
                    </a:cxn>
                    <a:cxn ang="0">
                      <a:pos x="75" y="23"/>
                    </a:cxn>
                    <a:cxn ang="0">
                      <a:pos x="154" y="32"/>
                    </a:cxn>
                  </a:cxnLst>
                  <a:rect l="0" t="0" r="r" b="b"/>
                  <a:pathLst>
                    <a:path w="155" h="33">
                      <a:moveTo>
                        <a:pt x="0" y="0"/>
                      </a:moveTo>
                      <a:lnTo>
                        <a:pt x="5" y="0"/>
                      </a:lnTo>
                      <a:lnTo>
                        <a:pt x="13" y="5"/>
                      </a:lnTo>
                      <a:lnTo>
                        <a:pt x="75" y="23"/>
                      </a:lnTo>
                      <a:lnTo>
                        <a:pt x="154"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2247" name="Line 23"/>
              <p:cNvSpPr>
                <a:spLocks noChangeShapeType="1"/>
              </p:cNvSpPr>
              <p:nvPr/>
            </p:nvSpPr>
            <p:spPr bwMode="auto">
              <a:xfrm>
                <a:off x="3096" y="966"/>
                <a:ext cx="0" cy="899"/>
              </a:xfrm>
              <a:prstGeom prst="line">
                <a:avLst/>
              </a:prstGeom>
              <a:noFill/>
              <a:ln w="12700">
                <a:solidFill>
                  <a:schemeClr val="tx1"/>
                </a:solidFill>
                <a:prstDash val="lgDash"/>
                <a:round/>
                <a:headEnd/>
                <a:tailEnd/>
              </a:ln>
              <a:effectLst/>
            </p:spPr>
            <p:txBody>
              <a:bodyPr wrap="none" anchor="ctr"/>
              <a:lstStyle/>
              <a:p>
                <a:endParaRPr lang="en-US"/>
              </a:p>
            </p:txBody>
          </p:sp>
        </p:grpSp>
      </p:grpSp>
      <p:sp>
        <p:nvSpPr>
          <p:cNvPr id="52248" name="Line 24"/>
          <p:cNvSpPr>
            <a:spLocks noChangeShapeType="1"/>
          </p:cNvSpPr>
          <p:nvPr/>
        </p:nvSpPr>
        <p:spPr bwMode="auto">
          <a:xfrm flipV="1">
            <a:off x="908050" y="4654550"/>
            <a:ext cx="7366000" cy="44450"/>
          </a:xfrm>
          <a:prstGeom prst="line">
            <a:avLst/>
          </a:prstGeom>
          <a:noFill/>
          <a:ln w="25400">
            <a:solidFill>
              <a:schemeClr val="tx1"/>
            </a:solidFill>
            <a:round/>
            <a:headEnd/>
            <a:tailEnd/>
          </a:ln>
          <a:effectLst/>
        </p:spPr>
        <p:txBody>
          <a:bodyPr wrap="none" anchor="ctr"/>
          <a:lstStyle/>
          <a:p>
            <a:endParaRPr lang="en-US"/>
          </a:p>
        </p:txBody>
      </p:sp>
      <p:sp>
        <p:nvSpPr>
          <p:cNvPr id="52249" name="Line 25"/>
          <p:cNvSpPr>
            <a:spLocks noChangeShapeType="1"/>
          </p:cNvSpPr>
          <p:nvPr/>
        </p:nvSpPr>
        <p:spPr bwMode="auto">
          <a:xfrm flipV="1">
            <a:off x="885825" y="31130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52250" name="Group 26"/>
          <p:cNvGrpSpPr>
            <a:grpSpLocks/>
          </p:cNvGrpSpPr>
          <p:nvPr/>
        </p:nvGrpSpPr>
        <p:grpSpPr bwMode="auto">
          <a:xfrm>
            <a:off x="1295400" y="3354388"/>
            <a:ext cx="6149975" cy="1211262"/>
            <a:chOff x="816" y="2113"/>
            <a:chExt cx="3874" cy="763"/>
          </a:xfrm>
        </p:grpSpPr>
        <p:grpSp>
          <p:nvGrpSpPr>
            <p:cNvPr id="52251" name="Group 27"/>
            <p:cNvGrpSpPr>
              <a:grpSpLocks/>
            </p:cNvGrpSpPr>
            <p:nvPr/>
          </p:nvGrpSpPr>
          <p:grpSpPr bwMode="auto">
            <a:xfrm>
              <a:off x="816" y="2113"/>
              <a:ext cx="3874" cy="716"/>
              <a:chOff x="816" y="2113"/>
              <a:chExt cx="3874" cy="716"/>
            </a:xfrm>
          </p:grpSpPr>
          <p:sp>
            <p:nvSpPr>
              <p:cNvPr id="52252" name="Freeform 28"/>
              <p:cNvSpPr>
                <a:spLocks/>
              </p:cNvSpPr>
              <p:nvPr/>
            </p:nvSpPr>
            <p:spPr bwMode="auto">
              <a:xfrm>
                <a:off x="816" y="2314"/>
                <a:ext cx="1439" cy="515"/>
              </a:xfrm>
              <a:custGeom>
                <a:avLst/>
                <a:gdLst/>
                <a:ahLst/>
                <a:cxnLst>
                  <a:cxn ang="0">
                    <a:pos x="156" y="507"/>
                  </a:cxn>
                  <a:cxn ang="0">
                    <a:pos x="470" y="484"/>
                  </a:cxn>
                  <a:cxn ang="0">
                    <a:pos x="541" y="473"/>
                  </a:cxn>
                  <a:cxn ang="0">
                    <a:pos x="611" y="458"/>
                  </a:cxn>
                  <a:cxn ang="0">
                    <a:pos x="639" y="454"/>
                  </a:cxn>
                  <a:cxn ang="0">
                    <a:pos x="669" y="443"/>
                  </a:cxn>
                  <a:cxn ang="0">
                    <a:pos x="697" y="436"/>
                  </a:cxn>
                  <a:cxn ang="0">
                    <a:pos x="725" y="428"/>
                  </a:cxn>
                  <a:cxn ang="0">
                    <a:pos x="754" y="421"/>
                  </a:cxn>
                  <a:cxn ang="0">
                    <a:pos x="782" y="410"/>
                  </a:cxn>
                  <a:cxn ang="0">
                    <a:pos x="840" y="391"/>
                  </a:cxn>
                  <a:cxn ang="0">
                    <a:pos x="883" y="369"/>
                  </a:cxn>
                  <a:cxn ang="0">
                    <a:pos x="896" y="365"/>
                  </a:cxn>
                  <a:cxn ang="0">
                    <a:pos x="910" y="354"/>
                  </a:cxn>
                  <a:cxn ang="0">
                    <a:pos x="953" y="335"/>
                  </a:cxn>
                  <a:cxn ang="0">
                    <a:pos x="968" y="328"/>
                  </a:cxn>
                  <a:cxn ang="0">
                    <a:pos x="981" y="317"/>
                  </a:cxn>
                  <a:cxn ang="0">
                    <a:pos x="996" y="309"/>
                  </a:cxn>
                  <a:cxn ang="0">
                    <a:pos x="1024" y="298"/>
                  </a:cxn>
                  <a:cxn ang="0">
                    <a:pos x="1039" y="287"/>
                  </a:cxn>
                  <a:cxn ang="0">
                    <a:pos x="1053" y="283"/>
                  </a:cxn>
                  <a:cxn ang="0">
                    <a:pos x="1053" y="276"/>
                  </a:cxn>
                  <a:cxn ang="0">
                    <a:pos x="1067" y="264"/>
                  </a:cxn>
                  <a:cxn ang="0">
                    <a:pos x="1081" y="257"/>
                  </a:cxn>
                  <a:cxn ang="0">
                    <a:pos x="1096" y="253"/>
                  </a:cxn>
                  <a:cxn ang="0">
                    <a:pos x="1109" y="239"/>
                  </a:cxn>
                  <a:cxn ang="0">
                    <a:pos x="1124" y="231"/>
                  </a:cxn>
                  <a:cxn ang="0">
                    <a:pos x="1139" y="224"/>
                  </a:cxn>
                  <a:cxn ang="0">
                    <a:pos x="1152" y="212"/>
                  </a:cxn>
                  <a:cxn ang="0">
                    <a:pos x="1167" y="205"/>
                  </a:cxn>
                  <a:cxn ang="0">
                    <a:pos x="1182" y="194"/>
                  </a:cxn>
                  <a:cxn ang="0">
                    <a:pos x="1195" y="186"/>
                  </a:cxn>
                  <a:cxn ang="0">
                    <a:pos x="1195" y="179"/>
                  </a:cxn>
                  <a:cxn ang="0">
                    <a:pos x="1210" y="168"/>
                  </a:cxn>
                  <a:cxn ang="0">
                    <a:pos x="1224" y="164"/>
                  </a:cxn>
                  <a:cxn ang="0">
                    <a:pos x="1238" y="157"/>
                  </a:cxn>
                  <a:cxn ang="0">
                    <a:pos x="1252" y="145"/>
                  </a:cxn>
                  <a:cxn ang="0">
                    <a:pos x="1252" y="138"/>
                  </a:cxn>
                  <a:cxn ang="0">
                    <a:pos x="1267" y="130"/>
                  </a:cxn>
                  <a:cxn ang="0">
                    <a:pos x="1280" y="123"/>
                  </a:cxn>
                  <a:cxn ang="0">
                    <a:pos x="1280" y="115"/>
                  </a:cxn>
                  <a:cxn ang="0">
                    <a:pos x="1295" y="108"/>
                  </a:cxn>
                  <a:cxn ang="0">
                    <a:pos x="1310" y="104"/>
                  </a:cxn>
                  <a:cxn ang="0">
                    <a:pos x="1310" y="97"/>
                  </a:cxn>
                  <a:cxn ang="0">
                    <a:pos x="1323" y="89"/>
                  </a:cxn>
                  <a:cxn ang="0">
                    <a:pos x="1323" y="82"/>
                  </a:cxn>
                  <a:cxn ang="0">
                    <a:pos x="1338" y="78"/>
                  </a:cxn>
                  <a:cxn ang="0">
                    <a:pos x="1338" y="71"/>
                  </a:cxn>
                  <a:cxn ang="0">
                    <a:pos x="1353" y="67"/>
                  </a:cxn>
                  <a:cxn ang="0">
                    <a:pos x="1366" y="60"/>
                  </a:cxn>
                  <a:cxn ang="0">
                    <a:pos x="1380" y="45"/>
                  </a:cxn>
                  <a:cxn ang="0">
                    <a:pos x="1395" y="37"/>
                  </a:cxn>
                  <a:cxn ang="0">
                    <a:pos x="1408" y="22"/>
                  </a:cxn>
                  <a:cxn ang="0">
                    <a:pos x="1423" y="19"/>
                  </a:cxn>
                  <a:cxn ang="0">
                    <a:pos x="1423" y="11"/>
                  </a:cxn>
                  <a:cxn ang="0">
                    <a:pos x="1438" y="8"/>
                  </a:cxn>
                  <a:cxn ang="0">
                    <a:pos x="1438" y="0"/>
                  </a:cxn>
                </a:cxnLst>
                <a:rect l="0" t="0" r="r" b="b"/>
                <a:pathLst>
                  <a:path w="1439" h="515">
                    <a:moveTo>
                      <a:pt x="0" y="514"/>
                    </a:moveTo>
                    <a:lnTo>
                      <a:pt x="156" y="507"/>
                    </a:lnTo>
                    <a:lnTo>
                      <a:pt x="413" y="492"/>
                    </a:lnTo>
                    <a:lnTo>
                      <a:pt x="470" y="484"/>
                    </a:lnTo>
                    <a:lnTo>
                      <a:pt x="511" y="477"/>
                    </a:lnTo>
                    <a:lnTo>
                      <a:pt x="541" y="473"/>
                    </a:lnTo>
                    <a:lnTo>
                      <a:pt x="554" y="469"/>
                    </a:lnTo>
                    <a:lnTo>
                      <a:pt x="611" y="458"/>
                    </a:lnTo>
                    <a:lnTo>
                      <a:pt x="626" y="454"/>
                    </a:lnTo>
                    <a:lnTo>
                      <a:pt x="639" y="454"/>
                    </a:lnTo>
                    <a:lnTo>
                      <a:pt x="639" y="451"/>
                    </a:lnTo>
                    <a:lnTo>
                      <a:pt x="669" y="443"/>
                    </a:lnTo>
                    <a:lnTo>
                      <a:pt x="682" y="443"/>
                    </a:lnTo>
                    <a:lnTo>
                      <a:pt x="697" y="436"/>
                    </a:lnTo>
                    <a:lnTo>
                      <a:pt x="712" y="432"/>
                    </a:lnTo>
                    <a:lnTo>
                      <a:pt x="725" y="428"/>
                    </a:lnTo>
                    <a:lnTo>
                      <a:pt x="740" y="425"/>
                    </a:lnTo>
                    <a:lnTo>
                      <a:pt x="754" y="421"/>
                    </a:lnTo>
                    <a:lnTo>
                      <a:pt x="767" y="417"/>
                    </a:lnTo>
                    <a:lnTo>
                      <a:pt x="782" y="410"/>
                    </a:lnTo>
                    <a:lnTo>
                      <a:pt x="797" y="406"/>
                    </a:lnTo>
                    <a:lnTo>
                      <a:pt x="840" y="391"/>
                    </a:lnTo>
                    <a:lnTo>
                      <a:pt x="853" y="384"/>
                    </a:lnTo>
                    <a:lnTo>
                      <a:pt x="883" y="369"/>
                    </a:lnTo>
                    <a:lnTo>
                      <a:pt x="883" y="365"/>
                    </a:lnTo>
                    <a:lnTo>
                      <a:pt x="896" y="365"/>
                    </a:lnTo>
                    <a:lnTo>
                      <a:pt x="896" y="361"/>
                    </a:lnTo>
                    <a:lnTo>
                      <a:pt x="910" y="354"/>
                    </a:lnTo>
                    <a:lnTo>
                      <a:pt x="953" y="339"/>
                    </a:lnTo>
                    <a:lnTo>
                      <a:pt x="953" y="335"/>
                    </a:lnTo>
                    <a:lnTo>
                      <a:pt x="953" y="332"/>
                    </a:lnTo>
                    <a:lnTo>
                      <a:pt x="968" y="328"/>
                    </a:lnTo>
                    <a:lnTo>
                      <a:pt x="981" y="320"/>
                    </a:lnTo>
                    <a:lnTo>
                      <a:pt x="981" y="317"/>
                    </a:lnTo>
                    <a:lnTo>
                      <a:pt x="996" y="313"/>
                    </a:lnTo>
                    <a:lnTo>
                      <a:pt x="996" y="309"/>
                    </a:lnTo>
                    <a:lnTo>
                      <a:pt x="1011" y="305"/>
                    </a:lnTo>
                    <a:lnTo>
                      <a:pt x="1024" y="298"/>
                    </a:lnTo>
                    <a:lnTo>
                      <a:pt x="1024" y="290"/>
                    </a:lnTo>
                    <a:lnTo>
                      <a:pt x="1039" y="287"/>
                    </a:lnTo>
                    <a:lnTo>
                      <a:pt x="1039" y="283"/>
                    </a:lnTo>
                    <a:lnTo>
                      <a:pt x="1053" y="283"/>
                    </a:lnTo>
                    <a:lnTo>
                      <a:pt x="1053" y="279"/>
                    </a:lnTo>
                    <a:lnTo>
                      <a:pt x="1053" y="276"/>
                    </a:lnTo>
                    <a:lnTo>
                      <a:pt x="1067" y="268"/>
                    </a:lnTo>
                    <a:lnTo>
                      <a:pt x="1067" y="264"/>
                    </a:lnTo>
                    <a:lnTo>
                      <a:pt x="1081" y="261"/>
                    </a:lnTo>
                    <a:lnTo>
                      <a:pt x="1081" y="257"/>
                    </a:lnTo>
                    <a:lnTo>
                      <a:pt x="1096" y="257"/>
                    </a:lnTo>
                    <a:lnTo>
                      <a:pt x="1096" y="253"/>
                    </a:lnTo>
                    <a:lnTo>
                      <a:pt x="1096" y="250"/>
                    </a:lnTo>
                    <a:lnTo>
                      <a:pt x="1109" y="239"/>
                    </a:lnTo>
                    <a:lnTo>
                      <a:pt x="1124" y="235"/>
                    </a:lnTo>
                    <a:lnTo>
                      <a:pt x="1124" y="231"/>
                    </a:lnTo>
                    <a:lnTo>
                      <a:pt x="1124" y="227"/>
                    </a:lnTo>
                    <a:lnTo>
                      <a:pt x="1139" y="224"/>
                    </a:lnTo>
                    <a:lnTo>
                      <a:pt x="1152" y="216"/>
                    </a:lnTo>
                    <a:lnTo>
                      <a:pt x="1152" y="212"/>
                    </a:lnTo>
                    <a:lnTo>
                      <a:pt x="1152" y="209"/>
                    </a:lnTo>
                    <a:lnTo>
                      <a:pt x="1167" y="205"/>
                    </a:lnTo>
                    <a:lnTo>
                      <a:pt x="1167" y="201"/>
                    </a:lnTo>
                    <a:lnTo>
                      <a:pt x="1182" y="194"/>
                    </a:lnTo>
                    <a:lnTo>
                      <a:pt x="1182" y="190"/>
                    </a:lnTo>
                    <a:lnTo>
                      <a:pt x="1195" y="186"/>
                    </a:lnTo>
                    <a:lnTo>
                      <a:pt x="1195" y="183"/>
                    </a:lnTo>
                    <a:lnTo>
                      <a:pt x="1195" y="179"/>
                    </a:lnTo>
                    <a:lnTo>
                      <a:pt x="1210" y="171"/>
                    </a:lnTo>
                    <a:lnTo>
                      <a:pt x="1210" y="168"/>
                    </a:lnTo>
                    <a:lnTo>
                      <a:pt x="1224" y="168"/>
                    </a:lnTo>
                    <a:lnTo>
                      <a:pt x="1224" y="164"/>
                    </a:lnTo>
                    <a:lnTo>
                      <a:pt x="1224" y="160"/>
                    </a:lnTo>
                    <a:lnTo>
                      <a:pt x="1238" y="157"/>
                    </a:lnTo>
                    <a:lnTo>
                      <a:pt x="1238" y="153"/>
                    </a:lnTo>
                    <a:lnTo>
                      <a:pt x="1252" y="145"/>
                    </a:lnTo>
                    <a:lnTo>
                      <a:pt x="1252" y="142"/>
                    </a:lnTo>
                    <a:lnTo>
                      <a:pt x="1252" y="138"/>
                    </a:lnTo>
                    <a:lnTo>
                      <a:pt x="1267" y="134"/>
                    </a:lnTo>
                    <a:lnTo>
                      <a:pt x="1267" y="130"/>
                    </a:lnTo>
                    <a:lnTo>
                      <a:pt x="1267" y="127"/>
                    </a:lnTo>
                    <a:lnTo>
                      <a:pt x="1280" y="123"/>
                    </a:lnTo>
                    <a:lnTo>
                      <a:pt x="1280" y="119"/>
                    </a:lnTo>
                    <a:lnTo>
                      <a:pt x="1280" y="115"/>
                    </a:lnTo>
                    <a:lnTo>
                      <a:pt x="1295" y="112"/>
                    </a:lnTo>
                    <a:lnTo>
                      <a:pt x="1295" y="108"/>
                    </a:lnTo>
                    <a:lnTo>
                      <a:pt x="1295" y="104"/>
                    </a:lnTo>
                    <a:lnTo>
                      <a:pt x="1310" y="104"/>
                    </a:lnTo>
                    <a:lnTo>
                      <a:pt x="1310" y="101"/>
                    </a:lnTo>
                    <a:lnTo>
                      <a:pt x="1310" y="97"/>
                    </a:lnTo>
                    <a:lnTo>
                      <a:pt x="1323" y="93"/>
                    </a:lnTo>
                    <a:lnTo>
                      <a:pt x="1323" y="89"/>
                    </a:lnTo>
                    <a:lnTo>
                      <a:pt x="1323" y="86"/>
                    </a:lnTo>
                    <a:lnTo>
                      <a:pt x="1323" y="82"/>
                    </a:lnTo>
                    <a:lnTo>
                      <a:pt x="1338" y="82"/>
                    </a:lnTo>
                    <a:lnTo>
                      <a:pt x="1338" y="78"/>
                    </a:lnTo>
                    <a:lnTo>
                      <a:pt x="1338" y="75"/>
                    </a:lnTo>
                    <a:lnTo>
                      <a:pt x="1338" y="71"/>
                    </a:lnTo>
                    <a:lnTo>
                      <a:pt x="1353" y="71"/>
                    </a:lnTo>
                    <a:lnTo>
                      <a:pt x="1353" y="67"/>
                    </a:lnTo>
                    <a:lnTo>
                      <a:pt x="1353" y="63"/>
                    </a:lnTo>
                    <a:lnTo>
                      <a:pt x="1366" y="60"/>
                    </a:lnTo>
                    <a:lnTo>
                      <a:pt x="1366" y="56"/>
                    </a:lnTo>
                    <a:lnTo>
                      <a:pt x="1380" y="45"/>
                    </a:lnTo>
                    <a:lnTo>
                      <a:pt x="1380" y="41"/>
                    </a:lnTo>
                    <a:lnTo>
                      <a:pt x="1395" y="37"/>
                    </a:lnTo>
                    <a:lnTo>
                      <a:pt x="1395" y="33"/>
                    </a:lnTo>
                    <a:lnTo>
                      <a:pt x="1408" y="22"/>
                    </a:lnTo>
                    <a:lnTo>
                      <a:pt x="1408" y="19"/>
                    </a:lnTo>
                    <a:lnTo>
                      <a:pt x="1423" y="19"/>
                    </a:lnTo>
                    <a:lnTo>
                      <a:pt x="1423" y="15"/>
                    </a:lnTo>
                    <a:lnTo>
                      <a:pt x="1423" y="11"/>
                    </a:lnTo>
                    <a:lnTo>
                      <a:pt x="1423" y="8"/>
                    </a:lnTo>
                    <a:lnTo>
                      <a:pt x="1438" y="8"/>
                    </a:lnTo>
                    <a:lnTo>
                      <a:pt x="1438" y="4"/>
                    </a:lnTo>
                    <a:lnTo>
                      <a:pt x="1438"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2253" name="Freeform 29"/>
              <p:cNvSpPr>
                <a:spLocks/>
              </p:cNvSpPr>
              <p:nvPr/>
            </p:nvSpPr>
            <p:spPr bwMode="auto">
              <a:xfrm>
                <a:off x="2254" y="2135"/>
                <a:ext cx="326" cy="180"/>
              </a:xfrm>
              <a:custGeom>
                <a:avLst/>
                <a:gdLst/>
                <a:ahLst/>
                <a:cxnLst>
                  <a:cxn ang="0">
                    <a:pos x="0" y="179"/>
                  </a:cxn>
                  <a:cxn ang="0">
                    <a:pos x="0" y="179"/>
                  </a:cxn>
                  <a:cxn ang="0">
                    <a:pos x="0" y="175"/>
                  </a:cxn>
                  <a:cxn ang="0">
                    <a:pos x="13" y="175"/>
                  </a:cxn>
                  <a:cxn ang="0">
                    <a:pos x="13" y="172"/>
                  </a:cxn>
                  <a:cxn ang="0">
                    <a:pos x="13" y="168"/>
                  </a:cxn>
                  <a:cxn ang="0">
                    <a:pos x="28" y="161"/>
                  </a:cxn>
                  <a:cxn ang="0">
                    <a:pos x="28" y="157"/>
                  </a:cxn>
                  <a:cxn ang="0">
                    <a:pos x="41" y="157"/>
                  </a:cxn>
                  <a:cxn ang="0">
                    <a:pos x="41" y="153"/>
                  </a:cxn>
                  <a:cxn ang="0">
                    <a:pos x="41" y="149"/>
                  </a:cxn>
                  <a:cxn ang="0">
                    <a:pos x="41" y="146"/>
                  </a:cxn>
                  <a:cxn ang="0">
                    <a:pos x="56" y="142"/>
                  </a:cxn>
                  <a:cxn ang="0">
                    <a:pos x="56" y="138"/>
                  </a:cxn>
                  <a:cxn ang="0">
                    <a:pos x="70" y="134"/>
                  </a:cxn>
                  <a:cxn ang="0">
                    <a:pos x="70" y="130"/>
                  </a:cxn>
                  <a:cxn ang="0">
                    <a:pos x="70" y="127"/>
                  </a:cxn>
                  <a:cxn ang="0">
                    <a:pos x="83" y="123"/>
                  </a:cxn>
                  <a:cxn ang="0">
                    <a:pos x="83" y="119"/>
                  </a:cxn>
                  <a:cxn ang="0">
                    <a:pos x="98" y="116"/>
                  </a:cxn>
                  <a:cxn ang="0">
                    <a:pos x="98" y="112"/>
                  </a:cxn>
                  <a:cxn ang="0">
                    <a:pos x="98" y="108"/>
                  </a:cxn>
                  <a:cxn ang="0">
                    <a:pos x="113" y="105"/>
                  </a:cxn>
                  <a:cxn ang="0">
                    <a:pos x="113" y="101"/>
                  </a:cxn>
                  <a:cxn ang="0">
                    <a:pos x="113" y="97"/>
                  </a:cxn>
                  <a:cxn ang="0">
                    <a:pos x="126" y="97"/>
                  </a:cxn>
                  <a:cxn ang="0">
                    <a:pos x="126" y="93"/>
                  </a:cxn>
                  <a:cxn ang="0">
                    <a:pos x="126" y="90"/>
                  </a:cxn>
                  <a:cxn ang="0">
                    <a:pos x="140" y="90"/>
                  </a:cxn>
                  <a:cxn ang="0">
                    <a:pos x="140" y="86"/>
                  </a:cxn>
                  <a:cxn ang="0">
                    <a:pos x="140" y="82"/>
                  </a:cxn>
                  <a:cxn ang="0">
                    <a:pos x="155" y="82"/>
                  </a:cxn>
                  <a:cxn ang="0">
                    <a:pos x="155" y="79"/>
                  </a:cxn>
                  <a:cxn ang="0">
                    <a:pos x="155" y="75"/>
                  </a:cxn>
                  <a:cxn ang="0">
                    <a:pos x="168" y="71"/>
                  </a:cxn>
                  <a:cxn ang="0">
                    <a:pos x="168" y="67"/>
                  </a:cxn>
                  <a:cxn ang="0">
                    <a:pos x="168" y="64"/>
                  </a:cxn>
                  <a:cxn ang="0">
                    <a:pos x="183" y="64"/>
                  </a:cxn>
                  <a:cxn ang="0">
                    <a:pos x="183" y="60"/>
                  </a:cxn>
                  <a:cxn ang="0">
                    <a:pos x="183" y="56"/>
                  </a:cxn>
                  <a:cxn ang="0">
                    <a:pos x="198" y="56"/>
                  </a:cxn>
                  <a:cxn ang="0">
                    <a:pos x="198" y="52"/>
                  </a:cxn>
                  <a:cxn ang="0">
                    <a:pos x="198" y="49"/>
                  </a:cxn>
                  <a:cxn ang="0">
                    <a:pos x="211" y="49"/>
                  </a:cxn>
                  <a:cxn ang="0">
                    <a:pos x="211" y="45"/>
                  </a:cxn>
                  <a:cxn ang="0">
                    <a:pos x="211" y="41"/>
                  </a:cxn>
                  <a:cxn ang="0">
                    <a:pos x="225" y="41"/>
                  </a:cxn>
                  <a:cxn ang="0">
                    <a:pos x="225" y="37"/>
                  </a:cxn>
                  <a:cxn ang="0">
                    <a:pos x="240" y="34"/>
                  </a:cxn>
                  <a:cxn ang="0">
                    <a:pos x="240" y="30"/>
                  </a:cxn>
                  <a:cxn ang="0">
                    <a:pos x="253" y="30"/>
                  </a:cxn>
                  <a:cxn ang="0">
                    <a:pos x="253" y="26"/>
                  </a:cxn>
                  <a:cxn ang="0">
                    <a:pos x="253" y="23"/>
                  </a:cxn>
                  <a:cxn ang="0">
                    <a:pos x="268" y="23"/>
                  </a:cxn>
                  <a:cxn ang="0">
                    <a:pos x="268" y="19"/>
                  </a:cxn>
                  <a:cxn ang="0">
                    <a:pos x="283" y="15"/>
                  </a:cxn>
                  <a:cxn ang="0">
                    <a:pos x="283" y="12"/>
                  </a:cxn>
                  <a:cxn ang="0">
                    <a:pos x="296" y="12"/>
                  </a:cxn>
                  <a:cxn ang="0">
                    <a:pos x="296" y="8"/>
                  </a:cxn>
                  <a:cxn ang="0">
                    <a:pos x="310" y="8"/>
                  </a:cxn>
                  <a:cxn ang="0">
                    <a:pos x="310" y="4"/>
                  </a:cxn>
                  <a:cxn ang="0">
                    <a:pos x="325" y="0"/>
                  </a:cxn>
                </a:cxnLst>
                <a:rect l="0" t="0" r="r" b="b"/>
                <a:pathLst>
                  <a:path w="326" h="180">
                    <a:moveTo>
                      <a:pt x="0" y="179"/>
                    </a:moveTo>
                    <a:lnTo>
                      <a:pt x="0" y="179"/>
                    </a:lnTo>
                    <a:lnTo>
                      <a:pt x="0" y="175"/>
                    </a:lnTo>
                    <a:lnTo>
                      <a:pt x="13" y="175"/>
                    </a:lnTo>
                    <a:lnTo>
                      <a:pt x="13" y="172"/>
                    </a:lnTo>
                    <a:lnTo>
                      <a:pt x="13" y="168"/>
                    </a:lnTo>
                    <a:lnTo>
                      <a:pt x="28" y="161"/>
                    </a:lnTo>
                    <a:lnTo>
                      <a:pt x="28" y="157"/>
                    </a:lnTo>
                    <a:lnTo>
                      <a:pt x="41" y="157"/>
                    </a:lnTo>
                    <a:lnTo>
                      <a:pt x="41" y="153"/>
                    </a:lnTo>
                    <a:lnTo>
                      <a:pt x="41" y="149"/>
                    </a:lnTo>
                    <a:lnTo>
                      <a:pt x="41" y="146"/>
                    </a:lnTo>
                    <a:lnTo>
                      <a:pt x="56" y="142"/>
                    </a:lnTo>
                    <a:lnTo>
                      <a:pt x="56" y="138"/>
                    </a:lnTo>
                    <a:lnTo>
                      <a:pt x="70" y="134"/>
                    </a:lnTo>
                    <a:lnTo>
                      <a:pt x="70" y="130"/>
                    </a:lnTo>
                    <a:lnTo>
                      <a:pt x="70" y="127"/>
                    </a:lnTo>
                    <a:lnTo>
                      <a:pt x="83" y="123"/>
                    </a:lnTo>
                    <a:lnTo>
                      <a:pt x="83" y="119"/>
                    </a:lnTo>
                    <a:lnTo>
                      <a:pt x="98" y="116"/>
                    </a:lnTo>
                    <a:lnTo>
                      <a:pt x="98" y="112"/>
                    </a:lnTo>
                    <a:lnTo>
                      <a:pt x="98" y="108"/>
                    </a:lnTo>
                    <a:lnTo>
                      <a:pt x="113" y="105"/>
                    </a:lnTo>
                    <a:lnTo>
                      <a:pt x="113" y="101"/>
                    </a:lnTo>
                    <a:lnTo>
                      <a:pt x="113" y="97"/>
                    </a:lnTo>
                    <a:lnTo>
                      <a:pt x="126" y="97"/>
                    </a:lnTo>
                    <a:lnTo>
                      <a:pt x="126" y="93"/>
                    </a:lnTo>
                    <a:lnTo>
                      <a:pt x="126" y="90"/>
                    </a:lnTo>
                    <a:lnTo>
                      <a:pt x="140" y="90"/>
                    </a:lnTo>
                    <a:lnTo>
                      <a:pt x="140" y="86"/>
                    </a:lnTo>
                    <a:lnTo>
                      <a:pt x="140" y="82"/>
                    </a:lnTo>
                    <a:lnTo>
                      <a:pt x="155" y="82"/>
                    </a:lnTo>
                    <a:lnTo>
                      <a:pt x="155" y="79"/>
                    </a:lnTo>
                    <a:lnTo>
                      <a:pt x="155" y="75"/>
                    </a:lnTo>
                    <a:lnTo>
                      <a:pt x="168" y="71"/>
                    </a:lnTo>
                    <a:lnTo>
                      <a:pt x="168" y="67"/>
                    </a:lnTo>
                    <a:lnTo>
                      <a:pt x="168" y="64"/>
                    </a:lnTo>
                    <a:lnTo>
                      <a:pt x="183" y="64"/>
                    </a:lnTo>
                    <a:lnTo>
                      <a:pt x="183" y="60"/>
                    </a:lnTo>
                    <a:lnTo>
                      <a:pt x="183" y="56"/>
                    </a:lnTo>
                    <a:lnTo>
                      <a:pt x="198" y="56"/>
                    </a:lnTo>
                    <a:lnTo>
                      <a:pt x="198" y="52"/>
                    </a:lnTo>
                    <a:lnTo>
                      <a:pt x="198" y="49"/>
                    </a:lnTo>
                    <a:lnTo>
                      <a:pt x="211" y="49"/>
                    </a:lnTo>
                    <a:lnTo>
                      <a:pt x="211" y="45"/>
                    </a:lnTo>
                    <a:lnTo>
                      <a:pt x="211" y="41"/>
                    </a:lnTo>
                    <a:lnTo>
                      <a:pt x="225" y="41"/>
                    </a:lnTo>
                    <a:lnTo>
                      <a:pt x="225" y="37"/>
                    </a:lnTo>
                    <a:lnTo>
                      <a:pt x="240" y="34"/>
                    </a:lnTo>
                    <a:lnTo>
                      <a:pt x="240" y="30"/>
                    </a:lnTo>
                    <a:lnTo>
                      <a:pt x="253" y="30"/>
                    </a:lnTo>
                    <a:lnTo>
                      <a:pt x="253" y="26"/>
                    </a:lnTo>
                    <a:lnTo>
                      <a:pt x="253" y="23"/>
                    </a:lnTo>
                    <a:lnTo>
                      <a:pt x="268" y="23"/>
                    </a:lnTo>
                    <a:lnTo>
                      <a:pt x="268" y="19"/>
                    </a:lnTo>
                    <a:lnTo>
                      <a:pt x="283" y="15"/>
                    </a:lnTo>
                    <a:lnTo>
                      <a:pt x="283" y="12"/>
                    </a:lnTo>
                    <a:lnTo>
                      <a:pt x="296" y="12"/>
                    </a:lnTo>
                    <a:lnTo>
                      <a:pt x="296" y="8"/>
                    </a:lnTo>
                    <a:lnTo>
                      <a:pt x="310" y="8"/>
                    </a:lnTo>
                    <a:lnTo>
                      <a:pt x="310" y="4"/>
                    </a:lnTo>
                    <a:lnTo>
                      <a:pt x="325"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2254" name="Freeform 30"/>
              <p:cNvSpPr>
                <a:spLocks/>
              </p:cNvSpPr>
              <p:nvPr/>
            </p:nvSpPr>
            <p:spPr bwMode="auto">
              <a:xfrm>
                <a:off x="2579" y="2113"/>
                <a:ext cx="244" cy="23"/>
              </a:xfrm>
              <a:custGeom>
                <a:avLst/>
                <a:gdLst/>
                <a:ahLst/>
                <a:cxnLst>
                  <a:cxn ang="0">
                    <a:pos x="0" y="22"/>
                  </a:cxn>
                  <a:cxn ang="0">
                    <a:pos x="0" y="22"/>
                  </a:cxn>
                  <a:cxn ang="0">
                    <a:pos x="0" y="19"/>
                  </a:cxn>
                  <a:cxn ang="0">
                    <a:pos x="13" y="19"/>
                  </a:cxn>
                  <a:cxn ang="0">
                    <a:pos x="13" y="15"/>
                  </a:cxn>
                  <a:cxn ang="0">
                    <a:pos x="28" y="15"/>
                  </a:cxn>
                  <a:cxn ang="0">
                    <a:pos x="28" y="11"/>
                  </a:cxn>
                  <a:cxn ang="0">
                    <a:pos x="43" y="11"/>
                  </a:cxn>
                  <a:cxn ang="0">
                    <a:pos x="56" y="8"/>
                  </a:cxn>
                  <a:cxn ang="0">
                    <a:pos x="71" y="8"/>
                  </a:cxn>
                  <a:cxn ang="0">
                    <a:pos x="71" y="4"/>
                  </a:cxn>
                  <a:cxn ang="0">
                    <a:pos x="86" y="4"/>
                  </a:cxn>
                  <a:cxn ang="0">
                    <a:pos x="99" y="4"/>
                  </a:cxn>
                  <a:cxn ang="0">
                    <a:pos x="99" y="0"/>
                  </a:cxn>
                  <a:cxn ang="0">
                    <a:pos x="114" y="0"/>
                  </a:cxn>
                  <a:cxn ang="0">
                    <a:pos x="129" y="0"/>
                  </a:cxn>
                  <a:cxn ang="0">
                    <a:pos x="142" y="0"/>
                  </a:cxn>
                  <a:cxn ang="0">
                    <a:pos x="157" y="0"/>
                  </a:cxn>
                  <a:cxn ang="0">
                    <a:pos x="172" y="0"/>
                  </a:cxn>
                  <a:cxn ang="0">
                    <a:pos x="185" y="0"/>
                  </a:cxn>
                  <a:cxn ang="0">
                    <a:pos x="185" y="4"/>
                  </a:cxn>
                  <a:cxn ang="0">
                    <a:pos x="200" y="4"/>
                  </a:cxn>
                  <a:cxn ang="0">
                    <a:pos x="215" y="4"/>
                  </a:cxn>
                  <a:cxn ang="0">
                    <a:pos x="215" y="8"/>
                  </a:cxn>
                  <a:cxn ang="0">
                    <a:pos x="228" y="8"/>
                  </a:cxn>
                  <a:cxn ang="0">
                    <a:pos x="228" y="11"/>
                  </a:cxn>
                  <a:cxn ang="0">
                    <a:pos x="243" y="11"/>
                  </a:cxn>
                </a:cxnLst>
                <a:rect l="0" t="0" r="r" b="b"/>
                <a:pathLst>
                  <a:path w="244" h="23">
                    <a:moveTo>
                      <a:pt x="0" y="22"/>
                    </a:moveTo>
                    <a:lnTo>
                      <a:pt x="0" y="22"/>
                    </a:lnTo>
                    <a:lnTo>
                      <a:pt x="0" y="19"/>
                    </a:lnTo>
                    <a:lnTo>
                      <a:pt x="13" y="19"/>
                    </a:lnTo>
                    <a:lnTo>
                      <a:pt x="13" y="15"/>
                    </a:lnTo>
                    <a:lnTo>
                      <a:pt x="28" y="15"/>
                    </a:lnTo>
                    <a:lnTo>
                      <a:pt x="28" y="11"/>
                    </a:lnTo>
                    <a:lnTo>
                      <a:pt x="43" y="11"/>
                    </a:lnTo>
                    <a:lnTo>
                      <a:pt x="56" y="8"/>
                    </a:lnTo>
                    <a:lnTo>
                      <a:pt x="71" y="8"/>
                    </a:lnTo>
                    <a:lnTo>
                      <a:pt x="71" y="4"/>
                    </a:lnTo>
                    <a:lnTo>
                      <a:pt x="86" y="4"/>
                    </a:lnTo>
                    <a:lnTo>
                      <a:pt x="99" y="4"/>
                    </a:lnTo>
                    <a:lnTo>
                      <a:pt x="99" y="0"/>
                    </a:lnTo>
                    <a:lnTo>
                      <a:pt x="114" y="0"/>
                    </a:lnTo>
                    <a:lnTo>
                      <a:pt x="129" y="0"/>
                    </a:lnTo>
                    <a:lnTo>
                      <a:pt x="142" y="0"/>
                    </a:lnTo>
                    <a:lnTo>
                      <a:pt x="157" y="0"/>
                    </a:lnTo>
                    <a:lnTo>
                      <a:pt x="172" y="0"/>
                    </a:lnTo>
                    <a:lnTo>
                      <a:pt x="185" y="0"/>
                    </a:lnTo>
                    <a:lnTo>
                      <a:pt x="185" y="4"/>
                    </a:lnTo>
                    <a:lnTo>
                      <a:pt x="200" y="4"/>
                    </a:lnTo>
                    <a:lnTo>
                      <a:pt x="215" y="4"/>
                    </a:lnTo>
                    <a:lnTo>
                      <a:pt x="215" y="8"/>
                    </a:lnTo>
                    <a:lnTo>
                      <a:pt x="228" y="8"/>
                    </a:lnTo>
                    <a:lnTo>
                      <a:pt x="228" y="11"/>
                    </a:lnTo>
                    <a:lnTo>
                      <a:pt x="243" y="11"/>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2255" name="Freeform 31"/>
              <p:cNvSpPr>
                <a:spLocks/>
              </p:cNvSpPr>
              <p:nvPr/>
            </p:nvSpPr>
            <p:spPr bwMode="auto">
              <a:xfrm>
                <a:off x="2822" y="2124"/>
                <a:ext cx="342" cy="173"/>
              </a:xfrm>
              <a:custGeom>
                <a:avLst/>
                <a:gdLst/>
                <a:ahLst/>
                <a:cxnLst>
                  <a:cxn ang="0">
                    <a:pos x="0" y="0"/>
                  </a:cxn>
                  <a:cxn ang="0">
                    <a:pos x="0" y="0"/>
                  </a:cxn>
                  <a:cxn ang="0">
                    <a:pos x="15" y="0"/>
                  </a:cxn>
                  <a:cxn ang="0">
                    <a:pos x="15" y="4"/>
                  </a:cxn>
                  <a:cxn ang="0">
                    <a:pos x="28" y="4"/>
                  </a:cxn>
                  <a:cxn ang="0">
                    <a:pos x="28" y="8"/>
                  </a:cxn>
                  <a:cxn ang="0">
                    <a:pos x="43" y="8"/>
                  </a:cxn>
                  <a:cxn ang="0">
                    <a:pos x="43" y="11"/>
                  </a:cxn>
                  <a:cxn ang="0">
                    <a:pos x="57" y="11"/>
                  </a:cxn>
                  <a:cxn ang="0">
                    <a:pos x="57" y="15"/>
                  </a:cxn>
                  <a:cxn ang="0">
                    <a:pos x="57" y="19"/>
                  </a:cxn>
                  <a:cxn ang="0">
                    <a:pos x="70" y="19"/>
                  </a:cxn>
                  <a:cxn ang="0">
                    <a:pos x="70" y="23"/>
                  </a:cxn>
                  <a:cxn ang="0">
                    <a:pos x="85" y="23"/>
                  </a:cxn>
                  <a:cxn ang="0">
                    <a:pos x="85" y="26"/>
                  </a:cxn>
                  <a:cxn ang="0">
                    <a:pos x="100" y="30"/>
                  </a:cxn>
                  <a:cxn ang="0">
                    <a:pos x="100" y="34"/>
                  </a:cxn>
                  <a:cxn ang="0">
                    <a:pos x="113" y="34"/>
                  </a:cxn>
                  <a:cxn ang="0">
                    <a:pos x="113" y="37"/>
                  </a:cxn>
                  <a:cxn ang="0">
                    <a:pos x="113" y="41"/>
                  </a:cxn>
                  <a:cxn ang="0">
                    <a:pos x="128" y="41"/>
                  </a:cxn>
                  <a:cxn ang="0">
                    <a:pos x="128" y="45"/>
                  </a:cxn>
                  <a:cxn ang="0">
                    <a:pos x="143" y="45"/>
                  </a:cxn>
                  <a:cxn ang="0">
                    <a:pos x="143" y="49"/>
                  </a:cxn>
                  <a:cxn ang="0">
                    <a:pos x="143" y="52"/>
                  </a:cxn>
                  <a:cxn ang="0">
                    <a:pos x="156" y="52"/>
                  </a:cxn>
                  <a:cxn ang="0">
                    <a:pos x="156" y="56"/>
                  </a:cxn>
                  <a:cxn ang="0">
                    <a:pos x="156" y="60"/>
                  </a:cxn>
                  <a:cxn ang="0">
                    <a:pos x="171" y="60"/>
                  </a:cxn>
                  <a:cxn ang="0">
                    <a:pos x="171" y="64"/>
                  </a:cxn>
                  <a:cxn ang="0">
                    <a:pos x="185" y="68"/>
                  </a:cxn>
                  <a:cxn ang="0">
                    <a:pos x="185" y="71"/>
                  </a:cxn>
                  <a:cxn ang="0">
                    <a:pos x="185" y="75"/>
                  </a:cxn>
                  <a:cxn ang="0">
                    <a:pos x="198" y="79"/>
                  </a:cxn>
                  <a:cxn ang="0">
                    <a:pos x="198" y="82"/>
                  </a:cxn>
                  <a:cxn ang="0">
                    <a:pos x="213" y="86"/>
                  </a:cxn>
                  <a:cxn ang="0">
                    <a:pos x="213" y="90"/>
                  </a:cxn>
                  <a:cxn ang="0">
                    <a:pos x="228" y="93"/>
                  </a:cxn>
                  <a:cxn ang="0">
                    <a:pos x="228" y="97"/>
                  </a:cxn>
                  <a:cxn ang="0">
                    <a:pos x="241" y="101"/>
                  </a:cxn>
                  <a:cxn ang="0">
                    <a:pos x="241" y="104"/>
                  </a:cxn>
                  <a:cxn ang="0">
                    <a:pos x="241" y="108"/>
                  </a:cxn>
                  <a:cxn ang="0">
                    <a:pos x="256" y="112"/>
                  </a:cxn>
                  <a:cxn ang="0">
                    <a:pos x="256" y="116"/>
                  </a:cxn>
                  <a:cxn ang="0">
                    <a:pos x="271" y="120"/>
                  </a:cxn>
                  <a:cxn ang="0">
                    <a:pos x="271" y="123"/>
                  </a:cxn>
                  <a:cxn ang="0">
                    <a:pos x="271" y="127"/>
                  </a:cxn>
                  <a:cxn ang="0">
                    <a:pos x="284" y="131"/>
                  </a:cxn>
                  <a:cxn ang="0">
                    <a:pos x="284" y="135"/>
                  </a:cxn>
                  <a:cxn ang="0">
                    <a:pos x="284" y="138"/>
                  </a:cxn>
                  <a:cxn ang="0">
                    <a:pos x="298" y="138"/>
                  </a:cxn>
                  <a:cxn ang="0">
                    <a:pos x="298" y="142"/>
                  </a:cxn>
                  <a:cxn ang="0">
                    <a:pos x="298" y="146"/>
                  </a:cxn>
                  <a:cxn ang="0">
                    <a:pos x="313" y="150"/>
                  </a:cxn>
                  <a:cxn ang="0">
                    <a:pos x="313" y="153"/>
                  </a:cxn>
                  <a:cxn ang="0">
                    <a:pos x="326" y="157"/>
                  </a:cxn>
                  <a:cxn ang="0">
                    <a:pos x="326" y="161"/>
                  </a:cxn>
                  <a:cxn ang="0">
                    <a:pos x="326" y="164"/>
                  </a:cxn>
                  <a:cxn ang="0">
                    <a:pos x="326" y="168"/>
                  </a:cxn>
                  <a:cxn ang="0">
                    <a:pos x="341" y="168"/>
                  </a:cxn>
                  <a:cxn ang="0">
                    <a:pos x="341" y="172"/>
                  </a:cxn>
                </a:cxnLst>
                <a:rect l="0" t="0" r="r" b="b"/>
                <a:pathLst>
                  <a:path w="342" h="173">
                    <a:moveTo>
                      <a:pt x="0" y="0"/>
                    </a:moveTo>
                    <a:lnTo>
                      <a:pt x="0" y="0"/>
                    </a:lnTo>
                    <a:lnTo>
                      <a:pt x="15" y="0"/>
                    </a:lnTo>
                    <a:lnTo>
                      <a:pt x="15" y="4"/>
                    </a:lnTo>
                    <a:lnTo>
                      <a:pt x="28" y="4"/>
                    </a:lnTo>
                    <a:lnTo>
                      <a:pt x="28" y="8"/>
                    </a:lnTo>
                    <a:lnTo>
                      <a:pt x="43" y="8"/>
                    </a:lnTo>
                    <a:lnTo>
                      <a:pt x="43" y="11"/>
                    </a:lnTo>
                    <a:lnTo>
                      <a:pt x="57" y="11"/>
                    </a:lnTo>
                    <a:lnTo>
                      <a:pt x="57" y="15"/>
                    </a:lnTo>
                    <a:lnTo>
                      <a:pt x="57" y="19"/>
                    </a:lnTo>
                    <a:lnTo>
                      <a:pt x="70" y="19"/>
                    </a:lnTo>
                    <a:lnTo>
                      <a:pt x="70" y="23"/>
                    </a:lnTo>
                    <a:lnTo>
                      <a:pt x="85" y="23"/>
                    </a:lnTo>
                    <a:lnTo>
                      <a:pt x="85" y="26"/>
                    </a:lnTo>
                    <a:lnTo>
                      <a:pt x="100" y="30"/>
                    </a:lnTo>
                    <a:lnTo>
                      <a:pt x="100" y="34"/>
                    </a:lnTo>
                    <a:lnTo>
                      <a:pt x="113" y="34"/>
                    </a:lnTo>
                    <a:lnTo>
                      <a:pt x="113" y="37"/>
                    </a:lnTo>
                    <a:lnTo>
                      <a:pt x="113" y="41"/>
                    </a:lnTo>
                    <a:lnTo>
                      <a:pt x="128" y="41"/>
                    </a:lnTo>
                    <a:lnTo>
                      <a:pt x="128" y="45"/>
                    </a:lnTo>
                    <a:lnTo>
                      <a:pt x="143" y="45"/>
                    </a:lnTo>
                    <a:lnTo>
                      <a:pt x="143" y="49"/>
                    </a:lnTo>
                    <a:lnTo>
                      <a:pt x="143" y="52"/>
                    </a:lnTo>
                    <a:lnTo>
                      <a:pt x="156" y="52"/>
                    </a:lnTo>
                    <a:lnTo>
                      <a:pt x="156" y="56"/>
                    </a:lnTo>
                    <a:lnTo>
                      <a:pt x="156" y="60"/>
                    </a:lnTo>
                    <a:lnTo>
                      <a:pt x="171" y="60"/>
                    </a:lnTo>
                    <a:lnTo>
                      <a:pt x="171" y="64"/>
                    </a:lnTo>
                    <a:lnTo>
                      <a:pt x="185" y="68"/>
                    </a:lnTo>
                    <a:lnTo>
                      <a:pt x="185" y="71"/>
                    </a:lnTo>
                    <a:lnTo>
                      <a:pt x="185" y="75"/>
                    </a:lnTo>
                    <a:lnTo>
                      <a:pt x="198" y="79"/>
                    </a:lnTo>
                    <a:lnTo>
                      <a:pt x="198" y="82"/>
                    </a:lnTo>
                    <a:lnTo>
                      <a:pt x="213" y="86"/>
                    </a:lnTo>
                    <a:lnTo>
                      <a:pt x="213" y="90"/>
                    </a:lnTo>
                    <a:lnTo>
                      <a:pt x="228" y="93"/>
                    </a:lnTo>
                    <a:lnTo>
                      <a:pt x="228" y="97"/>
                    </a:lnTo>
                    <a:lnTo>
                      <a:pt x="241" y="101"/>
                    </a:lnTo>
                    <a:lnTo>
                      <a:pt x="241" y="104"/>
                    </a:lnTo>
                    <a:lnTo>
                      <a:pt x="241" y="108"/>
                    </a:lnTo>
                    <a:lnTo>
                      <a:pt x="256" y="112"/>
                    </a:lnTo>
                    <a:lnTo>
                      <a:pt x="256" y="116"/>
                    </a:lnTo>
                    <a:lnTo>
                      <a:pt x="271" y="120"/>
                    </a:lnTo>
                    <a:lnTo>
                      <a:pt x="271" y="123"/>
                    </a:lnTo>
                    <a:lnTo>
                      <a:pt x="271" y="127"/>
                    </a:lnTo>
                    <a:lnTo>
                      <a:pt x="284" y="131"/>
                    </a:lnTo>
                    <a:lnTo>
                      <a:pt x="284" y="135"/>
                    </a:lnTo>
                    <a:lnTo>
                      <a:pt x="284" y="138"/>
                    </a:lnTo>
                    <a:lnTo>
                      <a:pt x="298" y="138"/>
                    </a:lnTo>
                    <a:lnTo>
                      <a:pt x="298" y="142"/>
                    </a:lnTo>
                    <a:lnTo>
                      <a:pt x="298" y="146"/>
                    </a:lnTo>
                    <a:lnTo>
                      <a:pt x="313" y="150"/>
                    </a:lnTo>
                    <a:lnTo>
                      <a:pt x="313" y="153"/>
                    </a:lnTo>
                    <a:lnTo>
                      <a:pt x="326" y="157"/>
                    </a:lnTo>
                    <a:lnTo>
                      <a:pt x="326" y="161"/>
                    </a:lnTo>
                    <a:lnTo>
                      <a:pt x="326" y="164"/>
                    </a:lnTo>
                    <a:lnTo>
                      <a:pt x="326" y="168"/>
                    </a:lnTo>
                    <a:lnTo>
                      <a:pt x="341" y="168"/>
                    </a:lnTo>
                    <a:lnTo>
                      <a:pt x="341" y="172"/>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2256" name="Freeform 32"/>
              <p:cNvSpPr>
                <a:spLocks/>
              </p:cNvSpPr>
              <p:nvPr/>
            </p:nvSpPr>
            <p:spPr bwMode="auto">
              <a:xfrm>
                <a:off x="3163" y="2296"/>
                <a:ext cx="1027" cy="506"/>
              </a:xfrm>
              <a:custGeom>
                <a:avLst/>
                <a:gdLst/>
                <a:ahLst/>
                <a:cxnLst>
                  <a:cxn ang="0">
                    <a:pos x="0" y="0"/>
                  </a:cxn>
                  <a:cxn ang="0">
                    <a:pos x="0" y="7"/>
                  </a:cxn>
                  <a:cxn ang="0">
                    <a:pos x="15" y="11"/>
                  </a:cxn>
                  <a:cxn ang="0">
                    <a:pos x="28" y="22"/>
                  </a:cxn>
                  <a:cxn ang="0">
                    <a:pos x="43" y="30"/>
                  </a:cxn>
                  <a:cxn ang="0">
                    <a:pos x="43" y="37"/>
                  </a:cxn>
                  <a:cxn ang="0">
                    <a:pos x="56" y="41"/>
                  </a:cxn>
                  <a:cxn ang="0">
                    <a:pos x="71" y="48"/>
                  </a:cxn>
                  <a:cxn ang="0">
                    <a:pos x="71" y="56"/>
                  </a:cxn>
                  <a:cxn ang="0">
                    <a:pos x="86" y="63"/>
                  </a:cxn>
                  <a:cxn ang="0">
                    <a:pos x="99" y="74"/>
                  </a:cxn>
                  <a:cxn ang="0">
                    <a:pos x="114" y="78"/>
                  </a:cxn>
                  <a:cxn ang="0">
                    <a:pos x="114" y="85"/>
                  </a:cxn>
                  <a:cxn ang="0">
                    <a:pos x="128" y="93"/>
                  </a:cxn>
                  <a:cxn ang="0">
                    <a:pos x="142" y="100"/>
                  </a:cxn>
                  <a:cxn ang="0">
                    <a:pos x="142" y="107"/>
                  </a:cxn>
                  <a:cxn ang="0">
                    <a:pos x="156" y="119"/>
                  </a:cxn>
                  <a:cxn ang="0">
                    <a:pos x="171" y="134"/>
                  </a:cxn>
                  <a:cxn ang="0">
                    <a:pos x="184" y="141"/>
                  </a:cxn>
                  <a:cxn ang="0">
                    <a:pos x="199" y="149"/>
                  </a:cxn>
                  <a:cxn ang="0">
                    <a:pos x="214" y="156"/>
                  </a:cxn>
                  <a:cxn ang="0">
                    <a:pos x="227" y="171"/>
                  </a:cxn>
                  <a:cxn ang="0">
                    <a:pos x="242" y="178"/>
                  </a:cxn>
                  <a:cxn ang="0">
                    <a:pos x="242" y="186"/>
                  </a:cxn>
                  <a:cxn ang="0">
                    <a:pos x="257" y="189"/>
                  </a:cxn>
                  <a:cxn ang="0">
                    <a:pos x="270" y="197"/>
                  </a:cxn>
                  <a:cxn ang="0">
                    <a:pos x="270" y="204"/>
                  </a:cxn>
                  <a:cxn ang="0">
                    <a:pos x="285" y="212"/>
                  </a:cxn>
                  <a:cxn ang="0">
                    <a:pos x="300" y="223"/>
                  </a:cxn>
                  <a:cxn ang="0">
                    <a:pos x="313" y="230"/>
                  </a:cxn>
                  <a:cxn ang="0">
                    <a:pos x="343" y="249"/>
                  </a:cxn>
                  <a:cxn ang="0">
                    <a:pos x="356" y="260"/>
                  </a:cxn>
                  <a:cxn ang="0">
                    <a:pos x="371" y="264"/>
                  </a:cxn>
                  <a:cxn ang="0">
                    <a:pos x="371" y="271"/>
                  </a:cxn>
                  <a:cxn ang="0">
                    <a:pos x="385" y="279"/>
                  </a:cxn>
                  <a:cxn ang="0">
                    <a:pos x="399" y="290"/>
                  </a:cxn>
                  <a:cxn ang="0">
                    <a:pos x="413" y="301"/>
                  </a:cxn>
                  <a:cxn ang="0">
                    <a:pos x="428" y="308"/>
                  </a:cxn>
                  <a:cxn ang="0">
                    <a:pos x="441" y="316"/>
                  </a:cxn>
                  <a:cxn ang="0">
                    <a:pos x="456" y="327"/>
                  </a:cxn>
                  <a:cxn ang="0">
                    <a:pos x="471" y="330"/>
                  </a:cxn>
                  <a:cxn ang="0">
                    <a:pos x="499" y="345"/>
                  </a:cxn>
                  <a:cxn ang="0">
                    <a:pos x="514" y="353"/>
                  </a:cxn>
                  <a:cxn ang="0">
                    <a:pos x="527" y="360"/>
                  </a:cxn>
                  <a:cxn ang="0">
                    <a:pos x="585" y="383"/>
                  </a:cxn>
                  <a:cxn ang="0">
                    <a:pos x="585" y="390"/>
                  </a:cxn>
                  <a:cxn ang="0">
                    <a:pos x="627" y="405"/>
                  </a:cxn>
                  <a:cxn ang="0">
                    <a:pos x="698" y="434"/>
                  </a:cxn>
                  <a:cxn ang="0">
                    <a:pos x="756" y="449"/>
                  </a:cxn>
                  <a:cxn ang="0">
                    <a:pos x="784" y="460"/>
                  </a:cxn>
                  <a:cxn ang="0">
                    <a:pos x="827" y="472"/>
                  </a:cxn>
                  <a:cxn ang="0">
                    <a:pos x="942" y="490"/>
                  </a:cxn>
                  <a:cxn ang="0">
                    <a:pos x="1026" y="505"/>
                  </a:cxn>
                </a:cxnLst>
                <a:rect l="0" t="0" r="r" b="b"/>
                <a:pathLst>
                  <a:path w="1027" h="506">
                    <a:moveTo>
                      <a:pt x="0" y="0"/>
                    </a:moveTo>
                    <a:lnTo>
                      <a:pt x="0" y="0"/>
                    </a:lnTo>
                    <a:lnTo>
                      <a:pt x="0" y="3"/>
                    </a:lnTo>
                    <a:lnTo>
                      <a:pt x="0" y="7"/>
                    </a:lnTo>
                    <a:lnTo>
                      <a:pt x="15" y="7"/>
                    </a:lnTo>
                    <a:lnTo>
                      <a:pt x="15" y="11"/>
                    </a:lnTo>
                    <a:lnTo>
                      <a:pt x="28" y="18"/>
                    </a:lnTo>
                    <a:lnTo>
                      <a:pt x="28" y="22"/>
                    </a:lnTo>
                    <a:lnTo>
                      <a:pt x="28" y="26"/>
                    </a:lnTo>
                    <a:lnTo>
                      <a:pt x="43" y="30"/>
                    </a:lnTo>
                    <a:lnTo>
                      <a:pt x="43" y="33"/>
                    </a:lnTo>
                    <a:lnTo>
                      <a:pt x="43" y="37"/>
                    </a:lnTo>
                    <a:lnTo>
                      <a:pt x="56" y="37"/>
                    </a:lnTo>
                    <a:lnTo>
                      <a:pt x="56" y="41"/>
                    </a:lnTo>
                    <a:lnTo>
                      <a:pt x="56" y="45"/>
                    </a:lnTo>
                    <a:lnTo>
                      <a:pt x="71" y="48"/>
                    </a:lnTo>
                    <a:lnTo>
                      <a:pt x="71" y="52"/>
                    </a:lnTo>
                    <a:lnTo>
                      <a:pt x="71" y="56"/>
                    </a:lnTo>
                    <a:lnTo>
                      <a:pt x="86" y="59"/>
                    </a:lnTo>
                    <a:lnTo>
                      <a:pt x="86" y="63"/>
                    </a:lnTo>
                    <a:lnTo>
                      <a:pt x="99" y="71"/>
                    </a:lnTo>
                    <a:lnTo>
                      <a:pt x="99" y="74"/>
                    </a:lnTo>
                    <a:lnTo>
                      <a:pt x="99" y="78"/>
                    </a:lnTo>
                    <a:lnTo>
                      <a:pt x="114" y="78"/>
                    </a:lnTo>
                    <a:lnTo>
                      <a:pt x="114" y="82"/>
                    </a:lnTo>
                    <a:lnTo>
                      <a:pt x="114" y="85"/>
                    </a:lnTo>
                    <a:lnTo>
                      <a:pt x="114" y="89"/>
                    </a:lnTo>
                    <a:lnTo>
                      <a:pt x="128" y="93"/>
                    </a:lnTo>
                    <a:lnTo>
                      <a:pt x="128" y="96"/>
                    </a:lnTo>
                    <a:lnTo>
                      <a:pt x="142" y="100"/>
                    </a:lnTo>
                    <a:lnTo>
                      <a:pt x="142" y="104"/>
                    </a:lnTo>
                    <a:lnTo>
                      <a:pt x="142" y="107"/>
                    </a:lnTo>
                    <a:lnTo>
                      <a:pt x="156" y="115"/>
                    </a:lnTo>
                    <a:lnTo>
                      <a:pt x="156" y="119"/>
                    </a:lnTo>
                    <a:lnTo>
                      <a:pt x="171" y="126"/>
                    </a:lnTo>
                    <a:lnTo>
                      <a:pt x="171" y="134"/>
                    </a:lnTo>
                    <a:lnTo>
                      <a:pt x="184" y="137"/>
                    </a:lnTo>
                    <a:lnTo>
                      <a:pt x="184" y="141"/>
                    </a:lnTo>
                    <a:lnTo>
                      <a:pt x="199" y="145"/>
                    </a:lnTo>
                    <a:lnTo>
                      <a:pt x="199" y="149"/>
                    </a:lnTo>
                    <a:lnTo>
                      <a:pt x="199" y="152"/>
                    </a:lnTo>
                    <a:lnTo>
                      <a:pt x="214" y="156"/>
                    </a:lnTo>
                    <a:lnTo>
                      <a:pt x="214" y="160"/>
                    </a:lnTo>
                    <a:lnTo>
                      <a:pt x="227" y="171"/>
                    </a:lnTo>
                    <a:lnTo>
                      <a:pt x="227" y="175"/>
                    </a:lnTo>
                    <a:lnTo>
                      <a:pt x="242" y="178"/>
                    </a:lnTo>
                    <a:lnTo>
                      <a:pt x="242" y="182"/>
                    </a:lnTo>
                    <a:lnTo>
                      <a:pt x="242" y="186"/>
                    </a:lnTo>
                    <a:lnTo>
                      <a:pt x="257" y="186"/>
                    </a:lnTo>
                    <a:lnTo>
                      <a:pt x="257" y="189"/>
                    </a:lnTo>
                    <a:lnTo>
                      <a:pt x="257" y="193"/>
                    </a:lnTo>
                    <a:lnTo>
                      <a:pt x="270" y="197"/>
                    </a:lnTo>
                    <a:lnTo>
                      <a:pt x="270" y="201"/>
                    </a:lnTo>
                    <a:lnTo>
                      <a:pt x="270" y="204"/>
                    </a:lnTo>
                    <a:lnTo>
                      <a:pt x="285" y="208"/>
                    </a:lnTo>
                    <a:lnTo>
                      <a:pt x="285" y="212"/>
                    </a:lnTo>
                    <a:lnTo>
                      <a:pt x="285" y="215"/>
                    </a:lnTo>
                    <a:lnTo>
                      <a:pt x="300" y="223"/>
                    </a:lnTo>
                    <a:lnTo>
                      <a:pt x="313" y="226"/>
                    </a:lnTo>
                    <a:lnTo>
                      <a:pt x="313" y="230"/>
                    </a:lnTo>
                    <a:lnTo>
                      <a:pt x="328" y="241"/>
                    </a:lnTo>
                    <a:lnTo>
                      <a:pt x="343" y="249"/>
                    </a:lnTo>
                    <a:lnTo>
                      <a:pt x="356" y="256"/>
                    </a:lnTo>
                    <a:lnTo>
                      <a:pt x="356" y="260"/>
                    </a:lnTo>
                    <a:lnTo>
                      <a:pt x="356" y="264"/>
                    </a:lnTo>
                    <a:lnTo>
                      <a:pt x="371" y="264"/>
                    </a:lnTo>
                    <a:lnTo>
                      <a:pt x="371" y="267"/>
                    </a:lnTo>
                    <a:lnTo>
                      <a:pt x="371" y="271"/>
                    </a:lnTo>
                    <a:lnTo>
                      <a:pt x="385" y="275"/>
                    </a:lnTo>
                    <a:lnTo>
                      <a:pt x="385" y="279"/>
                    </a:lnTo>
                    <a:lnTo>
                      <a:pt x="385" y="282"/>
                    </a:lnTo>
                    <a:lnTo>
                      <a:pt x="399" y="290"/>
                    </a:lnTo>
                    <a:lnTo>
                      <a:pt x="413" y="294"/>
                    </a:lnTo>
                    <a:lnTo>
                      <a:pt x="413" y="301"/>
                    </a:lnTo>
                    <a:lnTo>
                      <a:pt x="428" y="301"/>
                    </a:lnTo>
                    <a:lnTo>
                      <a:pt x="428" y="308"/>
                    </a:lnTo>
                    <a:lnTo>
                      <a:pt x="441" y="312"/>
                    </a:lnTo>
                    <a:lnTo>
                      <a:pt x="441" y="316"/>
                    </a:lnTo>
                    <a:lnTo>
                      <a:pt x="456" y="323"/>
                    </a:lnTo>
                    <a:lnTo>
                      <a:pt x="456" y="327"/>
                    </a:lnTo>
                    <a:lnTo>
                      <a:pt x="471" y="327"/>
                    </a:lnTo>
                    <a:lnTo>
                      <a:pt x="471" y="330"/>
                    </a:lnTo>
                    <a:lnTo>
                      <a:pt x="499" y="342"/>
                    </a:lnTo>
                    <a:lnTo>
                      <a:pt x="499" y="345"/>
                    </a:lnTo>
                    <a:lnTo>
                      <a:pt x="514" y="349"/>
                    </a:lnTo>
                    <a:lnTo>
                      <a:pt x="514" y="353"/>
                    </a:lnTo>
                    <a:lnTo>
                      <a:pt x="527" y="356"/>
                    </a:lnTo>
                    <a:lnTo>
                      <a:pt x="527" y="360"/>
                    </a:lnTo>
                    <a:lnTo>
                      <a:pt x="557" y="371"/>
                    </a:lnTo>
                    <a:lnTo>
                      <a:pt x="585" y="383"/>
                    </a:lnTo>
                    <a:lnTo>
                      <a:pt x="585" y="386"/>
                    </a:lnTo>
                    <a:lnTo>
                      <a:pt x="585" y="390"/>
                    </a:lnTo>
                    <a:lnTo>
                      <a:pt x="613" y="401"/>
                    </a:lnTo>
                    <a:lnTo>
                      <a:pt x="627" y="405"/>
                    </a:lnTo>
                    <a:lnTo>
                      <a:pt x="698" y="431"/>
                    </a:lnTo>
                    <a:lnTo>
                      <a:pt x="698" y="434"/>
                    </a:lnTo>
                    <a:lnTo>
                      <a:pt x="728" y="442"/>
                    </a:lnTo>
                    <a:lnTo>
                      <a:pt x="756" y="449"/>
                    </a:lnTo>
                    <a:lnTo>
                      <a:pt x="771" y="457"/>
                    </a:lnTo>
                    <a:lnTo>
                      <a:pt x="784" y="460"/>
                    </a:lnTo>
                    <a:lnTo>
                      <a:pt x="799" y="464"/>
                    </a:lnTo>
                    <a:lnTo>
                      <a:pt x="827" y="472"/>
                    </a:lnTo>
                    <a:lnTo>
                      <a:pt x="856" y="479"/>
                    </a:lnTo>
                    <a:lnTo>
                      <a:pt x="942" y="490"/>
                    </a:lnTo>
                    <a:lnTo>
                      <a:pt x="955" y="494"/>
                    </a:lnTo>
                    <a:lnTo>
                      <a:pt x="1026" y="505"/>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2257" name="Freeform 33"/>
              <p:cNvSpPr>
                <a:spLocks/>
              </p:cNvSpPr>
              <p:nvPr/>
            </p:nvSpPr>
            <p:spPr bwMode="auto">
              <a:xfrm>
                <a:off x="4189" y="2801"/>
                <a:ext cx="501" cy="28"/>
              </a:xfrm>
              <a:custGeom>
                <a:avLst/>
                <a:gdLst/>
                <a:ahLst/>
                <a:cxnLst>
                  <a:cxn ang="0">
                    <a:pos x="0" y="0"/>
                  </a:cxn>
                  <a:cxn ang="0">
                    <a:pos x="15" y="0"/>
                  </a:cxn>
                  <a:cxn ang="0">
                    <a:pos x="43" y="4"/>
                  </a:cxn>
                  <a:cxn ang="0">
                    <a:pos x="243" y="19"/>
                  </a:cxn>
                  <a:cxn ang="0">
                    <a:pos x="500" y="27"/>
                  </a:cxn>
                </a:cxnLst>
                <a:rect l="0" t="0" r="r" b="b"/>
                <a:pathLst>
                  <a:path w="501" h="28">
                    <a:moveTo>
                      <a:pt x="0" y="0"/>
                    </a:moveTo>
                    <a:lnTo>
                      <a:pt x="15" y="0"/>
                    </a:lnTo>
                    <a:lnTo>
                      <a:pt x="43" y="4"/>
                    </a:lnTo>
                    <a:lnTo>
                      <a:pt x="243" y="19"/>
                    </a:lnTo>
                    <a:lnTo>
                      <a:pt x="500" y="27"/>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2258" name="Line 34"/>
            <p:cNvSpPr>
              <a:spLocks noChangeShapeType="1"/>
            </p:cNvSpPr>
            <p:nvPr/>
          </p:nvSpPr>
          <p:spPr bwMode="auto">
            <a:xfrm>
              <a:off x="2712" y="2115"/>
              <a:ext cx="0" cy="761"/>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52259" name="AutoShape 35"/>
          <p:cNvSpPr>
            <a:spLocks noChangeArrowheads="1"/>
          </p:cNvSpPr>
          <p:nvPr/>
        </p:nvSpPr>
        <p:spPr bwMode="auto">
          <a:xfrm>
            <a:off x="1225550" y="16065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Medium</a:t>
            </a:r>
          </a:p>
          <a:p>
            <a:pPr algn="ctr" eaLnBrk="0" hangingPunct="0"/>
            <a:r>
              <a:rPr lang="en-US" sz="2400" b="1"/>
              <a:t>variability</a:t>
            </a:r>
          </a:p>
        </p:txBody>
      </p:sp>
      <p:sp>
        <p:nvSpPr>
          <p:cNvPr id="52260" name="AutoShape 36"/>
          <p:cNvSpPr>
            <a:spLocks noChangeArrowheads="1"/>
          </p:cNvSpPr>
          <p:nvPr/>
        </p:nvSpPr>
        <p:spPr bwMode="auto">
          <a:xfrm>
            <a:off x="6711950" y="3282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High</a:t>
            </a:r>
          </a:p>
          <a:p>
            <a:pPr algn="ctr" eaLnBrk="0" hangingPunct="0"/>
            <a:r>
              <a:rPr lang="en-US" sz="2400" b="1"/>
              <a:t>variability</a:t>
            </a:r>
          </a:p>
        </p:txBody>
      </p:sp>
      <p:grpSp>
        <p:nvGrpSpPr>
          <p:cNvPr id="52261" name="Group 37"/>
          <p:cNvGrpSpPr>
            <a:grpSpLocks/>
          </p:cNvGrpSpPr>
          <p:nvPr/>
        </p:nvGrpSpPr>
        <p:grpSpPr bwMode="auto">
          <a:xfrm>
            <a:off x="1905000" y="3354388"/>
            <a:ext cx="6149975" cy="1136650"/>
            <a:chOff x="1200" y="2113"/>
            <a:chExt cx="3874" cy="716"/>
          </a:xfrm>
        </p:grpSpPr>
        <p:sp>
          <p:nvSpPr>
            <p:cNvPr id="52262" name="Freeform 38"/>
            <p:cNvSpPr>
              <a:spLocks/>
            </p:cNvSpPr>
            <p:nvPr/>
          </p:nvSpPr>
          <p:spPr bwMode="auto">
            <a:xfrm>
              <a:off x="1200" y="2314"/>
              <a:ext cx="1439" cy="515"/>
            </a:xfrm>
            <a:custGeom>
              <a:avLst/>
              <a:gdLst/>
              <a:ahLst/>
              <a:cxnLst>
                <a:cxn ang="0">
                  <a:pos x="156" y="507"/>
                </a:cxn>
                <a:cxn ang="0">
                  <a:pos x="470" y="484"/>
                </a:cxn>
                <a:cxn ang="0">
                  <a:pos x="541" y="473"/>
                </a:cxn>
                <a:cxn ang="0">
                  <a:pos x="611" y="458"/>
                </a:cxn>
                <a:cxn ang="0">
                  <a:pos x="639" y="454"/>
                </a:cxn>
                <a:cxn ang="0">
                  <a:pos x="669" y="443"/>
                </a:cxn>
                <a:cxn ang="0">
                  <a:pos x="697" y="436"/>
                </a:cxn>
                <a:cxn ang="0">
                  <a:pos x="725" y="428"/>
                </a:cxn>
                <a:cxn ang="0">
                  <a:pos x="754" y="421"/>
                </a:cxn>
                <a:cxn ang="0">
                  <a:pos x="782" y="410"/>
                </a:cxn>
                <a:cxn ang="0">
                  <a:pos x="840" y="391"/>
                </a:cxn>
                <a:cxn ang="0">
                  <a:pos x="883" y="369"/>
                </a:cxn>
                <a:cxn ang="0">
                  <a:pos x="896" y="365"/>
                </a:cxn>
                <a:cxn ang="0">
                  <a:pos x="910" y="354"/>
                </a:cxn>
                <a:cxn ang="0">
                  <a:pos x="953" y="335"/>
                </a:cxn>
                <a:cxn ang="0">
                  <a:pos x="968" y="328"/>
                </a:cxn>
                <a:cxn ang="0">
                  <a:pos x="981" y="317"/>
                </a:cxn>
                <a:cxn ang="0">
                  <a:pos x="996" y="309"/>
                </a:cxn>
                <a:cxn ang="0">
                  <a:pos x="1024" y="298"/>
                </a:cxn>
                <a:cxn ang="0">
                  <a:pos x="1039" y="287"/>
                </a:cxn>
                <a:cxn ang="0">
                  <a:pos x="1053" y="283"/>
                </a:cxn>
                <a:cxn ang="0">
                  <a:pos x="1053" y="276"/>
                </a:cxn>
                <a:cxn ang="0">
                  <a:pos x="1067" y="264"/>
                </a:cxn>
                <a:cxn ang="0">
                  <a:pos x="1081" y="257"/>
                </a:cxn>
                <a:cxn ang="0">
                  <a:pos x="1096" y="253"/>
                </a:cxn>
                <a:cxn ang="0">
                  <a:pos x="1109" y="239"/>
                </a:cxn>
                <a:cxn ang="0">
                  <a:pos x="1124" y="231"/>
                </a:cxn>
                <a:cxn ang="0">
                  <a:pos x="1139" y="224"/>
                </a:cxn>
                <a:cxn ang="0">
                  <a:pos x="1152" y="212"/>
                </a:cxn>
                <a:cxn ang="0">
                  <a:pos x="1167" y="205"/>
                </a:cxn>
                <a:cxn ang="0">
                  <a:pos x="1182" y="194"/>
                </a:cxn>
                <a:cxn ang="0">
                  <a:pos x="1195" y="186"/>
                </a:cxn>
                <a:cxn ang="0">
                  <a:pos x="1195" y="179"/>
                </a:cxn>
                <a:cxn ang="0">
                  <a:pos x="1210" y="168"/>
                </a:cxn>
                <a:cxn ang="0">
                  <a:pos x="1224" y="164"/>
                </a:cxn>
                <a:cxn ang="0">
                  <a:pos x="1238" y="157"/>
                </a:cxn>
                <a:cxn ang="0">
                  <a:pos x="1252" y="145"/>
                </a:cxn>
                <a:cxn ang="0">
                  <a:pos x="1252" y="138"/>
                </a:cxn>
                <a:cxn ang="0">
                  <a:pos x="1267" y="130"/>
                </a:cxn>
                <a:cxn ang="0">
                  <a:pos x="1280" y="123"/>
                </a:cxn>
                <a:cxn ang="0">
                  <a:pos x="1280" y="115"/>
                </a:cxn>
                <a:cxn ang="0">
                  <a:pos x="1295" y="108"/>
                </a:cxn>
                <a:cxn ang="0">
                  <a:pos x="1310" y="104"/>
                </a:cxn>
                <a:cxn ang="0">
                  <a:pos x="1310" y="97"/>
                </a:cxn>
                <a:cxn ang="0">
                  <a:pos x="1323" y="89"/>
                </a:cxn>
                <a:cxn ang="0">
                  <a:pos x="1323" y="82"/>
                </a:cxn>
                <a:cxn ang="0">
                  <a:pos x="1338" y="78"/>
                </a:cxn>
                <a:cxn ang="0">
                  <a:pos x="1338" y="71"/>
                </a:cxn>
                <a:cxn ang="0">
                  <a:pos x="1353" y="67"/>
                </a:cxn>
                <a:cxn ang="0">
                  <a:pos x="1366" y="60"/>
                </a:cxn>
                <a:cxn ang="0">
                  <a:pos x="1380" y="45"/>
                </a:cxn>
                <a:cxn ang="0">
                  <a:pos x="1395" y="37"/>
                </a:cxn>
                <a:cxn ang="0">
                  <a:pos x="1408" y="22"/>
                </a:cxn>
                <a:cxn ang="0">
                  <a:pos x="1423" y="19"/>
                </a:cxn>
                <a:cxn ang="0">
                  <a:pos x="1423" y="11"/>
                </a:cxn>
                <a:cxn ang="0">
                  <a:pos x="1438" y="8"/>
                </a:cxn>
                <a:cxn ang="0">
                  <a:pos x="1438" y="0"/>
                </a:cxn>
              </a:cxnLst>
              <a:rect l="0" t="0" r="r" b="b"/>
              <a:pathLst>
                <a:path w="1439" h="515">
                  <a:moveTo>
                    <a:pt x="0" y="514"/>
                  </a:moveTo>
                  <a:lnTo>
                    <a:pt x="156" y="507"/>
                  </a:lnTo>
                  <a:lnTo>
                    <a:pt x="413" y="492"/>
                  </a:lnTo>
                  <a:lnTo>
                    <a:pt x="470" y="484"/>
                  </a:lnTo>
                  <a:lnTo>
                    <a:pt x="511" y="477"/>
                  </a:lnTo>
                  <a:lnTo>
                    <a:pt x="541" y="473"/>
                  </a:lnTo>
                  <a:lnTo>
                    <a:pt x="554" y="469"/>
                  </a:lnTo>
                  <a:lnTo>
                    <a:pt x="611" y="458"/>
                  </a:lnTo>
                  <a:lnTo>
                    <a:pt x="626" y="454"/>
                  </a:lnTo>
                  <a:lnTo>
                    <a:pt x="639" y="454"/>
                  </a:lnTo>
                  <a:lnTo>
                    <a:pt x="639" y="451"/>
                  </a:lnTo>
                  <a:lnTo>
                    <a:pt x="669" y="443"/>
                  </a:lnTo>
                  <a:lnTo>
                    <a:pt x="682" y="443"/>
                  </a:lnTo>
                  <a:lnTo>
                    <a:pt x="697" y="436"/>
                  </a:lnTo>
                  <a:lnTo>
                    <a:pt x="712" y="432"/>
                  </a:lnTo>
                  <a:lnTo>
                    <a:pt x="725" y="428"/>
                  </a:lnTo>
                  <a:lnTo>
                    <a:pt x="740" y="425"/>
                  </a:lnTo>
                  <a:lnTo>
                    <a:pt x="754" y="421"/>
                  </a:lnTo>
                  <a:lnTo>
                    <a:pt x="767" y="417"/>
                  </a:lnTo>
                  <a:lnTo>
                    <a:pt x="782" y="410"/>
                  </a:lnTo>
                  <a:lnTo>
                    <a:pt x="797" y="406"/>
                  </a:lnTo>
                  <a:lnTo>
                    <a:pt x="840" y="391"/>
                  </a:lnTo>
                  <a:lnTo>
                    <a:pt x="853" y="384"/>
                  </a:lnTo>
                  <a:lnTo>
                    <a:pt x="883" y="369"/>
                  </a:lnTo>
                  <a:lnTo>
                    <a:pt x="883" y="365"/>
                  </a:lnTo>
                  <a:lnTo>
                    <a:pt x="896" y="365"/>
                  </a:lnTo>
                  <a:lnTo>
                    <a:pt x="896" y="361"/>
                  </a:lnTo>
                  <a:lnTo>
                    <a:pt x="910" y="354"/>
                  </a:lnTo>
                  <a:lnTo>
                    <a:pt x="953" y="339"/>
                  </a:lnTo>
                  <a:lnTo>
                    <a:pt x="953" y="335"/>
                  </a:lnTo>
                  <a:lnTo>
                    <a:pt x="953" y="332"/>
                  </a:lnTo>
                  <a:lnTo>
                    <a:pt x="968" y="328"/>
                  </a:lnTo>
                  <a:lnTo>
                    <a:pt x="981" y="320"/>
                  </a:lnTo>
                  <a:lnTo>
                    <a:pt x="981" y="317"/>
                  </a:lnTo>
                  <a:lnTo>
                    <a:pt x="996" y="313"/>
                  </a:lnTo>
                  <a:lnTo>
                    <a:pt x="996" y="309"/>
                  </a:lnTo>
                  <a:lnTo>
                    <a:pt x="1011" y="305"/>
                  </a:lnTo>
                  <a:lnTo>
                    <a:pt x="1024" y="298"/>
                  </a:lnTo>
                  <a:lnTo>
                    <a:pt x="1024" y="290"/>
                  </a:lnTo>
                  <a:lnTo>
                    <a:pt x="1039" y="287"/>
                  </a:lnTo>
                  <a:lnTo>
                    <a:pt x="1039" y="283"/>
                  </a:lnTo>
                  <a:lnTo>
                    <a:pt x="1053" y="283"/>
                  </a:lnTo>
                  <a:lnTo>
                    <a:pt x="1053" y="279"/>
                  </a:lnTo>
                  <a:lnTo>
                    <a:pt x="1053" y="276"/>
                  </a:lnTo>
                  <a:lnTo>
                    <a:pt x="1067" y="268"/>
                  </a:lnTo>
                  <a:lnTo>
                    <a:pt x="1067" y="264"/>
                  </a:lnTo>
                  <a:lnTo>
                    <a:pt x="1081" y="261"/>
                  </a:lnTo>
                  <a:lnTo>
                    <a:pt x="1081" y="257"/>
                  </a:lnTo>
                  <a:lnTo>
                    <a:pt x="1096" y="257"/>
                  </a:lnTo>
                  <a:lnTo>
                    <a:pt x="1096" y="253"/>
                  </a:lnTo>
                  <a:lnTo>
                    <a:pt x="1096" y="250"/>
                  </a:lnTo>
                  <a:lnTo>
                    <a:pt x="1109" y="239"/>
                  </a:lnTo>
                  <a:lnTo>
                    <a:pt x="1124" y="235"/>
                  </a:lnTo>
                  <a:lnTo>
                    <a:pt x="1124" y="231"/>
                  </a:lnTo>
                  <a:lnTo>
                    <a:pt x="1124" y="227"/>
                  </a:lnTo>
                  <a:lnTo>
                    <a:pt x="1139" y="224"/>
                  </a:lnTo>
                  <a:lnTo>
                    <a:pt x="1152" y="216"/>
                  </a:lnTo>
                  <a:lnTo>
                    <a:pt x="1152" y="212"/>
                  </a:lnTo>
                  <a:lnTo>
                    <a:pt x="1152" y="209"/>
                  </a:lnTo>
                  <a:lnTo>
                    <a:pt x="1167" y="205"/>
                  </a:lnTo>
                  <a:lnTo>
                    <a:pt x="1167" y="201"/>
                  </a:lnTo>
                  <a:lnTo>
                    <a:pt x="1182" y="194"/>
                  </a:lnTo>
                  <a:lnTo>
                    <a:pt x="1182" y="190"/>
                  </a:lnTo>
                  <a:lnTo>
                    <a:pt x="1195" y="186"/>
                  </a:lnTo>
                  <a:lnTo>
                    <a:pt x="1195" y="183"/>
                  </a:lnTo>
                  <a:lnTo>
                    <a:pt x="1195" y="179"/>
                  </a:lnTo>
                  <a:lnTo>
                    <a:pt x="1210" y="171"/>
                  </a:lnTo>
                  <a:lnTo>
                    <a:pt x="1210" y="168"/>
                  </a:lnTo>
                  <a:lnTo>
                    <a:pt x="1224" y="168"/>
                  </a:lnTo>
                  <a:lnTo>
                    <a:pt x="1224" y="164"/>
                  </a:lnTo>
                  <a:lnTo>
                    <a:pt x="1224" y="160"/>
                  </a:lnTo>
                  <a:lnTo>
                    <a:pt x="1238" y="157"/>
                  </a:lnTo>
                  <a:lnTo>
                    <a:pt x="1238" y="153"/>
                  </a:lnTo>
                  <a:lnTo>
                    <a:pt x="1252" y="145"/>
                  </a:lnTo>
                  <a:lnTo>
                    <a:pt x="1252" y="142"/>
                  </a:lnTo>
                  <a:lnTo>
                    <a:pt x="1252" y="138"/>
                  </a:lnTo>
                  <a:lnTo>
                    <a:pt x="1267" y="134"/>
                  </a:lnTo>
                  <a:lnTo>
                    <a:pt x="1267" y="130"/>
                  </a:lnTo>
                  <a:lnTo>
                    <a:pt x="1267" y="127"/>
                  </a:lnTo>
                  <a:lnTo>
                    <a:pt x="1280" y="123"/>
                  </a:lnTo>
                  <a:lnTo>
                    <a:pt x="1280" y="119"/>
                  </a:lnTo>
                  <a:lnTo>
                    <a:pt x="1280" y="115"/>
                  </a:lnTo>
                  <a:lnTo>
                    <a:pt x="1295" y="112"/>
                  </a:lnTo>
                  <a:lnTo>
                    <a:pt x="1295" y="108"/>
                  </a:lnTo>
                  <a:lnTo>
                    <a:pt x="1295" y="104"/>
                  </a:lnTo>
                  <a:lnTo>
                    <a:pt x="1310" y="104"/>
                  </a:lnTo>
                  <a:lnTo>
                    <a:pt x="1310" y="101"/>
                  </a:lnTo>
                  <a:lnTo>
                    <a:pt x="1310" y="97"/>
                  </a:lnTo>
                  <a:lnTo>
                    <a:pt x="1323" y="93"/>
                  </a:lnTo>
                  <a:lnTo>
                    <a:pt x="1323" y="89"/>
                  </a:lnTo>
                  <a:lnTo>
                    <a:pt x="1323" y="86"/>
                  </a:lnTo>
                  <a:lnTo>
                    <a:pt x="1323" y="82"/>
                  </a:lnTo>
                  <a:lnTo>
                    <a:pt x="1338" y="82"/>
                  </a:lnTo>
                  <a:lnTo>
                    <a:pt x="1338" y="78"/>
                  </a:lnTo>
                  <a:lnTo>
                    <a:pt x="1338" y="75"/>
                  </a:lnTo>
                  <a:lnTo>
                    <a:pt x="1338" y="71"/>
                  </a:lnTo>
                  <a:lnTo>
                    <a:pt x="1353" y="71"/>
                  </a:lnTo>
                  <a:lnTo>
                    <a:pt x="1353" y="67"/>
                  </a:lnTo>
                  <a:lnTo>
                    <a:pt x="1353" y="63"/>
                  </a:lnTo>
                  <a:lnTo>
                    <a:pt x="1366" y="60"/>
                  </a:lnTo>
                  <a:lnTo>
                    <a:pt x="1366" y="56"/>
                  </a:lnTo>
                  <a:lnTo>
                    <a:pt x="1380" y="45"/>
                  </a:lnTo>
                  <a:lnTo>
                    <a:pt x="1380" y="41"/>
                  </a:lnTo>
                  <a:lnTo>
                    <a:pt x="1395" y="37"/>
                  </a:lnTo>
                  <a:lnTo>
                    <a:pt x="1395" y="33"/>
                  </a:lnTo>
                  <a:lnTo>
                    <a:pt x="1408" y="22"/>
                  </a:lnTo>
                  <a:lnTo>
                    <a:pt x="1408" y="19"/>
                  </a:lnTo>
                  <a:lnTo>
                    <a:pt x="1423" y="19"/>
                  </a:lnTo>
                  <a:lnTo>
                    <a:pt x="1423" y="15"/>
                  </a:lnTo>
                  <a:lnTo>
                    <a:pt x="1423" y="11"/>
                  </a:lnTo>
                  <a:lnTo>
                    <a:pt x="1423" y="8"/>
                  </a:lnTo>
                  <a:lnTo>
                    <a:pt x="1438" y="8"/>
                  </a:lnTo>
                  <a:lnTo>
                    <a:pt x="1438" y="4"/>
                  </a:lnTo>
                  <a:lnTo>
                    <a:pt x="1438"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2263" name="Freeform 39"/>
            <p:cNvSpPr>
              <a:spLocks/>
            </p:cNvSpPr>
            <p:nvPr/>
          </p:nvSpPr>
          <p:spPr bwMode="auto">
            <a:xfrm>
              <a:off x="2638" y="2135"/>
              <a:ext cx="326" cy="180"/>
            </a:xfrm>
            <a:custGeom>
              <a:avLst/>
              <a:gdLst/>
              <a:ahLst/>
              <a:cxnLst>
                <a:cxn ang="0">
                  <a:pos x="0" y="179"/>
                </a:cxn>
                <a:cxn ang="0">
                  <a:pos x="0" y="179"/>
                </a:cxn>
                <a:cxn ang="0">
                  <a:pos x="0" y="175"/>
                </a:cxn>
                <a:cxn ang="0">
                  <a:pos x="13" y="175"/>
                </a:cxn>
                <a:cxn ang="0">
                  <a:pos x="13" y="172"/>
                </a:cxn>
                <a:cxn ang="0">
                  <a:pos x="13" y="168"/>
                </a:cxn>
                <a:cxn ang="0">
                  <a:pos x="28" y="161"/>
                </a:cxn>
                <a:cxn ang="0">
                  <a:pos x="28" y="157"/>
                </a:cxn>
                <a:cxn ang="0">
                  <a:pos x="41" y="157"/>
                </a:cxn>
                <a:cxn ang="0">
                  <a:pos x="41" y="153"/>
                </a:cxn>
                <a:cxn ang="0">
                  <a:pos x="41" y="149"/>
                </a:cxn>
                <a:cxn ang="0">
                  <a:pos x="41" y="146"/>
                </a:cxn>
                <a:cxn ang="0">
                  <a:pos x="56" y="142"/>
                </a:cxn>
                <a:cxn ang="0">
                  <a:pos x="56" y="138"/>
                </a:cxn>
                <a:cxn ang="0">
                  <a:pos x="70" y="134"/>
                </a:cxn>
                <a:cxn ang="0">
                  <a:pos x="70" y="130"/>
                </a:cxn>
                <a:cxn ang="0">
                  <a:pos x="70" y="127"/>
                </a:cxn>
                <a:cxn ang="0">
                  <a:pos x="83" y="123"/>
                </a:cxn>
                <a:cxn ang="0">
                  <a:pos x="83" y="119"/>
                </a:cxn>
                <a:cxn ang="0">
                  <a:pos x="98" y="116"/>
                </a:cxn>
                <a:cxn ang="0">
                  <a:pos x="98" y="112"/>
                </a:cxn>
                <a:cxn ang="0">
                  <a:pos x="98" y="108"/>
                </a:cxn>
                <a:cxn ang="0">
                  <a:pos x="113" y="105"/>
                </a:cxn>
                <a:cxn ang="0">
                  <a:pos x="113" y="101"/>
                </a:cxn>
                <a:cxn ang="0">
                  <a:pos x="113" y="97"/>
                </a:cxn>
                <a:cxn ang="0">
                  <a:pos x="126" y="97"/>
                </a:cxn>
                <a:cxn ang="0">
                  <a:pos x="126" y="93"/>
                </a:cxn>
                <a:cxn ang="0">
                  <a:pos x="126" y="90"/>
                </a:cxn>
                <a:cxn ang="0">
                  <a:pos x="140" y="90"/>
                </a:cxn>
                <a:cxn ang="0">
                  <a:pos x="140" y="86"/>
                </a:cxn>
                <a:cxn ang="0">
                  <a:pos x="140" y="82"/>
                </a:cxn>
                <a:cxn ang="0">
                  <a:pos x="155" y="82"/>
                </a:cxn>
                <a:cxn ang="0">
                  <a:pos x="155" y="79"/>
                </a:cxn>
                <a:cxn ang="0">
                  <a:pos x="155" y="75"/>
                </a:cxn>
                <a:cxn ang="0">
                  <a:pos x="168" y="71"/>
                </a:cxn>
                <a:cxn ang="0">
                  <a:pos x="168" y="67"/>
                </a:cxn>
                <a:cxn ang="0">
                  <a:pos x="168" y="64"/>
                </a:cxn>
                <a:cxn ang="0">
                  <a:pos x="183" y="64"/>
                </a:cxn>
                <a:cxn ang="0">
                  <a:pos x="183" y="60"/>
                </a:cxn>
                <a:cxn ang="0">
                  <a:pos x="183" y="56"/>
                </a:cxn>
                <a:cxn ang="0">
                  <a:pos x="198" y="56"/>
                </a:cxn>
                <a:cxn ang="0">
                  <a:pos x="198" y="52"/>
                </a:cxn>
                <a:cxn ang="0">
                  <a:pos x="198" y="49"/>
                </a:cxn>
                <a:cxn ang="0">
                  <a:pos x="211" y="49"/>
                </a:cxn>
                <a:cxn ang="0">
                  <a:pos x="211" y="45"/>
                </a:cxn>
                <a:cxn ang="0">
                  <a:pos x="211" y="41"/>
                </a:cxn>
                <a:cxn ang="0">
                  <a:pos x="225" y="41"/>
                </a:cxn>
                <a:cxn ang="0">
                  <a:pos x="225" y="37"/>
                </a:cxn>
                <a:cxn ang="0">
                  <a:pos x="240" y="34"/>
                </a:cxn>
                <a:cxn ang="0">
                  <a:pos x="240" y="30"/>
                </a:cxn>
                <a:cxn ang="0">
                  <a:pos x="253" y="30"/>
                </a:cxn>
                <a:cxn ang="0">
                  <a:pos x="253" y="26"/>
                </a:cxn>
                <a:cxn ang="0">
                  <a:pos x="253" y="23"/>
                </a:cxn>
                <a:cxn ang="0">
                  <a:pos x="268" y="23"/>
                </a:cxn>
                <a:cxn ang="0">
                  <a:pos x="268" y="19"/>
                </a:cxn>
                <a:cxn ang="0">
                  <a:pos x="283" y="15"/>
                </a:cxn>
                <a:cxn ang="0">
                  <a:pos x="283" y="12"/>
                </a:cxn>
                <a:cxn ang="0">
                  <a:pos x="296" y="12"/>
                </a:cxn>
                <a:cxn ang="0">
                  <a:pos x="296" y="8"/>
                </a:cxn>
                <a:cxn ang="0">
                  <a:pos x="310" y="8"/>
                </a:cxn>
                <a:cxn ang="0">
                  <a:pos x="310" y="4"/>
                </a:cxn>
                <a:cxn ang="0">
                  <a:pos x="325" y="0"/>
                </a:cxn>
              </a:cxnLst>
              <a:rect l="0" t="0" r="r" b="b"/>
              <a:pathLst>
                <a:path w="326" h="180">
                  <a:moveTo>
                    <a:pt x="0" y="179"/>
                  </a:moveTo>
                  <a:lnTo>
                    <a:pt x="0" y="179"/>
                  </a:lnTo>
                  <a:lnTo>
                    <a:pt x="0" y="175"/>
                  </a:lnTo>
                  <a:lnTo>
                    <a:pt x="13" y="175"/>
                  </a:lnTo>
                  <a:lnTo>
                    <a:pt x="13" y="172"/>
                  </a:lnTo>
                  <a:lnTo>
                    <a:pt x="13" y="168"/>
                  </a:lnTo>
                  <a:lnTo>
                    <a:pt x="28" y="161"/>
                  </a:lnTo>
                  <a:lnTo>
                    <a:pt x="28" y="157"/>
                  </a:lnTo>
                  <a:lnTo>
                    <a:pt x="41" y="157"/>
                  </a:lnTo>
                  <a:lnTo>
                    <a:pt x="41" y="153"/>
                  </a:lnTo>
                  <a:lnTo>
                    <a:pt x="41" y="149"/>
                  </a:lnTo>
                  <a:lnTo>
                    <a:pt x="41" y="146"/>
                  </a:lnTo>
                  <a:lnTo>
                    <a:pt x="56" y="142"/>
                  </a:lnTo>
                  <a:lnTo>
                    <a:pt x="56" y="138"/>
                  </a:lnTo>
                  <a:lnTo>
                    <a:pt x="70" y="134"/>
                  </a:lnTo>
                  <a:lnTo>
                    <a:pt x="70" y="130"/>
                  </a:lnTo>
                  <a:lnTo>
                    <a:pt x="70" y="127"/>
                  </a:lnTo>
                  <a:lnTo>
                    <a:pt x="83" y="123"/>
                  </a:lnTo>
                  <a:lnTo>
                    <a:pt x="83" y="119"/>
                  </a:lnTo>
                  <a:lnTo>
                    <a:pt x="98" y="116"/>
                  </a:lnTo>
                  <a:lnTo>
                    <a:pt x="98" y="112"/>
                  </a:lnTo>
                  <a:lnTo>
                    <a:pt x="98" y="108"/>
                  </a:lnTo>
                  <a:lnTo>
                    <a:pt x="113" y="105"/>
                  </a:lnTo>
                  <a:lnTo>
                    <a:pt x="113" y="101"/>
                  </a:lnTo>
                  <a:lnTo>
                    <a:pt x="113" y="97"/>
                  </a:lnTo>
                  <a:lnTo>
                    <a:pt x="126" y="97"/>
                  </a:lnTo>
                  <a:lnTo>
                    <a:pt x="126" y="93"/>
                  </a:lnTo>
                  <a:lnTo>
                    <a:pt x="126" y="90"/>
                  </a:lnTo>
                  <a:lnTo>
                    <a:pt x="140" y="90"/>
                  </a:lnTo>
                  <a:lnTo>
                    <a:pt x="140" y="86"/>
                  </a:lnTo>
                  <a:lnTo>
                    <a:pt x="140" y="82"/>
                  </a:lnTo>
                  <a:lnTo>
                    <a:pt x="155" y="82"/>
                  </a:lnTo>
                  <a:lnTo>
                    <a:pt x="155" y="79"/>
                  </a:lnTo>
                  <a:lnTo>
                    <a:pt x="155" y="75"/>
                  </a:lnTo>
                  <a:lnTo>
                    <a:pt x="168" y="71"/>
                  </a:lnTo>
                  <a:lnTo>
                    <a:pt x="168" y="67"/>
                  </a:lnTo>
                  <a:lnTo>
                    <a:pt x="168" y="64"/>
                  </a:lnTo>
                  <a:lnTo>
                    <a:pt x="183" y="64"/>
                  </a:lnTo>
                  <a:lnTo>
                    <a:pt x="183" y="60"/>
                  </a:lnTo>
                  <a:lnTo>
                    <a:pt x="183" y="56"/>
                  </a:lnTo>
                  <a:lnTo>
                    <a:pt x="198" y="56"/>
                  </a:lnTo>
                  <a:lnTo>
                    <a:pt x="198" y="52"/>
                  </a:lnTo>
                  <a:lnTo>
                    <a:pt x="198" y="49"/>
                  </a:lnTo>
                  <a:lnTo>
                    <a:pt x="211" y="49"/>
                  </a:lnTo>
                  <a:lnTo>
                    <a:pt x="211" y="45"/>
                  </a:lnTo>
                  <a:lnTo>
                    <a:pt x="211" y="41"/>
                  </a:lnTo>
                  <a:lnTo>
                    <a:pt x="225" y="41"/>
                  </a:lnTo>
                  <a:lnTo>
                    <a:pt x="225" y="37"/>
                  </a:lnTo>
                  <a:lnTo>
                    <a:pt x="240" y="34"/>
                  </a:lnTo>
                  <a:lnTo>
                    <a:pt x="240" y="30"/>
                  </a:lnTo>
                  <a:lnTo>
                    <a:pt x="253" y="30"/>
                  </a:lnTo>
                  <a:lnTo>
                    <a:pt x="253" y="26"/>
                  </a:lnTo>
                  <a:lnTo>
                    <a:pt x="253" y="23"/>
                  </a:lnTo>
                  <a:lnTo>
                    <a:pt x="268" y="23"/>
                  </a:lnTo>
                  <a:lnTo>
                    <a:pt x="268" y="19"/>
                  </a:lnTo>
                  <a:lnTo>
                    <a:pt x="283" y="15"/>
                  </a:lnTo>
                  <a:lnTo>
                    <a:pt x="283" y="12"/>
                  </a:lnTo>
                  <a:lnTo>
                    <a:pt x="296" y="12"/>
                  </a:lnTo>
                  <a:lnTo>
                    <a:pt x="296" y="8"/>
                  </a:lnTo>
                  <a:lnTo>
                    <a:pt x="310" y="8"/>
                  </a:lnTo>
                  <a:lnTo>
                    <a:pt x="310" y="4"/>
                  </a:lnTo>
                  <a:lnTo>
                    <a:pt x="325"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2264" name="Freeform 40"/>
            <p:cNvSpPr>
              <a:spLocks/>
            </p:cNvSpPr>
            <p:nvPr/>
          </p:nvSpPr>
          <p:spPr bwMode="auto">
            <a:xfrm>
              <a:off x="2963" y="2113"/>
              <a:ext cx="244" cy="23"/>
            </a:xfrm>
            <a:custGeom>
              <a:avLst/>
              <a:gdLst/>
              <a:ahLst/>
              <a:cxnLst>
                <a:cxn ang="0">
                  <a:pos x="0" y="22"/>
                </a:cxn>
                <a:cxn ang="0">
                  <a:pos x="0" y="22"/>
                </a:cxn>
                <a:cxn ang="0">
                  <a:pos x="0" y="19"/>
                </a:cxn>
                <a:cxn ang="0">
                  <a:pos x="13" y="19"/>
                </a:cxn>
                <a:cxn ang="0">
                  <a:pos x="13" y="15"/>
                </a:cxn>
                <a:cxn ang="0">
                  <a:pos x="28" y="15"/>
                </a:cxn>
                <a:cxn ang="0">
                  <a:pos x="28" y="11"/>
                </a:cxn>
                <a:cxn ang="0">
                  <a:pos x="43" y="11"/>
                </a:cxn>
                <a:cxn ang="0">
                  <a:pos x="56" y="8"/>
                </a:cxn>
                <a:cxn ang="0">
                  <a:pos x="71" y="8"/>
                </a:cxn>
                <a:cxn ang="0">
                  <a:pos x="71" y="4"/>
                </a:cxn>
                <a:cxn ang="0">
                  <a:pos x="86" y="4"/>
                </a:cxn>
                <a:cxn ang="0">
                  <a:pos x="99" y="4"/>
                </a:cxn>
                <a:cxn ang="0">
                  <a:pos x="99" y="0"/>
                </a:cxn>
                <a:cxn ang="0">
                  <a:pos x="114" y="0"/>
                </a:cxn>
                <a:cxn ang="0">
                  <a:pos x="129" y="0"/>
                </a:cxn>
                <a:cxn ang="0">
                  <a:pos x="142" y="0"/>
                </a:cxn>
                <a:cxn ang="0">
                  <a:pos x="157" y="0"/>
                </a:cxn>
                <a:cxn ang="0">
                  <a:pos x="172" y="0"/>
                </a:cxn>
                <a:cxn ang="0">
                  <a:pos x="185" y="0"/>
                </a:cxn>
                <a:cxn ang="0">
                  <a:pos x="185" y="4"/>
                </a:cxn>
                <a:cxn ang="0">
                  <a:pos x="200" y="4"/>
                </a:cxn>
                <a:cxn ang="0">
                  <a:pos x="215" y="4"/>
                </a:cxn>
                <a:cxn ang="0">
                  <a:pos x="215" y="8"/>
                </a:cxn>
                <a:cxn ang="0">
                  <a:pos x="228" y="8"/>
                </a:cxn>
                <a:cxn ang="0">
                  <a:pos x="228" y="11"/>
                </a:cxn>
                <a:cxn ang="0">
                  <a:pos x="243" y="11"/>
                </a:cxn>
              </a:cxnLst>
              <a:rect l="0" t="0" r="r" b="b"/>
              <a:pathLst>
                <a:path w="244" h="23">
                  <a:moveTo>
                    <a:pt x="0" y="22"/>
                  </a:moveTo>
                  <a:lnTo>
                    <a:pt x="0" y="22"/>
                  </a:lnTo>
                  <a:lnTo>
                    <a:pt x="0" y="19"/>
                  </a:lnTo>
                  <a:lnTo>
                    <a:pt x="13" y="19"/>
                  </a:lnTo>
                  <a:lnTo>
                    <a:pt x="13" y="15"/>
                  </a:lnTo>
                  <a:lnTo>
                    <a:pt x="28" y="15"/>
                  </a:lnTo>
                  <a:lnTo>
                    <a:pt x="28" y="11"/>
                  </a:lnTo>
                  <a:lnTo>
                    <a:pt x="43" y="11"/>
                  </a:lnTo>
                  <a:lnTo>
                    <a:pt x="56" y="8"/>
                  </a:lnTo>
                  <a:lnTo>
                    <a:pt x="71" y="8"/>
                  </a:lnTo>
                  <a:lnTo>
                    <a:pt x="71" y="4"/>
                  </a:lnTo>
                  <a:lnTo>
                    <a:pt x="86" y="4"/>
                  </a:lnTo>
                  <a:lnTo>
                    <a:pt x="99" y="4"/>
                  </a:lnTo>
                  <a:lnTo>
                    <a:pt x="99" y="0"/>
                  </a:lnTo>
                  <a:lnTo>
                    <a:pt x="114" y="0"/>
                  </a:lnTo>
                  <a:lnTo>
                    <a:pt x="129" y="0"/>
                  </a:lnTo>
                  <a:lnTo>
                    <a:pt x="142" y="0"/>
                  </a:lnTo>
                  <a:lnTo>
                    <a:pt x="157" y="0"/>
                  </a:lnTo>
                  <a:lnTo>
                    <a:pt x="172" y="0"/>
                  </a:lnTo>
                  <a:lnTo>
                    <a:pt x="185" y="0"/>
                  </a:lnTo>
                  <a:lnTo>
                    <a:pt x="185" y="4"/>
                  </a:lnTo>
                  <a:lnTo>
                    <a:pt x="200" y="4"/>
                  </a:lnTo>
                  <a:lnTo>
                    <a:pt x="215" y="4"/>
                  </a:lnTo>
                  <a:lnTo>
                    <a:pt x="215" y="8"/>
                  </a:lnTo>
                  <a:lnTo>
                    <a:pt x="228" y="8"/>
                  </a:lnTo>
                  <a:lnTo>
                    <a:pt x="228" y="11"/>
                  </a:lnTo>
                  <a:lnTo>
                    <a:pt x="243" y="11"/>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2265" name="Freeform 41"/>
            <p:cNvSpPr>
              <a:spLocks/>
            </p:cNvSpPr>
            <p:nvPr/>
          </p:nvSpPr>
          <p:spPr bwMode="auto">
            <a:xfrm>
              <a:off x="3206" y="2124"/>
              <a:ext cx="342" cy="173"/>
            </a:xfrm>
            <a:custGeom>
              <a:avLst/>
              <a:gdLst/>
              <a:ahLst/>
              <a:cxnLst>
                <a:cxn ang="0">
                  <a:pos x="0" y="0"/>
                </a:cxn>
                <a:cxn ang="0">
                  <a:pos x="0" y="0"/>
                </a:cxn>
                <a:cxn ang="0">
                  <a:pos x="15" y="0"/>
                </a:cxn>
                <a:cxn ang="0">
                  <a:pos x="15" y="4"/>
                </a:cxn>
                <a:cxn ang="0">
                  <a:pos x="28" y="4"/>
                </a:cxn>
                <a:cxn ang="0">
                  <a:pos x="28" y="8"/>
                </a:cxn>
                <a:cxn ang="0">
                  <a:pos x="43" y="8"/>
                </a:cxn>
                <a:cxn ang="0">
                  <a:pos x="43" y="11"/>
                </a:cxn>
                <a:cxn ang="0">
                  <a:pos x="57" y="11"/>
                </a:cxn>
                <a:cxn ang="0">
                  <a:pos x="57" y="15"/>
                </a:cxn>
                <a:cxn ang="0">
                  <a:pos x="57" y="19"/>
                </a:cxn>
                <a:cxn ang="0">
                  <a:pos x="70" y="19"/>
                </a:cxn>
                <a:cxn ang="0">
                  <a:pos x="70" y="23"/>
                </a:cxn>
                <a:cxn ang="0">
                  <a:pos x="85" y="23"/>
                </a:cxn>
                <a:cxn ang="0">
                  <a:pos x="85" y="26"/>
                </a:cxn>
                <a:cxn ang="0">
                  <a:pos x="100" y="30"/>
                </a:cxn>
                <a:cxn ang="0">
                  <a:pos x="100" y="34"/>
                </a:cxn>
                <a:cxn ang="0">
                  <a:pos x="113" y="34"/>
                </a:cxn>
                <a:cxn ang="0">
                  <a:pos x="113" y="37"/>
                </a:cxn>
                <a:cxn ang="0">
                  <a:pos x="113" y="41"/>
                </a:cxn>
                <a:cxn ang="0">
                  <a:pos x="128" y="41"/>
                </a:cxn>
                <a:cxn ang="0">
                  <a:pos x="128" y="45"/>
                </a:cxn>
                <a:cxn ang="0">
                  <a:pos x="143" y="45"/>
                </a:cxn>
                <a:cxn ang="0">
                  <a:pos x="143" y="49"/>
                </a:cxn>
                <a:cxn ang="0">
                  <a:pos x="143" y="52"/>
                </a:cxn>
                <a:cxn ang="0">
                  <a:pos x="156" y="52"/>
                </a:cxn>
                <a:cxn ang="0">
                  <a:pos x="156" y="56"/>
                </a:cxn>
                <a:cxn ang="0">
                  <a:pos x="156" y="60"/>
                </a:cxn>
                <a:cxn ang="0">
                  <a:pos x="171" y="60"/>
                </a:cxn>
                <a:cxn ang="0">
                  <a:pos x="171" y="64"/>
                </a:cxn>
                <a:cxn ang="0">
                  <a:pos x="185" y="68"/>
                </a:cxn>
                <a:cxn ang="0">
                  <a:pos x="185" y="71"/>
                </a:cxn>
                <a:cxn ang="0">
                  <a:pos x="185" y="75"/>
                </a:cxn>
                <a:cxn ang="0">
                  <a:pos x="198" y="79"/>
                </a:cxn>
                <a:cxn ang="0">
                  <a:pos x="198" y="82"/>
                </a:cxn>
                <a:cxn ang="0">
                  <a:pos x="213" y="86"/>
                </a:cxn>
                <a:cxn ang="0">
                  <a:pos x="213" y="90"/>
                </a:cxn>
                <a:cxn ang="0">
                  <a:pos x="228" y="93"/>
                </a:cxn>
                <a:cxn ang="0">
                  <a:pos x="228" y="97"/>
                </a:cxn>
                <a:cxn ang="0">
                  <a:pos x="241" y="101"/>
                </a:cxn>
                <a:cxn ang="0">
                  <a:pos x="241" y="104"/>
                </a:cxn>
                <a:cxn ang="0">
                  <a:pos x="241" y="108"/>
                </a:cxn>
                <a:cxn ang="0">
                  <a:pos x="256" y="112"/>
                </a:cxn>
                <a:cxn ang="0">
                  <a:pos x="256" y="116"/>
                </a:cxn>
                <a:cxn ang="0">
                  <a:pos x="271" y="120"/>
                </a:cxn>
                <a:cxn ang="0">
                  <a:pos x="271" y="123"/>
                </a:cxn>
                <a:cxn ang="0">
                  <a:pos x="271" y="127"/>
                </a:cxn>
                <a:cxn ang="0">
                  <a:pos x="284" y="131"/>
                </a:cxn>
                <a:cxn ang="0">
                  <a:pos x="284" y="135"/>
                </a:cxn>
                <a:cxn ang="0">
                  <a:pos x="284" y="138"/>
                </a:cxn>
                <a:cxn ang="0">
                  <a:pos x="298" y="138"/>
                </a:cxn>
                <a:cxn ang="0">
                  <a:pos x="298" y="142"/>
                </a:cxn>
                <a:cxn ang="0">
                  <a:pos x="298" y="146"/>
                </a:cxn>
                <a:cxn ang="0">
                  <a:pos x="313" y="150"/>
                </a:cxn>
                <a:cxn ang="0">
                  <a:pos x="313" y="153"/>
                </a:cxn>
                <a:cxn ang="0">
                  <a:pos x="326" y="157"/>
                </a:cxn>
                <a:cxn ang="0">
                  <a:pos x="326" y="161"/>
                </a:cxn>
                <a:cxn ang="0">
                  <a:pos x="326" y="164"/>
                </a:cxn>
                <a:cxn ang="0">
                  <a:pos x="326" y="168"/>
                </a:cxn>
                <a:cxn ang="0">
                  <a:pos x="341" y="168"/>
                </a:cxn>
                <a:cxn ang="0">
                  <a:pos x="341" y="172"/>
                </a:cxn>
              </a:cxnLst>
              <a:rect l="0" t="0" r="r" b="b"/>
              <a:pathLst>
                <a:path w="342" h="173">
                  <a:moveTo>
                    <a:pt x="0" y="0"/>
                  </a:moveTo>
                  <a:lnTo>
                    <a:pt x="0" y="0"/>
                  </a:lnTo>
                  <a:lnTo>
                    <a:pt x="15" y="0"/>
                  </a:lnTo>
                  <a:lnTo>
                    <a:pt x="15" y="4"/>
                  </a:lnTo>
                  <a:lnTo>
                    <a:pt x="28" y="4"/>
                  </a:lnTo>
                  <a:lnTo>
                    <a:pt x="28" y="8"/>
                  </a:lnTo>
                  <a:lnTo>
                    <a:pt x="43" y="8"/>
                  </a:lnTo>
                  <a:lnTo>
                    <a:pt x="43" y="11"/>
                  </a:lnTo>
                  <a:lnTo>
                    <a:pt x="57" y="11"/>
                  </a:lnTo>
                  <a:lnTo>
                    <a:pt x="57" y="15"/>
                  </a:lnTo>
                  <a:lnTo>
                    <a:pt x="57" y="19"/>
                  </a:lnTo>
                  <a:lnTo>
                    <a:pt x="70" y="19"/>
                  </a:lnTo>
                  <a:lnTo>
                    <a:pt x="70" y="23"/>
                  </a:lnTo>
                  <a:lnTo>
                    <a:pt x="85" y="23"/>
                  </a:lnTo>
                  <a:lnTo>
                    <a:pt x="85" y="26"/>
                  </a:lnTo>
                  <a:lnTo>
                    <a:pt x="100" y="30"/>
                  </a:lnTo>
                  <a:lnTo>
                    <a:pt x="100" y="34"/>
                  </a:lnTo>
                  <a:lnTo>
                    <a:pt x="113" y="34"/>
                  </a:lnTo>
                  <a:lnTo>
                    <a:pt x="113" y="37"/>
                  </a:lnTo>
                  <a:lnTo>
                    <a:pt x="113" y="41"/>
                  </a:lnTo>
                  <a:lnTo>
                    <a:pt x="128" y="41"/>
                  </a:lnTo>
                  <a:lnTo>
                    <a:pt x="128" y="45"/>
                  </a:lnTo>
                  <a:lnTo>
                    <a:pt x="143" y="45"/>
                  </a:lnTo>
                  <a:lnTo>
                    <a:pt x="143" y="49"/>
                  </a:lnTo>
                  <a:lnTo>
                    <a:pt x="143" y="52"/>
                  </a:lnTo>
                  <a:lnTo>
                    <a:pt x="156" y="52"/>
                  </a:lnTo>
                  <a:lnTo>
                    <a:pt x="156" y="56"/>
                  </a:lnTo>
                  <a:lnTo>
                    <a:pt x="156" y="60"/>
                  </a:lnTo>
                  <a:lnTo>
                    <a:pt x="171" y="60"/>
                  </a:lnTo>
                  <a:lnTo>
                    <a:pt x="171" y="64"/>
                  </a:lnTo>
                  <a:lnTo>
                    <a:pt x="185" y="68"/>
                  </a:lnTo>
                  <a:lnTo>
                    <a:pt x="185" y="71"/>
                  </a:lnTo>
                  <a:lnTo>
                    <a:pt x="185" y="75"/>
                  </a:lnTo>
                  <a:lnTo>
                    <a:pt x="198" y="79"/>
                  </a:lnTo>
                  <a:lnTo>
                    <a:pt x="198" y="82"/>
                  </a:lnTo>
                  <a:lnTo>
                    <a:pt x="213" y="86"/>
                  </a:lnTo>
                  <a:lnTo>
                    <a:pt x="213" y="90"/>
                  </a:lnTo>
                  <a:lnTo>
                    <a:pt x="228" y="93"/>
                  </a:lnTo>
                  <a:lnTo>
                    <a:pt x="228" y="97"/>
                  </a:lnTo>
                  <a:lnTo>
                    <a:pt x="241" y="101"/>
                  </a:lnTo>
                  <a:lnTo>
                    <a:pt x="241" y="104"/>
                  </a:lnTo>
                  <a:lnTo>
                    <a:pt x="241" y="108"/>
                  </a:lnTo>
                  <a:lnTo>
                    <a:pt x="256" y="112"/>
                  </a:lnTo>
                  <a:lnTo>
                    <a:pt x="256" y="116"/>
                  </a:lnTo>
                  <a:lnTo>
                    <a:pt x="271" y="120"/>
                  </a:lnTo>
                  <a:lnTo>
                    <a:pt x="271" y="123"/>
                  </a:lnTo>
                  <a:lnTo>
                    <a:pt x="271" y="127"/>
                  </a:lnTo>
                  <a:lnTo>
                    <a:pt x="284" y="131"/>
                  </a:lnTo>
                  <a:lnTo>
                    <a:pt x="284" y="135"/>
                  </a:lnTo>
                  <a:lnTo>
                    <a:pt x="284" y="138"/>
                  </a:lnTo>
                  <a:lnTo>
                    <a:pt x="298" y="138"/>
                  </a:lnTo>
                  <a:lnTo>
                    <a:pt x="298" y="142"/>
                  </a:lnTo>
                  <a:lnTo>
                    <a:pt x="298" y="146"/>
                  </a:lnTo>
                  <a:lnTo>
                    <a:pt x="313" y="150"/>
                  </a:lnTo>
                  <a:lnTo>
                    <a:pt x="313" y="153"/>
                  </a:lnTo>
                  <a:lnTo>
                    <a:pt x="326" y="157"/>
                  </a:lnTo>
                  <a:lnTo>
                    <a:pt x="326" y="161"/>
                  </a:lnTo>
                  <a:lnTo>
                    <a:pt x="326" y="164"/>
                  </a:lnTo>
                  <a:lnTo>
                    <a:pt x="326" y="168"/>
                  </a:lnTo>
                  <a:lnTo>
                    <a:pt x="341" y="168"/>
                  </a:lnTo>
                  <a:lnTo>
                    <a:pt x="341" y="17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2266" name="Freeform 42"/>
            <p:cNvSpPr>
              <a:spLocks/>
            </p:cNvSpPr>
            <p:nvPr/>
          </p:nvSpPr>
          <p:spPr bwMode="auto">
            <a:xfrm>
              <a:off x="3547" y="2296"/>
              <a:ext cx="1027" cy="506"/>
            </a:xfrm>
            <a:custGeom>
              <a:avLst/>
              <a:gdLst/>
              <a:ahLst/>
              <a:cxnLst>
                <a:cxn ang="0">
                  <a:pos x="0" y="0"/>
                </a:cxn>
                <a:cxn ang="0">
                  <a:pos x="0" y="7"/>
                </a:cxn>
                <a:cxn ang="0">
                  <a:pos x="15" y="11"/>
                </a:cxn>
                <a:cxn ang="0">
                  <a:pos x="28" y="22"/>
                </a:cxn>
                <a:cxn ang="0">
                  <a:pos x="43" y="30"/>
                </a:cxn>
                <a:cxn ang="0">
                  <a:pos x="43" y="37"/>
                </a:cxn>
                <a:cxn ang="0">
                  <a:pos x="56" y="41"/>
                </a:cxn>
                <a:cxn ang="0">
                  <a:pos x="71" y="48"/>
                </a:cxn>
                <a:cxn ang="0">
                  <a:pos x="71" y="56"/>
                </a:cxn>
                <a:cxn ang="0">
                  <a:pos x="86" y="63"/>
                </a:cxn>
                <a:cxn ang="0">
                  <a:pos x="99" y="74"/>
                </a:cxn>
                <a:cxn ang="0">
                  <a:pos x="114" y="78"/>
                </a:cxn>
                <a:cxn ang="0">
                  <a:pos x="114" y="85"/>
                </a:cxn>
                <a:cxn ang="0">
                  <a:pos x="128" y="93"/>
                </a:cxn>
                <a:cxn ang="0">
                  <a:pos x="142" y="100"/>
                </a:cxn>
                <a:cxn ang="0">
                  <a:pos x="142" y="107"/>
                </a:cxn>
                <a:cxn ang="0">
                  <a:pos x="156" y="119"/>
                </a:cxn>
                <a:cxn ang="0">
                  <a:pos x="171" y="134"/>
                </a:cxn>
                <a:cxn ang="0">
                  <a:pos x="184" y="141"/>
                </a:cxn>
                <a:cxn ang="0">
                  <a:pos x="199" y="149"/>
                </a:cxn>
                <a:cxn ang="0">
                  <a:pos x="214" y="156"/>
                </a:cxn>
                <a:cxn ang="0">
                  <a:pos x="227" y="171"/>
                </a:cxn>
                <a:cxn ang="0">
                  <a:pos x="242" y="178"/>
                </a:cxn>
                <a:cxn ang="0">
                  <a:pos x="242" y="186"/>
                </a:cxn>
                <a:cxn ang="0">
                  <a:pos x="257" y="189"/>
                </a:cxn>
                <a:cxn ang="0">
                  <a:pos x="270" y="197"/>
                </a:cxn>
                <a:cxn ang="0">
                  <a:pos x="270" y="204"/>
                </a:cxn>
                <a:cxn ang="0">
                  <a:pos x="285" y="212"/>
                </a:cxn>
                <a:cxn ang="0">
                  <a:pos x="300" y="223"/>
                </a:cxn>
                <a:cxn ang="0">
                  <a:pos x="313" y="230"/>
                </a:cxn>
                <a:cxn ang="0">
                  <a:pos x="343" y="249"/>
                </a:cxn>
                <a:cxn ang="0">
                  <a:pos x="356" y="260"/>
                </a:cxn>
                <a:cxn ang="0">
                  <a:pos x="371" y="264"/>
                </a:cxn>
                <a:cxn ang="0">
                  <a:pos x="371" y="271"/>
                </a:cxn>
                <a:cxn ang="0">
                  <a:pos x="385" y="279"/>
                </a:cxn>
                <a:cxn ang="0">
                  <a:pos x="399" y="290"/>
                </a:cxn>
                <a:cxn ang="0">
                  <a:pos x="413" y="301"/>
                </a:cxn>
                <a:cxn ang="0">
                  <a:pos x="428" y="308"/>
                </a:cxn>
                <a:cxn ang="0">
                  <a:pos x="441" y="316"/>
                </a:cxn>
                <a:cxn ang="0">
                  <a:pos x="456" y="327"/>
                </a:cxn>
                <a:cxn ang="0">
                  <a:pos x="471" y="330"/>
                </a:cxn>
                <a:cxn ang="0">
                  <a:pos x="499" y="345"/>
                </a:cxn>
                <a:cxn ang="0">
                  <a:pos x="514" y="353"/>
                </a:cxn>
                <a:cxn ang="0">
                  <a:pos x="527" y="360"/>
                </a:cxn>
                <a:cxn ang="0">
                  <a:pos x="585" y="383"/>
                </a:cxn>
                <a:cxn ang="0">
                  <a:pos x="585" y="390"/>
                </a:cxn>
                <a:cxn ang="0">
                  <a:pos x="627" y="405"/>
                </a:cxn>
                <a:cxn ang="0">
                  <a:pos x="698" y="434"/>
                </a:cxn>
                <a:cxn ang="0">
                  <a:pos x="756" y="449"/>
                </a:cxn>
                <a:cxn ang="0">
                  <a:pos x="784" y="460"/>
                </a:cxn>
                <a:cxn ang="0">
                  <a:pos x="827" y="472"/>
                </a:cxn>
                <a:cxn ang="0">
                  <a:pos x="942" y="490"/>
                </a:cxn>
                <a:cxn ang="0">
                  <a:pos x="1026" y="505"/>
                </a:cxn>
              </a:cxnLst>
              <a:rect l="0" t="0" r="r" b="b"/>
              <a:pathLst>
                <a:path w="1027" h="506">
                  <a:moveTo>
                    <a:pt x="0" y="0"/>
                  </a:moveTo>
                  <a:lnTo>
                    <a:pt x="0" y="0"/>
                  </a:lnTo>
                  <a:lnTo>
                    <a:pt x="0" y="3"/>
                  </a:lnTo>
                  <a:lnTo>
                    <a:pt x="0" y="7"/>
                  </a:lnTo>
                  <a:lnTo>
                    <a:pt x="15" y="7"/>
                  </a:lnTo>
                  <a:lnTo>
                    <a:pt x="15" y="11"/>
                  </a:lnTo>
                  <a:lnTo>
                    <a:pt x="28" y="18"/>
                  </a:lnTo>
                  <a:lnTo>
                    <a:pt x="28" y="22"/>
                  </a:lnTo>
                  <a:lnTo>
                    <a:pt x="28" y="26"/>
                  </a:lnTo>
                  <a:lnTo>
                    <a:pt x="43" y="30"/>
                  </a:lnTo>
                  <a:lnTo>
                    <a:pt x="43" y="33"/>
                  </a:lnTo>
                  <a:lnTo>
                    <a:pt x="43" y="37"/>
                  </a:lnTo>
                  <a:lnTo>
                    <a:pt x="56" y="37"/>
                  </a:lnTo>
                  <a:lnTo>
                    <a:pt x="56" y="41"/>
                  </a:lnTo>
                  <a:lnTo>
                    <a:pt x="56" y="45"/>
                  </a:lnTo>
                  <a:lnTo>
                    <a:pt x="71" y="48"/>
                  </a:lnTo>
                  <a:lnTo>
                    <a:pt x="71" y="52"/>
                  </a:lnTo>
                  <a:lnTo>
                    <a:pt x="71" y="56"/>
                  </a:lnTo>
                  <a:lnTo>
                    <a:pt x="86" y="59"/>
                  </a:lnTo>
                  <a:lnTo>
                    <a:pt x="86" y="63"/>
                  </a:lnTo>
                  <a:lnTo>
                    <a:pt x="99" y="71"/>
                  </a:lnTo>
                  <a:lnTo>
                    <a:pt x="99" y="74"/>
                  </a:lnTo>
                  <a:lnTo>
                    <a:pt x="99" y="78"/>
                  </a:lnTo>
                  <a:lnTo>
                    <a:pt x="114" y="78"/>
                  </a:lnTo>
                  <a:lnTo>
                    <a:pt x="114" y="82"/>
                  </a:lnTo>
                  <a:lnTo>
                    <a:pt x="114" y="85"/>
                  </a:lnTo>
                  <a:lnTo>
                    <a:pt x="114" y="89"/>
                  </a:lnTo>
                  <a:lnTo>
                    <a:pt x="128" y="93"/>
                  </a:lnTo>
                  <a:lnTo>
                    <a:pt x="128" y="96"/>
                  </a:lnTo>
                  <a:lnTo>
                    <a:pt x="142" y="100"/>
                  </a:lnTo>
                  <a:lnTo>
                    <a:pt x="142" y="104"/>
                  </a:lnTo>
                  <a:lnTo>
                    <a:pt x="142" y="107"/>
                  </a:lnTo>
                  <a:lnTo>
                    <a:pt x="156" y="115"/>
                  </a:lnTo>
                  <a:lnTo>
                    <a:pt x="156" y="119"/>
                  </a:lnTo>
                  <a:lnTo>
                    <a:pt x="171" y="126"/>
                  </a:lnTo>
                  <a:lnTo>
                    <a:pt x="171" y="134"/>
                  </a:lnTo>
                  <a:lnTo>
                    <a:pt x="184" y="137"/>
                  </a:lnTo>
                  <a:lnTo>
                    <a:pt x="184" y="141"/>
                  </a:lnTo>
                  <a:lnTo>
                    <a:pt x="199" y="145"/>
                  </a:lnTo>
                  <a:lnTo>
                    <a:pt x="199" y="149"/>
                  </a:lnTo>
                  <a:lnTo>
                    <a:pt x="199" y="152"/>
                  </a:lnTo>
                  <a:lnTo>
                    <a:pt x="214" y="156"/>
                  </a:lnTo>
                  <a:lnTo>
                    <a:pt x="214" y="160"/>
                  </a:lnTo>
                  <a:lnTo>
                    <a:pt x="227" y="171"/>
                  </a:lnTo>
                  <a:lnTo>
                    <a:pt x="227" y="175"/>
                  </a:lnTo>
                  <a:lnTo>
                    <a:pt x="242" y="178"/>
                  </a:lnTo>
                  <a:lnTo>
                    <a:pt x="242" y="182"/>
                  </a:lnTo>
                  <a:lnTo>
                    <a:pt x="242" y="186"/>
                  </a:lnTo>
                  <a:lnTo>
                    <a:pt x="257" y="186"/>
                  </a:lnTo>
                  <a:lnTo>
                    <a:pt x="257" y="189"/>
                  </a:lnTo>
                  <a:lnTo>
                    <a:pt x="257" y="193"/>
                  </a:lnTo>
                  <a:lnTo>
                    <a:pt x="270" y="197"/>
                  </a:lnTo>
                  <a:lnTo>
                    <a:pt x="270" y="201"/>
                  </a:lnTo>
                  <a:lnTo>
                    <a:pt x="270" y="204"/>
                  </a:lnTo>
                  <a:lnTo>
                    <a:pt x="285" y="208"/>
                  </a:lnTo>
                  <a:lnTo>
                    <a:pt x="285" y="212"/>
                  </a:lnTo>
                  <a:lnTo>
                    <a:pt x="285" y="215"/>
                  </a:lnTo>
                  <a:lnTo>
                    <a:pt x="300" y="223"/>
                  </a:lnTo>
                  <a:lnTo>
                    <a:pt x="313" y="226"/>
                  </a:lnTo>
                  <a:lnTo>
                    <a:pt x="313" y="230"/>
                  </a:lnTo>
                  <a:lnTo>
                    <a:pt x="328" y="241"/>
                  </a:lnTo>
                  <a:lnTo>
                    <a:pt x="343" y="249"/>
                  </a:lnTo>
                  <a:lnTo>
                    <a:pt x="356" y="256"/>
                  </a:lnTo>
                  <a:lnTo>
                    <a:pt x="356" y="260"/>
                  </a:lnTo>
                  <a:lnTo>
                    <a:pt x="356" y="264"/>
                  </a:lnTo>
                  <a:lnTo>
                    <a:pt x="371" y="264"/>
                  </a:lnTo>
                  <a:lnTo>
                    <a:pt x="371" y="267"/>
                  </a:lnTo>
                  <a:lnTo>
                    <a:pt x="371" y="271"/>
                  </a:lnTo>
                  <a:lnTo>
                    <a:pt x="385" y="275"/>
                  </a:lnTo>
                  <a:lnTo>
                    <a:pt x="385" y="279"/>
                  </a:lnTo>
                  <a:lnTo>
                    <a:pt x="385" y="282"/>
                  </a:lnTo>
                  <a:lnTo>
                    <a:pt x="399" y="290"/>
                  </a:lnTo>
                  <a:lnTo>
                    <a:pt x="413" y="294"/>
                  </a:lnTo>
                  <a:lnTo>
                    <a:pt x="413" y="301"/>
                  </a:lnTo>
                  <a:lnTo>
                    <a:pt x="428" y="301"/>
                  </a:lnTo>
                  <a:lnTo>
                    <a:pt x="428" y="308"/>
                  </a:lnTo>
                  <a:lnTo>
                    <a:pt x="441" y="312"/>
                  </a:lnTo>
                  <a:lnTo>
                    <a:pt x="441" y="316"/>
                  </a:lnTo>
                  <a:lnTo>
                    <a:pt x="456" y="323"/>
                  </a:lnTo>
                  <a:lnTo>
                    <a:pt x="456" y="327"/>
                  </a:lnTo>
                  <a:lnTo>
                    <a:pt x="471" y="327"/>
                  </a:lnTo>
                  <a:lnTo>
                    <a:pt x="471" y="330"/>
                  </a:lnTo>
                  <a:lnTo>
                    <a:pt x="499" y="342"/>
                  </a:lnTo>
                  <a:lnTo>
                    <a:pt x="499" y="345"/>
                  </a:lnTo>
                  <a:lnTo>
                    <a:pt x="514" y="349"/>
                  </a:lnTo>
                  <a:lnTo>
                    <a:pt x="514" y="353"/>
                  </a:lnTo>
                  <a:lnTo>
                    <a:pt x="527" y="356"/>
                  </a:lnTo>
                  <a:lnTo>
                    <a:pt x="527" y="360"/>
                  </a:lnTo>
                  <a:lnTo>
                    <a:pt x="557" y="371"/>
                  </a:lnTo>
                  <a:lnTo>
                    <a:pt x="585" y="383"/>
                  </a:lnTo>
                  <a:lnTo>
                    <a:pt x="585" y="386"/>
                  </a:lnTo>
                  <a:lnTo>
                    <a:pt x="585" y="390"/>
                  </a:lnTo>
                  <a:lnTo>
                    <a:pt x="613" y="401"/>
                  </a:lnTo>
                  <a:lnTo>
                    <a:pt x="627" y="405"/>
                  </a:lnTo>
                  <a:lnTo>
                    <a:pt x="698" y="431"/>
                  </a:lnTo>
                  <a:lnTo>
                    <a:pt x="698" y="434"/>
                  </a:lnTo>
                  <a:lnTo>
                    <a:pt x="728" y="442"/>
                  </a:lnTo>
                  <a:lnTo>
                    <a:pt x="756" y="449"/>
                  </a:lnTo>
                  <a:lnTo>
                    <a:pt x="771" y="457"/>
                  </a:lnTo>
                  <a:lnTo>
                    <a:pt x="784" y="460"/>
                  </a:lnTo>
                  <a:lnTo>
                    <a:pt x="799" y="464"/>
                  </a:lnTo>
                  <a:lnTo>
                    <a:pt x="827" y="472"/>
                  </a:lnTo>
                  <a:lnTo>
                    <a:pt x="856" y="479"/>
                  </a:lnTo>
                  <a:lnTo>
                    <a:pt x="942" y="490"/>
                  </a:lnTo>
                  <a:lnTo>
                    <a:pt x="955" y="494"/>
                  </a:lnTo>
                  <a:lnTo>
                    <a:pt x="1026" y="505"/>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2267" name="Freeform 43"/>
            <p:cNvSpPr>
              <a:spLocks/>
            </p:cNvSpPr>
            <p:nvPr/>
          </p:nvSpPr>
          <p:spPr bwMode="auto">
            <a:xfrm>
              <a:off x="4573" y="2801"/>
              <a:ext cx="501" cy="28"/>
            </a:xfrm>
            <a:custGeom>
              <a:avLst/>
              <a:gdLst/>
              <a:ahLst/>
              <a:cxnLst>
                <a:cxn ang="0">
                  <a:pos x="0" y="0"/>
                </a:cxn>
                <a:cxn ang="0">
                  <a:pos x="15" y="0"/>
                </a:cxn>
                <a:cxn ang="0">
                  <a:pos x="43" y="4"/>
                </a:cxn>
                <a:cxn ang="0">
                  <a:pos x="243" y="19"/>
                </a:cxn>
                <a:cxn ang="0">
                  <a:pos x="500" y="27"/>
                </a:cxn>
              </a:cxnLst>
              <a:rect l="0" t="0" r="r" b="b"/>
              <a:pathLst>
                <a:path w="501" h="28">
                  <a:moveTo>
                    <a:pt x="0" y="0"/>
                  </a:moveTo>
                  <a:lnTo>
                    <a:pt x="15" y="0"/>
                  </a:lnTo>
                  <a:lnTo>
                    <a:pt x="43" y="4"/>
                  </a:lnTo>
                  <a:lnTo>
                    <a:pt x="243" y="19"/>
                  </a:lnTo>
                  <a:lnTo>
                    <a:pt x="500" y="27"/>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2268" name="Line 44"/>
          <p:cNvSpPr>
            <a:spLocks noChangeShapeType="1"/>
          </p:cNvSpPr>
          <p:nvPr/>
        </p:nvSpPr>
        <p:spPr bwMode="auto">
          <a:xfrm>
            <a:off x="4914900" y="3357563"/>
            <a:ext cx="0" cy="1208087"/>
          </a:xfrm>
          <a:prstGeom prst="line">
            <a:avLst/>
          </a:prstGeom>
          <a:noFill/>
          <a:ln w="12700">
            <a:solidFill>
              <a:schemeClr val="tx1"/>
            </a:solidFill>
            <a:prstDash val="lgDash"/>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46" name="Rectangle 74"/>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54347" name="Rectangle 75"/>
          <p:cNvSpPr>
            <a:spLocks noChangeArrowheads="1"/>
          </p:cNvSpPr>
          <p:nvPr/>
        </p:nvSpPr>
        <p:spPr bwMode="auto">
          <a:xfrm>
            <a:off x="881063" y="3140075"/>
            <a:ext cx="7366000" cy="1538288"/>
          </a:xfrm>
          <a:prstGeom prst="rect">
            <a:avLst/>
          </a:prstGeom>
          <a:solidFill>
            <a:schemeClr val="accent1"/>
          </a:solidFill>
          <a:ln w="9525">
            <a:noFill/>
            <a:miter lim="800000"/>
            <a:headEnd/>
            <a:tailEnd/>
          </a:ln>
          <a:effectLst/>
        </p:spPr>
        <p:txBody>
          <a:bodyPr wrap="none" anchor="ctr"/>
          <a:lstStyle/>
          <a:p>
            <a:endParaRPr lang="en-US"/>
          </a:p>
        </p:txBody>
      </p:sp>
      <p:sp>
        <p:nvSpPr>
          <p:cNvPr id="54348" name="Rectangle 76"/>
          <p:cNvSpPr>
            <a:spLocks noChangeArrowheads="1"/>
          </p:cNvSpPr>
          <p:nvPr/>
        </p:nvSpPr>
        <p:spPr bwMode="auto">
          <a:xfrm>
            <a:off x="3244850" y="139700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54340" name="Rectangle 68"/>
          <p:cNvSpPr>
            <a:spLocks noChangeArrowheads="1"/>
          </p:cNvSpPr>
          <p:nvPr/>
        </p:nvSpPr>
        <p:spPr bwMode="auto">
          <a:xfrm>
            <a:off x="881063" y="3140075"/>
            <a:ext cx="7366000" cy="1538288"/>
          </a:xfrm>
          <a:prstGeom prst="rect">
            <a:avLst/>
          </a:prstGeom>
          <a:solidFill>
            <a:schemeClr val="accent1"/>
          </a:solidFill>
          <a:ln w="9525">
            <a:noFill/>
            <a:miter lim="800000"/>
            <a:headEnd/>
            <a:tailEnd/>
          </a:ln>
          <a:effectLst/>
        </p:spPr>
        <p:txBody>
          <a:bodyPr wrap="none" anchor="ctr"/>
          <a:lstStyle/>
          <a:p>
            <a:endParaRPr lang="en-US"/>
          </a:p>
        </p:txBody>
      </p:sp>
      <p:sp>
        <p:nvSpPr>
          <p:cNvPr id="54339" name="Rectangle 67"/>
          <p:cNvSpPr>
            <a:spLocks noChangeArrowheads="1"/>
          </p:cNvSpPr>
          <p:nvPr/>
        </p:nvSpPr>
        <p:spPr bwMode="auto">
          <a:xfrm>
            <a:off x="3244850" y="139700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54338" name="Rectangle 66"/>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54274" name="Rectangle 2"/>
          <p:cNvSpPr>
            <a:spLocks noGrp="1" noRot="1" noChangeArrowheads="1"/>
          </p:cNvSpPr>
          <p:nvPr>
            <p:ph type="title"/>
          </p:nvPr>
        </p:nvSpPr>
        <p:spPr>
          <a:noFill/>
          <a:ln/>
        </p:spPr>
        <p:txBody>
          <a:bodyPr lIns="90488" tIns="44450" rIns="90488" bIns="44450"/>
          <a:lstStyle/>
          <a:p>
            <a:r>
              <a:rPr lang="en-US"/>
              <a:t>What Does </a:t>
            </a:r>
            <a:r>
              <a:rPr lang="en-US" i="1"/>
              <a:t>Difference</a:t>
            </a:r>
            <a:r>
              <a:rPr lang="en-US"/>
              <a:t> Mean?</a:t>
            </a:r>
          </a:p>
        </p:txBody>
      </p:sp>
      <p:grpSp>
        <p:nvGrpSpPr>
          <p:cNvPr id="54275" name="Group 3"/>
          <p:cNvGrpSpPr>
            <a:grpSpLocks/>
          </p:cNvGrpSpPr>
          <p:nvPr/>
        </p:nvGrpSpPr>
        <p:grpSpPr bwMode="auto">
          <a:xfrm>
            <a:off x="3248025" y="1398588"/>
            <a:ext cx="2773363" cy="1581150"/>
            <a:chOff x="2046" y="881"/>
            <a:chExt cx="1747" cy="996"/>
          </a:xfrm>
        </p:grpSpPr>
        <p:sp>
          <p:nvSpPr>
            <p:cNvPr id="54276" name="Line 4"/>
            <p:cNvSpPr>
              <a:spLocks noChangeShapeType="1"/>
            </p:cNvSpPr>
            <p:nvPr/>
          </p:nvSpPr>
          <p:spPr bwMode="auto">
            <a:xfrm>
              <a:off x="2056" y="1868"/>
              <a:ext cx="1737" cy="0"/>
            </a:xfrm>
            <a:prstGeom prst="line">
              <a:avLst/>
            </a:prstGeom>
            <a:noFill/>
            <a:ln w="25400">
              <a:solidFill>
                <a:schemeClr val="tx1"/>
              </a:solidFill>
              <a:round/>
              <a:headEnd/>
              <a:tailEnd/>
            </a:ln>
            <a:effectLst/>
          </p:spPr>
          <p:txBody>
            <a:bodyPr wrap="none" anchor="ctr"/>
            <a:lstStyle/>
            <a:p>
              <a:endParaRPr lang="en-US"/>
            </a:p>
          </p:txBody>
        </p:sp>
        <p:sp>
          <p:nvSpPr>
            <p:cNvPr id="54277" name="Line 5"/>
            <p:cNvSpPr>
              <a:spLocks noChangeShapeType="1"/>
            </p:cNvSpPr>
            <p:nvPr/>
          </p:nvSpPr>
          <p:spPr bwMode="auto">
            <a:xfrm flipV="1">
              <a:off x="2046" y="881"/>
              <a:ext cx="0" cy="996"/>
            </a:xfrm>
            <a:prstGeom prst="line">
              <a:avLst/>
            </a:prstGeom>
            <a:noFill/>
            <a:ln w="25400">
              <a:solidFill>
                <a:schemeClr val="tx1"/>
              </a:solidFill>
              <a:round/>
              <a:headEnd/>
              <a:tailEnd/>
            </a:ln>
            <a:effectLst/>
          </p:spPr>
          <p:txBody>
            <a:bodyPr wrap="none" anchor="ctr"/>
            <a:lstStyle/>
            <a:p>
              <a:endParaRPr lang="en-US"/>
            </a:p>
          </p:txBody>
        </p:sp>
        <p:grpSp>
          <p:nvGrpSpPr>
            <p:cNvPr id="54278" name="Group 6"/>
            <p:cNvGrpSpPr>
              <a:grpSpLocks/>
            </p:cNvGrpSpPr>
            <p:nvPr/>
          </p:nvGrpSpPr>
          <p:grpSpPr bwMode="auto">
            <a:xfrm>
              <a:off x="2156" y="964"/>
              <a:ext cx="1194" cy="901"/>
              <a:chOff x="2156" y="964"/>
              <a:chExt cx="1194" cy="901"/>
            </a:xfrm>
          </p:grpSpPr>
          <p:grpSp>
            <p:nvGrpSpPr>
              <p:cNvPr id="54279" name="Group 7"/>
              <p:cNvGrpSpPr>
                <a:grpSpLocks/>
              </p:cNvGrpSpPr>
              <p:nvPr/>
            </p:nvGrpSpPr>
            <p:grpSpPr bwMode="auto">
              <a:xfrm>
                <a:off x="2156" y="964"/>
                <a:ext cx="1194" cy="845"/>
                <a:chOff x="2156" y="964"/>
                <a:chExt cx="1194" cy="845"/>
              </a:xfrm>
            </p:grpSpPr>
            <p:sp>
              <p:nvSpPr>
                <p:cNvPr id="54280" name="Freeform 8"/>
                <p:cNvSpPr>
                  <a:spLocks/>
                </p:cNvSpPr>
                <p:nvPr/>
              </p:nvSpPr>
              <p:spPr bwMode="auto">
                <a:xfrm>
                  <a:off x="2156" y="1201"/>
                  <a:ext cx="444" cy="608"/>
                </a:xfrm>
                <a:custGeom>
                  <a:avLst/>
                  <a:gdLst/>
                  <a:ahLst/>
                  <a:cxnLst>
                    <a:cxn ang="0">
                      <a:pos x="48" y="598"/>
                    </a:cxn>
                    <a:cxn ang="0">
                      <a:pos x="145" y="572"/>
                    </a:cxn>
                    <a:cxn ang="0">
                      <a:pos x="167" y="559"/>
                    </a:cxn>
                    <a:cxn ang="0">
                      <a:pos x="188" y="541"/>
                    </a:cxn>
                    <a:cxn ang="0">
                      <a:pos x="197" y="537"/>
                    </a:cxn>
                    <a:cxn ang="0">
                      <a:pos x="206" y="523"/>
                    </a:cxn>
                    <a:cxn ang="0">
                      <a:pos x="215" y="515"/>
                    </a:cxn>
                    <a:cxn ang="0">
                      <a:pos x="223" y="506"/>
                    </a:cxn>
                    <a:cxn ang="0">
                      <a:pos x="232" y="497"/>
                    </a:cxn>
                    <a:cxn ang="0">
                      <a:pos x="241" y="484"/>
                    </a:cxn>
                    <a:cxn ang="0">
                      <a:pos x="259" y="462"/>
                    </a:cxn>
                    <a:cxn ang="0">
                      <a:pos x="272" y="436"/>
                    </a:cxn>
                    <a:cxn ang="0">
                      <a:pos x="276" y="431"/>
                    </a:cxn>
                    <a:cxn ang="0">
                      <a:pos x="280" y="418"/>
                    </a:cxn>
                    <a:cxn ang="0">
                      <a:pos x="294" y="396"/>
                    </a:cxn>
                    <a:cxn ang="0">
                      <a:pos x="298" y="387"/>
                    </a:cxn>
                    <a:cxn ang="0">
                      <a:pos x="302" y="374"/>
                    </a:cxn>
                    <a:cxn ang="0">
                      <a:pos x="307" y="365"/>
                    </a:cxn>
                    <a:cxn ang="0">
                      <a:pos x="315" y="352"/>
                    </a:cxn>
                    <a:cxn ang="0">
                      <a:pos x="320" y="339"/>
                    </a:cxn>
                    <a:cxn ang="0">
                      <a:pos x="325" y="334"/>
                    </a:cxn>
                    <a:cxn ang="0">
                      <a:pos x="325" y="326"/>
                    </a:cxn>
                    <a:cxn ang="0">
                      <a:pos x="329" y="312"/>
                    </a:cxn>
                    <a:cxn ang="0">
                      <a:pos x="333" y="304"/>
                    </a:cxn>
                    <a:cxn ang="0">
                      <a:pos x="338" y="299"/>
                    </a:cxn>
                    <a:cxn ang="0">
                      <a:pos x="342" y="282"/>
                    </a:cxn>
                    <a:cxn ang="0">
                      <a:pos x="346" y="273"/>
                    </a:cxn>
                    <a:cxn ang="0">
                      <a:pos x="351" y="264"/>
                    </a:cxn>
                    <a:cxn ang="0">
                      <a:pos x="355" y="251"/>
                    </a:cxn>
                    <a:cxn ang="0">
                      <a:pos x="359" y="242"/>
                    </a:cxn>
                    <a:cxn ang="0">
                      <a:pos x="364" y="229"/>
                    </a:cxn>
                    <a:cxn ang="0">
                      <a:pos x="368" y="220"/>
                    </a:cxn>
                    <a:cxn ang="0">
                      <a:pos x="368" y="211"/>
                    </a:cxn>
                    <a:cxn ang="0">
                      <a:pos x="373" y="198"/>
                    </a:cxn>
                    <a:cxn ang="0">
                      <a:pos x="377" y="194"/>
                    </a:cxn>
                    <a:cxn ang="0">
                      <a:pos x="381" y="185"/>
                    </a:cxn>
                    <a:cxn ang="0">
                      <a:pos x="386" y="172"/>
                    </a:cxn>
                    <a:cxn ang="0">
                      <a:pos x="386" y="163"/>
                    </a:cxn>
                    <a:cxn ang="0">
                      <a:pos x="390" y="154"/>
                    </a:cxn>
                    <a:cxn ang="0">
                      <a:pos x="394" y="145"/>
                    </a:cxn>
                    <a:cxn ang="0">
                      <a:pos x="394" y="136"/>
                    </a:cxn>
                    <a:cxn ang="0">
                      <a:pos x="399" y="128"/>
                    </a:cxn>
                    <a:cxn ang="0">
                      <a:pos x="404" y="123"/>
                    </a:cxn>
                    <a:cxn ang="0">
                      <a:pos x="404" y="115"/>
                    </a:cxn>
                    <a:cxn ang="0">
                      <a:pos x="408" y="105"/>
                    </a:cxn>
                    <a:cxn ang="0">
                      <a:pos x="408" y="97"/>
                    </a:cxn>
                    <a:cxn ang="0">
                      <a:pos x="412" y="92"/>
                    </a:cxn>
                    <a:cxn ang="0">
                      <a:pos x="412" y="84"/>
                    </a:cxn>
                    <a:cxn ang="0">
                      <a:pos x="417" y="79"/>
                    </a:cxn>
                    <a:cxn ang="0">
                      <a:pos x="421" y="70"/>
                    </a:cxn>
                    <a:cxn ang="0">
                      <a:pos x="425" y="53"/>
                    </a:cxn>
                    <a:cxn ang="0">
                      <a:pos x="430" y="44"/>
                    </a:cxn>
                    <a:cxn ang="0">
                      <a:pos x="434" y="26"/>
                    </a:cxn>
                    <a:cxn ang="0">
                      <a:pos x="438" y="22"/>
                    </a:cxn>
                    <a:cxn ang="0">
                      <a:pos x="438" y="13"/>
                    </a:cxn>
                    <a:cxn ang="0">
                      <a:pos x="443" y="9"/>
                    </a:cxn>
                    <a:cxn ang="0">
                      <a:pos x="443" y="0"/>
                    </a:cxn>
                  </a:cxnLst>
                  <a:rect l="0" t="0" r="r" b="b"/>
                  <a:pathLst>
                    <a:path w="444" h="608">
                      <a:moveTo>
                        <a:pt x="0" y="607"/>
                      </a:moveTo>
                      <a:lnTo>
                        <a:pt x="48" y="598"/>
                      </a:lnTo>
                      <a:lnTo>
                        <a:pt x="127" y="581"/>
                      </a:lnTo>
                      <a:lnTo>
                        <a:pt x="145" y="572"/>
                      </a:lnTo>
                      <a:lnTo>
                        <a:pt x="157" y="563"/>
                      </a:lnTo>
                      <a:lnTo>
                        <a:pt x="167" y="559"/>
                      </a:lnTo>
                      <a:lnTo>
                        <a:pt x="171" y="554"/>
                      </a:lnTo>
                      <a:lnTo>
                        <a:pt x="188" y="541"/>
                      </a:lnTo>
                      <a:lnTo>
                        <a:pt x="193" y="537"/>
                      </a:lnTo>
                      <a:lnTo>
                        <a:pt x="197" y="537"/>
                      </a:lnTo>
                      <a:lnTo>
                        <a:pt x="197" y="533"/>
                      </a:lnTo>
                      <a:lnTo>
                        <a:pt x="206" y="523"/>
                      </a:lnTo>
                      <a:lnTo>
                        <a:pt x="210" y="523"/>
                      </a:lnTo>
                      <a:lnTo>
                        <a:pt x="215" y="515"/>
                      </a:lnTo>
                      <a:lnTo>
                        <a:pt x="219" y="510"/>
                      </a:lnTo>
                      <a:lnTo>
                        <a:pt x="223" y="506"/>
                      </a:lnTo>
                      <a:lnTo>
                        <a:pt x="228" y="502"/>
                      </a:lnTo>
                      <a:lnTo>
                        <a:pt x="232" y="497"/>
                      </a:lnTo>
                      <a:lnTo>
                        <a:pt x="236" y="492"/>
                      </a:lnTo>
                      <a:lnTo>
                        <a:pt x="241" y="484"/>
                      </a:lnTo>
                      <a:lnTo>
                        <a:pt x="246" y="479"/>
                      </a:lnTo>
                      <a:lnTo>
                        <a:pt x="259" y="462"/>
                      </a:lnTo>
                      <a:lnTo>
                        <a:pt x="263" y="453"/>
                      </a:lnTo>
                      <a:lnTo>
                        <a:pt x="272" y="436"/>
                      </a:lnTo>
                      <a:lnTo>
                        <a:pt x="272" y="431"/>
                      </a:lnTo>
                      <a:lnTo>
                        <a:pt x="276" y="431"/>
                      </a:lnTo>
                      <a:lnTo>
                        <a:pt x="276" y="427"/>
                      </a:lnTo>
                      <a:lnTo>
                        <a:pt x="280" y="418"/>
                      </a:lnTo>
                      <a:lnTo>
                        <a:pt x="294" y="400"/>
                      </a:lnTo>
                      <a:lnTo>
                        <a:pt x="294" y="396"/>
                      </a:lnTo>
                      <a:lnTo>
                        <a:pt x="294" y="392"/>
                      </a:lnTo>
                      <a:lnTo>
                        <a:pt x="298" y="387"/>
                      </a:lnTo>
                      <a:lnTo>
                        <a:pt x="302" y="378"/>
                      </a:lnTo>
                      <a:lnTo>
                        <a:pt x="302" y="374"/>
                      </a:lnTo>
                      <a:lnTo>
                        <a:pt x="307" y="369"/>
                      </a:lnTo>
                      <a:lnTo>
                        <a:pt x="307" y="365"/>
                      </a:lnTo>
                      <a:lnTo>
                        <a:pt x="311" y="361"/>
                      </a:lnTo>
                      <a:lnTo>
                        <a:pt x="315" y="352"/>
                      </a:lnTo>
                      <a:lnTo>
                        <a:pt x="315" y="343"/>
                      </a:lnTo>
                      <a:lnTo>
                        <a:pt x="320" y="339"/>
                      </a:lnTo>
                      <a:lnTo>
                        <a:pt x="320" y="334"/>
                      </a:lnTo>
                      <a:lnTo>
                        <a:pt x="325" y="334"/>
                      </a:lnTo>
                      <a:lnTo>
                        <a:pt x="325" y="330"/>
                      </a:lnTo>
                      <a:lnTo>
                        <a:pt x="325" y="326"/>
                      </a:lnTo>
                      <a:lnTo>
                        <a:pt x="329" y="317"/>
                      </a:lnTo>
                      <a:lnTo>
                        <a:pt x="329" y="312"/>
                      </a:lnTo>
                      <a:lnTo>
                        <a:pt x="333" y="308"/>
                      </a:lnTo>
                      <a:lnTo>
                        <a:pt x="333" y="304"/>
                      </a:lnTo>
                      <a:lnTo>
                        <a:pt x="338" y="304"/>
                      </a:lnTo>
                      <a:lnTo>
                        <a:pt x="338" y="299"/>
                      </a:lnTo>
                      <a:lnTo>
                        <a:pt x="338" y="295"/>
                      </a:lnTo>
                      <a:lnTo>
                        <a:pt x="342" y="282"/>
                      </a:lnTo>
                      <a:lnTo>
                        <a:pt x="346" y="277"/>
                      </a:lnTo>
                      <a:lnTo>
                        <a:pt x="346" y="273"/>
                      </a:lnTo>
                      <a:lnTo>
                        <a:pt x="346" y="269"/>
                      </a:lnTo>
                      <a:lnTo>
                        <a:pt x="351" y="264"/>
                      </a:lnTo>
                      <a:lnTo>
                        <a:pt x="355" y="255"/>
                      </a:lnTo>
                      <a:lnTo>
                        <a:pt x="355" y="251"/>
                      </a:lnTo>
                      <a:lnTo>
                        <a:pt x="355" y="246"/>
                      </a:lnTo>
                      <a:lnTo>
                        <a:pt x="359" y="242"/>
                      </a:lnTo>
                      <a:lnTo>
                        <a:pt x="359" y="238"/>
                      </a:lnTo>
                      <a:lnTo>
                        <a:pt x="364" y="229"/>
                      </a:lnTo>
                      <a:lnTo>
                        <a:pt x="364" y="224"/>
                      </a:lnTo>
                      <a:lnTo>
                        <a:pt x="368" y="220"/>
                      </a:lnTo>
                      <a:lnTo>
                        <a:pt x="368" y="216"/>
                      </a:lnTo>
                      <a:lnTo>
                        <a:pt x="368" y="211"/>
                      </a:lnTo>
                      <a:lnTo>
                        <a:pt x="373" y="202"/>
                      </a:lnTo>
                      <a:lnTo>
                        <a:pt x="373" y="198"/>
                      </a:lnTo>
                      <a:lnTo>
                        <a:pt x="377" y="198"/>
                      </a:lnTo>
                      <a:lnTo>
                        <a:pt x="377" y="194"/>
                      </a:lnTo>
                      <a:lnTo>
                        <a:pt x="377" y="189"/>
                      </a:lnTo>
                      <a:lnTo>
                        <a:pt x="381" y="185"/>
                      </a:lnTo>
                      <a:lnTo>
                        <a:pt x="381" y="180"/>
                      </a:lnTo>
                      <a:lnTo>
                        <a:pt x="386" y="172"/>
                      </a:lnTo>
                      <a:lnTo>
                        <a:pt x="386" y="167"/>
                      </a:lnTo>
                      <a:lnTo>
                        <a:pt x="386" y="163"/>
                      </a:lnTo>
                      <a:lnTo>
                        <a:pt x="390" y="159"/>
                      </a:lnTo>
                      <a:lnTo>
                        <a:pt x="390" y="154"/>
                      </a:lnTo>
                      <a:lnTo>
                        <a:pt x="390" y="149"/>
                      </a:lnTo>
                      <a:lnTo>
                        <a:pt x="394" y="145"/>
                      </a:lnTo>
                      <a:lnTo>
                        <a:pt x="394" y="141"/>
                      </a:lnTo>
                      <a:lnTo>
                        <a:pt x="394" y="136"/>
                      </a:lnTo>
                      <a:lnTo>
                        <a:pt x="399" y="132"/>
                      </a:lnTo>
                      <a:lnTo>
                        <a:pt x="399" y="128"/>
                      </a:lnTo>
                      <a:lnTo>
                        <a:pt x="399" y="123"/>
                      </a:lnTo>
                      <a:lnTo>
                        <a:pt x="404" y="123"/>
                      </a:lnTo>
                      <a:lnTo>
                        <a:pt x="404" y="119"/>
                      </a:lnTo>
                      <a:lnTo>
                        <a:pt x="404" y="115"/>
                      </a:lnTo>
                      <a:lnTo>
                        <a:pt x="408" y="110"/>
                      </a:lnTo>
                      <a:lnTo>
                        <a:pt x="408" y="105"/>
                      </a:lnTo>
                      <a:lnTo>
                        <a:pt x="408" y="101"/>
                      </a:lnTo>
                      <a:lnTo>
                        <a:pt x="408" y="97"/>
                      </a:lnTo>
                      <a:lnTo>
                        <a:pt x="412" y="97"/>
                      </a:lnTo>
                      <a:lnTo>
                        <a:pt x="412" y="92"/>
                      </a:lnTo>
                      <a:lnTo>
                        <a:pt x="412" y="88"/>
                      </a:lnTo>
                      <a:lnTo>
                        <a:pt x="412" y="84"/>
                      </a:lnTo>
                      <a:lnTo>
                        <a:pt x="417" y="84"/>
                      </a:lnTo>
                      <a:lnTo>
                        <a:pt x="417" y="79"/>
                      </a:lnTo>
                      <a:lnTo>
                        <a:pt x="417" y="75"/>
                      </a:lnTo>
                      <a:lnTo>
                        <a:pt x="421" y="70"/>
                      </a:lnTo>
                      <a:lnTo>
                        <a:pt x="421" y="66"/>
                      </a:lnTo>
                      <a:lnTo>
                        <a:pt x="425" y="53"/>
                      </a:lnTo>
                      <a:lnTo>
                        <a:pt x="425" y="49"/>
                      </a:lnTo>
                      <a:lnTo>
                        <a:pt x="430" y="44"/>
                      </a:lnTo>
                      <a:lnTo>
                        <a:pt x="430" y="40"/>
                      </a:lnTo>
                      <a:lnTo>
                        <a:pt x="434" y="26"/>
                      </a:lnTo>
                      <a:lnTo>
                        <a:pt x="434" y="22"/>
                      </a:lnTo>
                      <a:lnTo>
                        <a:pt x="438" y="22"/>
                      </a:lnTo>
                      <a:lnTo>
                        <a:pt x="438" y="18"/>
                      </a:lnTo>
                      <a:lnTo>
                        <a:pt x="438" y="13"/>
                      </a:lnTo>
                      <a:lnTo>
                        <a:pt x="438" y="9"/>
                      </a:lnTo>
                      <a:lnTo>
                        <a:pt x="443" y="9"/>
                      </a:lnTo>
                      <a:lnTo>
                        <a:pt x="443" y="5"/>
                      </a:lnTo>
                      <a:lnTo>
                        <a:pt x="4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281" name="Freeform 9"/>
                <p:cNvSpPr>
                  <a:spLocks/>
                </p:cNvSpPr>
                <p:nvPr/>
              </p:nvSpPr>
              <p:spPr bwMode="auto">
                <a:xfrm>
                  <a:off x="2599" y="990"/>
                  <a:ext cx="101" cy="212"/>
                </a:xfrm>
                <a:custGeom>
                  <a:avLst/>
                  <a:gdLst/>
                  <a:ahLst/>
                  <a:cxnLst>
                    <a:cxn ang="0">
                      <a:pos x="0" y="211"/>
                    </a:cxn>
                    <a:cxn ang="0">
                      <a:pos x="0" y="211"/>
                    </a:cxn>
                    <a:cxn ang="0">
                      <a:pos x="0" y="206"/>
                    </a:cxn>
                    <a:cxn ang="0">
                      <a:pos x="4" y="206"/>
                    </a:cxn>
                    <a:cxn ang="0">
                      <a:pos x="4" y="202"/>
                    </a:cxn>
                    <a:cxn ang="0">
                      <a:pos x="4" y="198"/>
                    </a:cxn>
                    <a:cxn ang="0">
                      <a:pos x="9" y="189"/>
                    </a:cxn>
                    <a:cxn ang="0">
                      <a:pos x="9" y="185"/>
                    </a:cxn>
                    <a:cxn ang="0">
                      <a:pos x="13" y="185"/>
                    </a:cxn>
                    <a:cxn ang="0">
                      <a:pos x="13" y="180"/>
                    </a:cxn>
                    <a:cxn ang="0">
                      <a:pos x="13" y="176"/>
                    </a:cxn>
                    <a:cxn ang="0">
                      <a:pos x="13" y="172"/>
                    </a:cxn>
                    <a:cxn ang="0">
                      <a:pos x="17" y="167"/>
                    </a:cxn>
                    <a:cxn ang="0">
                      <a:pos x="17" y="163"/>
                    </a:cxn>
                    <a:cxn ang="0">
                      <a:pos x="22" y="158"/>
                    </a:cxn>
                    <a:cxn ang="0">
                      <a:pos x="22" y="154"/>
                    </a:cxn>
                    <a:cxn ang="0">
                      <a:pos x="22" y="150"/>
                    </a:cxn>
                    <a:cxn ang="0">
                      <a:pos x="26" y="145"/>
                    </a:cxn>
                    <a:cxn ang="0">
                      <a:pos x="26" y="141"/>
                    </a:cxn>
                    <a:cxn ang="0">
                      <a:pos x="30" y="137"/>
                    </a:cxn>
                    <a:cxn ang="0">
                      <a:pos x="30" y="132"/>
                    </a:cxn>
                    <a:cxn ang="0">
                      <a:pos x="30" y="128"/>
                    </a:cxn>
                    <a:cxn ang="0">
                      <a:pos x="35" y="123"/>
                    </a:cxn>
                    <a:cxn ang="0">
                      <a:pos x="35" y="119"/>
                    </a:cxn>
                    <a:cxn ang="0">
                      <a:pos x="35" y="114"/>
                    </a:cxn>
                    <a:cxn ang="0">
                      <a:pos x="39" y="114"/>
                    </a:cxn>
                    <a:cxn ang="0">
                      <a:pos x="39" y="110"/>
                    </a:cxn>
                    <a:cxn ang="0">
                      <a:pos x="39" y="106"/>
                    </a:cxn>
                    <a:cxn ang="0">
                      <a:pos x="43" y="106"/>
                    </a:cxn>
                    <a:cxn ang="0">
                      <a:pos x="43" y="101"/>
                    </a:cxn>
                    <a:cxn ang="0">
                      <a:pos x="43" y="97"/>
                    </a:cxn>
                    <a:cxn ang="0">
                      <a:pos x="48" y="97"/>
                    </a:cxn>
                    <a:cxn ang="0">
                      <a:pos x="48" y="93"/>
                    </a:cxn>
                    <a:cxn ang="0">
                      <a:pos x="48" y="88"/>
                    </a:cxn>
                    <a:cxn ang="0">
                      <a:pos x="52" y="83"/>
                    </a:cxn>
                    <a:cxn ang="0">
                      <a:pos x="52" y="79"/>
                    </a:cxn>
                    <a:cxn ang="0">
                      <a:pos x="52" y="75"/>
                    </a:cxn>
                    <a:cxn ang="0">
                      <a:pos x="56" y="75"/>
                    </a:cxn>
                    <a:cxn ang="0">
                      <a:pos x="56" y="70"/>
                    </a:cxn>
                    <a:cxn ang="0">
                      <a:pos x="56" y="66"/>
                    </a:cxn>
                    <a:cxn ang="0">
                      <a:pos x="61" y="66"/>
                    </a:cxn>
                    <a:cxn ang="0">
                      <a:pos x="61" y="62"/>
                    </a:cxn>
                    <a:cxn ang="0">
                      <a:pos x="61" y="57"/>
                    </a:cxn>
                    <a:cxn ang="0">
                      <a:pos x="65" y="57"/>
                    </a:cxn>
                    <a:cxn ang="0">
                      <a:pos x="65" y="53"/>
                    </a:cxn>
                    <a:cxn ang="0">
                      <a:pos x="65" y="49"/>
                    </a:cxn>
                    <a:cxn ang="0">
                      <a:pos x="69" y="49"/>
                    </a:cxn>
                    <a:cxn ang="0">
                      <a:pos x="69" y="44"/>
                    </a:cxn>
                    <a:cxn ang="0">
                      <a:pos x="74" y="40"/>
                    </a:cxn>
                    <a:cxn ang="0">
                      <a:pos x="74" y="35"/>
                    </a:cxn>
                    <a:cxn ang="0">
                      <a:pos x="78" y="35"/>
                    </a:cxn>
                    <a:cxn ang="0">
                      <a:pos x="78" y="31"/>
                    </a:cxn>
                    <a:cxn ang="0">
                      <a:pos x="78" y="27"/>
                    </a:cxn>
                    <a:cxn ang="0">
                      <a:pos x="82" y="27"/>
                    </a:cxn>
                    <a:cxn ang="0">
                      <a:pos x="82" y="22"/>
                    </a:cxn>
                    <a:cxn ang="0">
                      <a:pos x="87" y="18"/>
                    </a:cxn>
                    <a:cxn ang="0">
                      <a:pos x="87" y="14"/>
                    </a:cxn>
                    <a:cxn ang="0">
                      <a:pos x="91" y="14"/>
                    </a:cxn>
                    <a:cxn ang="0">
                      <a:pos x="91" y="9"/>
                    </a:cxn>
                    <a:cxn ang="0">
                      <a:pos x="95" y="9"/>
                    </a:cxn>
                    <a:cxn ang="0">
                      <a:pos x="95" y="5"/>
                    </a:cxn>
                    <a:cxn ang="0">
                      <a:pos x="100" y="0"/>
                    </a:cxn>
                  </a:cxnLst>
                  <a:rect l="0" t="0" r="r" b="b"/>
                  <a:pathLst>
                    <a:path w="101" h="212">
                      <a:moveTo>
                        <a:pt x="0" y="211"/>
                      </a:moveTo>
                      <a:lnTo>
                        <a:pt x="0" y="211"/>
                      </a:lnTo>
                      <a:lnTo>
                        <a:pt x="0" y="206"/>
                      </a:lnTo>
                      <a:lnTo>
                        <a:pt x="4" y="206"/>
                      </a:lnTo>
                      <a:lnTo>
                        <a:pt x="4" y="202"/>
                      </a:lnTo>
                      <a:lnTo>
                        <a:pt x="4" y="198"/>
                      </a:lnTo>
                      <a:lnTo>
                        <a:pt x="9" y="189"/>
                      </a:lnTo>
                      <a:lnTo>
                        <a:pt x="9" y="185"/>
                      </a:lnTo>
                      <a:lnTo>
                        <a:pt x="13" y="185"/>
                      </a:lnTo>
                      <a:lnTo>
                        <a:pt x="13" y="180"/>
                      </a:lnTo>
                      <a:lnTo>
                        <a:pt x="13" y="176"/>
                      </a:lnTo>
                      <a:lnTo>
                        <a:pt x="13" y="172"/>
                      </a:lnTo>
                      <a:lnTo>
                        <a:pt x="17" y="167"/>
                      </a:lnTo>
                      <a:lnTo>
                        <a:pt x="17" y="163"/>
                      </a:lnTo>
                      <a:lnTo>
                        <a:pt x="22" y="158"/>
                      </a:lnTo>
                      <a:lnTo>
                        <a:pt x="22" y="154"/>
                      </a:lnTo>
                      <a:lnTo>
                        <a:pt x="22" y="150"/>
                      </a:lnTo>
                      <a:lnTo>
                        <a:pt x="26" y="145"/>
                      </a:lnTo>
                      <a:lnTo>
                        <a:pt x="26" y="141"/>
                      </a:lnTo>
                      <a:lnTo>
                        <a:pt x="30" y="137"/>
                      </a:lnTo>
                      <a:lnTo>
                        <a:pt x="30" y="132"/>
                      </a:lnTo>
                      <a:lnTo>
                        <a:pt x="30" y="128"/>
                      </a:lnTo>
                      <a:lnTo>
                        <a:pt x="35" y="123"/>
                      </a:lnTo>
                      <a:lnTo>
                        <a:pt x="35" y="119"/>
                      </a:lnTo>
                      <a:lnTo>
                        <a:pt x="35" y="114"/>
                      </a:lnTo>
                      <a:lnTo>
                        <a:pt x="39" y="114"/>
                      </a:lnTo>
                      <a:lnTo>
                        <a:pt x="39" y="110"/>
                      </a:lnTo>
                      <a:lnTo>
                        <a:pt x="39" y="106"/>
                      </a:lnTo>
                      <a:lnTo>
                        <a:pt x="43" y="106"/>
                      </a:lnTo>
                      <a:lnTo>
                        <a:pt x="43" y="101"/>
                      </a:lnTo>
                      <a:lnTo>
                        <a:pt x="43" y="97"/>
                      </a:lnTo>
                      <a:lnTo>
                        <a:pt x="48" y="97"/>
                      </a:lnTo>
                      <a:lnTo>
                        <a:pt x="48" y="93"/>
                      </a:lnTo>
                      <a:lnTo>
                        <a:pt x="48" y="88"/>
                      </a:lnTo>
                      <a:lnTo>
                        <a:pt x="52" y="83"/>
                      </a:lnTo>
                      <a:lnTo>
                        <a:pt x="52" y="79"/>
                      </a:lnTo>
                      <a:lnTo>
                        <a:pt x="52" y="75"/>
                      </a:lnTo>
                      <a:lnTo>
                        <a:pt x="56" y="75"/>
                      </a:lnTo>
                      <a:lnTo>
                        <a:pt x="56" y="70"/>
                      </a:lnTo>
                      <a:lnTo>
                        <a:pt x="56" y="66"/>
                      </a:lnTo>
                      <a:lnTo>
                        <a:pt x="61" y="66"/>
                      </a:lnTo>
                      <a:lnTo>
                        <a:pt x="61" y="62"/>
                      </a:lnTo>
                      <a:lnTo>
                        <a:pt x="61" y="57"/>
                      </a:lnTo>
                      <a:lnTo>
                        <a:pt x="65" y="57"/>
                      </a:lnTo>
                      <a:lnTo>
                        <a:pt x="65" y="53"/>
                      </a:lnTo>
                      <a:lnTo>
                        <a:pt x="65" y="49"/>
                      </a:lnTo>
                      <a:lnTo>
                        <a:pt x="69" y="49"/>
                      </a:lnTo>
                      <a:lnTo>
                        <a:pt x="69" y="44"/>
                      </a:lnTo>
                      <a:lnTo>
                        <a:pt x="74" y="40"/>
                      </a:lnTo>
                      <a:lnTo>
                        <a:pt x="74" y="35"/>
                      </a:lnTo>
                      <a:lnTo>
                        <a:pt x="78" y="35"/>
                      </a:lnTo>
                      <a:lnTo>
                        <a:pt x="78" y="31"/>
                      </a:lnTo>
                      <a:lnTo>
                        <a:pt x="78" y="27"/>
                      </a:lnTo>
                      <a:lnTo>
                        <a:pt x="82" y="27"/>
                      </a:lnTo>
                      <a:lnTo>
                        <a:pt x="82" y="22"/>
                      </a:lnTo>
                      <a:lnTo>
                        <a:pt x="87" y="18"/>
                      </a:lnTo>
                      <a:lnTo>
                        <a:pt x="87" y="14"/>
                      </a:lnTo>
                      <a:lnTo>
                        <a:pt x="91" y="14"/>
                      </a:lnTo>
                      <a:lnTo>
                        <a:pt x="91" y="9"/>
                      </a:lnTo>
                      <a:lnTo>
                        <a:pt x="95" y="9"/>
                      </a:lnTo>
                      <a:lnTo>
                        <a:pt x="95" y="5"/>
                      </a:lnTo>
                      <a:lnTo>
                        <a:pt x="10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282" name="Freeform 10"/>
                <p:cNvSpPr>
                  <a:spLocks/>
                </p:cNvSpPr>
                <p:nvPr/>
              </p:nvSpPr>
              <p:spPr bwMode="auto">
                <a:xfrm>
                  <a:off x="2699" y="964"/>
                  <a:ext cx="76" cy="27"/>
                </a:xfrm>
                <a:custGeom>
                  <a:avLst/>
                  <a:gdLst/>
                  <a:ahLst/>
                  <a:cxnLst>
                    <a:cxn ang="0">
                      <a:pos x="0" y="26"/>
                    </a:cxn>
                    <a:cxn ang="0">
                      <a:pos x="0" y="26"/>
                    </a:cxn>
                    <a:cxn ang="0">
                      <a:pos x="0" y="22"/>
                    </a:cxn>
                    <a:cxn ang="0">
                      <a:pos x="4" y="22"/>
                    </a:cxn>
                    <a:cxn ang="0">
                      <a:pos x="4" y="18"/>
                    </a:cxn>
                    <a:cxn ang="0">
                      <a:pos x="9" y="18"/>
                    </a:cxn>
                    <a:cxn ang="0">
                      <a:pos x="9" y="13"/>
                    </a:cxn>
                    <a:cxn ang="0">
                      <a:pos x="13" y="13"/>
                    </a:cxn>
                    <a:cxn ang="0">
                      <a:pos x="17" y="9"/>
                    </a:cxn>
                    <a:cxn ang="0">
                      <a:pos x="22" y="9"/>
                    </a:cxn>
                    <a:cxn ang="0">
                      <a:pos x="22" y="5"/>
                    </a:cxn>
                    <a:cxn ang="0">
                      <a:pos x="27" y="5"/>
                    </a:cxn>
                    <a:cxn ang="0">
                      <a:pos x="31" y="5"/>
                    </a:cxn>
                    <a:cxn ang="0">
                      <a:pos x="31" y="0"/>
                    </a:cxn>
                    <a:cxn ang="0">
                      <a:pos x="35" y="0"/>
                    </a:cxn>
                    <a:cxn ang="0">
                      <a:pos x="40" y="0"/>
                    </a:cxn>
                    <a:cxn ang="0">
                      <a:pos x="44" y="0"/>
                    </a:cxn>
                    <a:cxn ang="0">
                      <a:pos x="48" y="0"/>
                    </a:cxn>
                    <a:cxn ang="0">
                      <a:pos x="53" y="0"/>
                    </a:cxn>
                    <a:cxn ang="0">
                      <a:pos x="57" y="0"/>
                    </a:cxn>
                    <a:cxn ang="0">
                      <a:pos x="57" y="5"/>
                    </a:cxn>
                    <a:cxn ang="0">
                      <a:pos x="62" y="5"/>
                    </a:cxn>
                    <a:cxn ang="0">
                      <a:pos x="66" y="5"/>
                    </a:cxn>
                    <a:cxn ang="0">
                      <a:pos x="66" y="9"/>
                    </a:cxn>
                    <a:cxn ang="0">
                      <a:pos x="70" y="9"/>
                    </a:cxn>
                    <a:cxn ang="0">
                      <a:pos x="70" y="13"/>
                    </a:cxn>
                    <a:cxn ang="0">
                      <a:pos x="75" y="13"/>
                    </a:cxn>
                  </a:cxnLst>
                  <a:rect l="0" t="0" r="r" b="b"/>
                  <a:pathLst>
                    <a:path w="76" h="27">
                      <a:moveTo>
                        <a:pt x="0" y="26"/>
                      </a:moveTo>
                      <a:lnTo>
                        <a:pt x="0" y="26"/>
                      </a:lnTo>
                      <a:lnTo>
                        <a:pt x="0" y="22"/>
                      </a:lnTo>
                      <a:lnTo>
                        <a:pt x="4" y="22"/>
                      </a:lnTo>
                      <a:lnTo>
                        <a:pt x="4" y="18"/>
                      </a:lnTo>
                      <a:lnTo>
                        <a:pt x="9" y="18"/>
                      </a:lnTo>
                      <a:lnTo>
                        <a:pt x="9" y="13"/>
                      </a:lnTo>
                      <a:lnTo>
                        <a:pt x="13" y="13"/>
                      </a:lnTo>
                      <a:lnTo>
                        <a:pt x="17" y="9"/>
                      </a:lnTo>
                      <a:lnTo>
                        <a:pt x="22" y="9"/>
                      </a:lnTo>
                      <a:lnTo>
                        <a:pt x="22" y="5"/>
                      </a:lnTo>
                      <a:lnTo>
                        <a:pt x="27" y="5"/>
                      </a:lnTo>
                      <a:lnTo>
                        <a:pt x="31" y="5"/>
                      </a:lnTo>
                      <a:lnTo>
                        <a:pt x="31" y="0"/>
                      </a:lnTo>
                      <a:lnTo>
                        <a:pt x="35" y="0"/>
                      </a:lnTo>
                      <a:lnTo>
                        <a:pt x="40" y="0"/>
                      </a:lnTo>
                      <a:lnTo>
                        <a:pt x="44" y="0"/>
                      </a:lnTo>
                      <a:lnTo>
                        <a:pt x="48" y="0"/>
                      </a:lnTo>
                      <a:lnTo>
                        <a:pt x="53" y="0"/>
                      </a:lnTo>
                      <a:lnTo>
                        <a:pt x="57" y="0"/>
                      </a:lnTo>
                      <a:lnTo>
                        <a:pt x="57" y="5"/>
                      </a:lnTo>
                      <a:lnTo>
                        <a:pt x="62" y="5"/>
                      </a:lnTo>
                      <a:lnTo>
                        <a:pt x="66" y="5"/>
                      </a:lnTo>
                      <a:lnTo>
                        <a:pt x="66" y="9"/>
                      </a:lnTo>
                      <a:lnTo>
                        <a:pt x="70" y="9"/>
                      </a:lnTo>
                      <a:lnTo>
                        <a:pt x="70" y="13"/>
                      </a:lnTo>
                      <a:lnTo>
                        <a:pt x="75"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283" name="Freeform 11"/>
                <p:cNvSpPr>
                  <a:spLocks/>
                </p:cNvSpPr>
                <p:nvPr/>
              </p:nvSpPr>
              <p:spPr bwMode="auto">
                <a:xfrm>
                  <a:off x="2774" y="977"/>
                  <a:ext cx="106" cy="204"/>
                </a:xfrm>
                <a:custGeom>
                  <a:avLst/>
                  <a:gdLst/>
                  <a:ahLst/>
                  <a:cxnLst>
                    <a:cxn ang="0">
                      <a:pos x="0" y="0"/>
                    </a:cxn>
                    <a:cxn ang="0">
                      <a:pos x="0" y="0"/>
                    </a:cxn>
                    <a:cxn ang="0">
                      <a:pos x="5" y="0"/>
                    </a:cxn>
                    <a:cxn ang="0">
                      <a:pos x="5" y="5"/>
                    </a:cxn>
                    <a:cxn ang="0">
                      <a:pos x="9" y="5"/>
                    </a:cxn>
                    <a:cxn ang="0">
                      <a:pos x="9" y="9"/>
                    </a:cxn>
                    <a:cxn ang="0">
                      <a:pos x="13" y="9"/>
                    </a:cxn>
                    <a:cxn ang="0">
                      <a:pos x="13" y="13"/>
                    </a:cxn>
                    <a:cxn ang="0">
                      <a:pos x="18" y="13"/>
                    </a:cxn>
                    <a:cxn ang="0">
                      <a:pos x="18" y="18"/>
                    </a:cxn>
                    <a:cxn ang="0">
                      <a:pos x="18" y="22"/>
                    </a:cxn>
                    <a:cxn ang="0">
                      <a:pos x="22" y="22"/>
                    </a:cxn>
                    <a:cxn ang="0">
                      <a:pos x="22" y="27"/>
                    </a:cxn>
                    <a:cxn ang="0">
                      <a:pos x="26" y="27"/>
                    </a:cxn>
                    <a:cxn ang="0">
                      <a:pos x="26" y="31"/>
                    </a:cxn>
                    <a:cxn ang="0">
                      <a:pos x="31" y="36"/>
                    </a:cxn>
                    <a:cxn ang="0">
                      <a:pos x="31" y="40"/>
                    </a:cxn>
                    <a:cxn ang="0">
                      <a:pos x="35" y="40"/>
                    </a:cxn>
                    <a:cxn ang="0">
                      <a:pos x="35" y="44"/>
                    </a:cxn>
                    <a:cxn ang="0">
                      <a:pos x="35" y="49"/>
                    </a:cxn>
                    <a:cxn ang="0">
                      <a:pos x="39" y="49"/>
                    </a:cxn>
                    <a:cxn ang="0">
                      <a:pos x="39" y="53"/>
                    </a:cxn>
                    <a:cxn ang="0">
                      <a:pos x="44" y="53"/>
                    </a:cxn>
                    <a:cxn ang="0">
                      <a:pos x="44" y="57"/>
                    </a:cxn>
                    <a:cxn ang="0">
                      <a:pos x="44" y="62"/>
                    </a:cxn>
                    <a:cxn ang="0">
                      <a:pos x="48" y="62"/>
                    </a:cxn>
                    <a:cxn ang="0">
                      <a:pos x="48" y="66"/>
                    </a:cxn>
                    <a:cxn ang="0">
                      <a:pos x="48" y="71"/>
                    </a:cxn>
                    <a:cxn ang="0">
                      <a:pos x="53" y="71"/>
                    </a:cxn>
                    <a:cxn ang="0">
                      <a:pos x="53" y="75"/>
                    </a:cxn>
                    <a:cxn ang="0">
                      <a:pos x="57" y="80"/>
                    </a:cxn>
                    <a:cxn ang="0">
                      <a:pos x="57" y="84"/>
                    </a:cxn>
                    <a:cxn ang="0">
                      <a:pos x="57" y="88"/>
                    </a:cxn>
                    <a:cxn ang="0">
                      <a:pos x="61" y="93"/>
                    </a:cxn>
                    <a:cxn ang="0">
                      <a:pos x="61" y="97"/>
                    </a:cxn>
                    <a:cxn ang="0">
                      <a:pos x="66" y="102"/>
                    </a:cxn>
                    <a:cxn ang="0">
                      <a:pos x="66" y="106"/>
                    </a:cxn>
                    <a:cxn ang="0">
                      <a:pos x="70" y="110"/>
                    </a:cxn>
                    <a:cxn ang="0">
                      <a:pos x="70" y="115"/>
                    </a:cxn>
                    <a:cxn ang="0">
                      <a:pos x="74" y="119"/>
                    </a:cxn>
                    <a:cxn ang="0">
                      <a:pos x="74" y="123"/>
                    </a:cxn>
                    <a:cxn ang="0">
                      <a:pos x="74" y="128"/>
                    </a:cxn>
                    <a:cxn ang="0">
                      <a:pos x="79" y="132"/>
                    </a:cxn>
                    <a:cxn ang="0">
                      <a:pos x="79" y="137"/>
                    </a:cxn>
                    <a:cxn ang="0">
                      <a:pos x="83" y="141"/>
                    </a:cxn>
                    <a:cxn ang="0">
                      <a:pos x="83" y="146"/>
                    </a:cxn>
                    <a:cxn ang="0">
                      <a:pos x="83" y="150"/>
                    </a:cxn>
                    <a:cxn ang="0">
                      <a:pos x="87" y="154"/>
                    </a:cxn>
                    <a:cxn ang="0">
                      <a:pos x="87" y="159"/>
                    </a:cxn>
                    <a:cxn ang="0">
                      <a:pos x="87" y="163"/>
                    </a:cxn>
                    <a:cxn ang="0">
                      <a:pos x="92" y="163"/>
                    </a:cxn>
                    <a:cxn ang="0">
                      <a:pos x="92" y="167"/>
                    </a:cxn>
                    <a:cxn ang="0">
                      <a:pos x="92" y="172"/>
                    </a:cxn>
                    <a:cxn ang="0">
                      <a:pos x="96" y="177"/>
                    </a:cxn>
                    <a:cxn ang="0">
                      <a:pos x="96" y="181"/>
                    </a:cxn>
                    <a:cxn ang="0">
                      <a:pos x="100" y="185"/>
                    </a:cxn>
                    <a:cxn ang="0">
                      <a:pos x="100" y="190"/>
                    </a:cxn>
                    <a:cxn ang="0">
                      <a:pos x="100" y="194"/>
                    </a:cxn>
                    <a:cxn ang="0">
                      <a:pos x="100" y="198"/>
                    </a:cxn>
                    <a:cxn ang="0">
                      <a:pos x="105" y="198"/>
                    </a:cxn>
                    <a:cxn ang="0">
                      <a:pos x="105" y="203"/>
                    </a:cxn>
                  </a:cxnLst>
                  <a:rect l="0" t="0" r="r" b="b"/>
                  <a:pathLst>
                    <a:path w="106" h="204">
                      <a:moveTo>
                        <a:pt x="0" y="0"/>
                      </a:moveTo>
                      <a:lnTo>
                        <a:pt x="0" y="0"/>
                      </a:lnTo>
                      <a:lnTo>
                        <a:pt x="5" y="0"/>
                      </a:lnTo>
                      <a:lnTo>
                        <a:pt x="5" y="5"/>
                      </a:lnTo>
                      <a:lnTo>
                        <a:pt x="9" y="5"/>
                      </a:lnTo>
                      <a:lnTo>
                        <a:pt x="9" y="9"/>
                      </a:lnTo>
                      <a:lnTo>
                        <a:pt x="13" y="9"/>
                      </a:lnTo>
                      <a:lnTo>
                        <a:pt x="13" y="13"/>
                      </a:lnTo>
                      <a:lnTo>
                        <a:pt x="18" y="13"/>
                      </a:lnTo>
                      <a:lnTo>
                        <a:pt x="18" y="18"/>
                      </a:lnTo>
                      <a:lnTo>
                        <a:pt x="18" y="22"/>
                      </a:lnTo>
                      <a:lnTo>
                        <a:pt x="22" y="22"/>
                      </a:lnTo>
                      <a:lnTo>
                        <a:pt x="22" y="27"/>
                      </a:lnTo>
                      <a:lnTo>
                        <a:pt x="26" y="27"/>
                      </a:lnTo>
                      <a:lnTo>
                        <a:pt x="26" y="31"/>
                      </a:lnTo>
                      <a:lnTo>
                        <a:pt x="31" y="36"/>
                      </a:lnTo>
                      <a:lnTo>
                        <a:pt x="31" y="40"/>
                      </a:lnTo>
                      <a:lnTo>
                        <a:pt x="35" y="40"/>
                      </a:lnTo>
                      <a:lnTo>
                        <a:pt x="35" y="44"/>
                      </a:lnTo>
                      <a:lnTo>
                        <a:pt x="35" y="49"/>
                      </a:lnTo>
                      <a:lnTo>
                        <a:pt x="39" y="49"/>
                      </a:lnTo>
                      <a:lnTo>
                        <a:pt x="39" y="53"/>
                      </a:lnTo>
                      <a:lnTo>
                        <a:pt x="44" y="53"/>
                      </a:lnTo>
                      <a:lnTo>
                        <a:pt x="44" y="57"/>
                      </a:lnTo>
                      <a:lnTo>
                        <a:pt x="44" y="62"/>
                      </a:lnTo>
                      <a:lnTo>
                        <a:pt x="48" y="62"/>
                      </a:lnTo>
                      <a:lnTo>
                        <a:pt x="48" y="66"/>
                      </a:lnTo>
                      <a:lnTo>
                        <a:pt x="48" y="71"/>
                      </a:lnTo>
                      <a:lnTo>
                        <a:pt x="53" y="71"/>
                      </a:lnTo>
                      <a:lnTo>
                        <a:pt x="53" y="75"/>
                      </a:lnTo>
                      <a:lnTo>
                        <a:pt x="57" y="80"/>
                      </a:lnTo>
                      <a:lnTo>
                        <a:pt x="57" y="84"/>
                      </a:lnTo>
                      <a:lnTo>
                        <a:pt x="57" y="88"/>
                      </a:lnTo>
                      <a:lnTo>
                        <a:pt x="61" y="93"/>
                      </a:lnTo>
                      <a:lnTo>
                        <a:pt x="61" y="97"/>
                      </a:lnTo>
                      <a:lnTo>
                        <a:pt x="66" y="102"/>
                      </a:lnTo>
                      <a:lnTo>
                        <a:pt x="66" y="106"/>
                      </a:lnTo>
                      <a:lnTo>
                        <a:pt x="70" y="110"/>
                      </a:lnTo>
                      <a:lnTo>
                        <a:pt x="70" y="115"/>
                      </a:lnTo>
                      <a:lnTo>
                        <a:pt x="74" y="119"/>
                      </a:lnTo>
                      <a:lnTo>
                        <a:pt x="74" y="123"/>
                      </a:lnTo>
                      <a:lnTo>
                        <a:pt x="74" y="128"/>
                      </a:lnTo>
                      <a:lnTo>
                        <a:pt x="79" y="132"/>
                      </a:lnTo>
                      <a:lnTo>
                        <a:pt x="79" y="137"/>
                      </a:lnTo>
                      <a:lnTo>
                        <a:pt x="83" y="141"/>
                      </a:lnTo>
                      <a:lnTo>
                        <a:pt x="83" y="146"/>
                      </a:lnTo>
                      <a:lnTo>
                        <a:pt x="83" y="150"/>
                      </a:lnTo>
                      <a:lnTo>
                        <a:pt x="87" y="154"/>
                      </a:lnTo>
                      <a:lnTo>
                        <a:pt x="87" y="159"/>
                      </a:lnTo>
                      <a:lnTo>
                        <a:pt x="87" y="163"/>
                      </a:lnTo>
                      <a:lnTo>
                        <a:pt x="92" y="163"/>
                      </a:lnTo>
                      <a:lnTo>
                        <a:pt x="92" y="167"/>
                      </a:lnTo>
                      <a:lnTo>
                        <a:pt x="92" y="172"/>
                      </a:lnTo>
                      <a:lnTo>
                        <a:pt x="96" y="177"/>
                      </a:lnTo>
                      <a:lnTo>
                        <a:pt x="96" y="181"/>
                      </a:lnTo>
                      <a:lnTo>
                        <a:pt x="100" y="185"/>
                      </a:lnTo>
                      <a:lnTo>
                        <a:pt x="100" y="190"/>
                      </a:lnTo>
                      <a:lnTo>
                        <a:pt x="100" y="194"/>
                      </a:lnTo>
                      <a:lnTo>
                        <a:pt x="100" y="198"/>
                      </a:lnTo>
                      <a:lnTo>
                        <a:pt x="105" y="198"/>
                      </a:lnTo>
                      <a:lnTo>
                        <a:pt x="105" y="20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284" name="Freeform 12"/>
                <p:cNvSpPr>
                  <a:spLocks/>
                </p:cNvSpPr>
                <p:nvPr/>
              </p:nvSpPr>
              <p:spPr bwMode="auto">
                <a:xfrm>
                  <a:off x="2879" y="1180"/>
                  <a:ext cx="317" cy="597"/>
                </a:xfrm>
                <a:custGeom>
                  <a:avLst/>
                  <a:gdLst/>
                  <a:ahLst/>
                  <a:cxnLst>
                    <a:cxn ang="0">
                      <a:pos x="0" y="0"/>
                    </a:cxn>
                    <a:cxn ang="0">
                      <a:pos x="0" y="9"/>
                    </a:cxn>
                    <a:cxn ang="0">
                      <a:pos x="5" y="13"/>
                    </a:cxn>
                    <a:cxn ang="0">
                      <a:pos x="9" y="26"/>
                    </a:cxn>
                    <a:cxn ang="0">
                      <a:pos x="13" y="35"/>
                    </a:cxn>
                    <a:cxn ang="0">
                      <a:pos x="13" y="44"/>
                    </a:cxn>
                    <a:cxn ang="0">
                      <a:pos x="17" y="48"/>
                    </a:cxn>
                    <a:cxn ang="0">
                      <a:pos x="22" y="57"/>
                    </a:cxn>
                    <a:cxn ang="0">
                      <a:pos x="22" y="66"/>
                    </a:cxn>
                    <a:cxn ang="0">
                      <a:pos x="26" y="74"/>
                    </a:cxn>
                    <a:cxn ang="0">
                      <a:pos x="30" y="87"/>
                    </a:cxn>
                    <a:cxn ang="0">
                      <a:pos x="35" y="92"/>
                    </a:cxn>
                    <a:cxn ang="0">
                      <a:pos x="35" y="101"/>
                    </a:cxn>
                    <a:cxn ang="0">
                      <a:pos x="40" y="110"/>
                    </a:cxn>
                    <a:cxn ang="0">
                      <a:pos x="44" y="118"/>
                    </a:cxn>
                    <a:cxn ang="0">
                      <a:pos x="44" y="127"/>
                    </a:cxn>
                    <a:cxn ang="0">
                      <a:pos x="48" y="140"/>
                    </a:cxn>
                    <a:cxn ang="0">
                      <a:pos x="53" y="158"/>
                    </a:cxn>
                    <a:cxn ang="0">
                      <a:pos x="57" y="167"/>
                    </a:cxn>
                    <a:cxn ang="0">
                      <a:pos x="61" y="175"/>
                    </a:cxn>
                    <a:cxn ang="0">
                      <a:pos x="66" y="184"/>
                    </a:cxn>
                    <a:cxn ang="0">
                      <a:pos x="70" y="202"/>
                    </a:cxn>
                    <a:cxn ang="0">
                      <a:pos x="75" y="210"/>
                    </a:cxn>
                    <a:cxn ang="0">
                      <a:pos x="75" y="219"/>
                    </a:cxn>
                    <a:cxn ang="0">
                      <a:pos x="79" y="223"/>
                    </a:cxn>
                    <a:cxn ang="0">
                      <a:pos x="83" y="232"/>
                    </a:cxn>
                    <a:cxn ang="0">
                      <a:pos x="83" y="241"/>
                    </a:cxn>
                    <a:cxn ang="0">
                      <a:pos x="88" y="250"/>
                    </a:cxn>
                    <a:cxn ang="0">
                      <a:pos x="92" y="263"/>
                    </a:cxn>
                    <a:cxn ang="0">
                      <a:pos x="96" y="272"/>
                    </a:cxn>
                    <a:cxn ang="0">
                      <a:pos x="106" y="293"/>
                    </a:cxn>
                    <a:cxn ang="0">
                      <a:pos x="110" y="307"/>
                    </a:cxn>
                    <a:cxn ang="0">
                      <a:pos x="114" y="311"/>
                    </a:cxn>
                    <a:cxn ang="0">
                      <a:pos x="114" y="320"/>
                    </a:cxn>
                    <a:cxn ang="0">
                      <a:pos x="119" y="329"/>
                    </a:cxn>
                    <a:cxn ang="0">
                      <a:pos x="123" y="342"/>
                    </a:cxn>
                    <a:cxn ang="0">
                      <a:pos x="127" y="355"/>
                    </a:cxn>
                    <a:cxn ang="0">
                      <a:pos x="132" y="364"/>
                    </a:cxn>
                    <a:cxn ang="0">
                      <a:pos x="136" y="373"/>
                    </a:cxn>
                    <a:cxn ang="0">
                      <a:pos x="141" y="386"/>
                    </a:cxn>
                    <a:cxn ang="0">
                      <a:pos x="145" y="390"/>
                    </a:cxn>
                    <a:cxn ang="0">
                      <a:pos x="154" y="408"/>
                    </a:cxn>
                    <a:cxn ang="0">
                      <a:pos x="158" y="416"/>
                    </a:cxn>
                    <a:cxn ang="0">
                      <a:pos x="162" y="425"/>
                    </a:cxn>
                    <a:cxn ang="0">
                      <a:pos x="180" y="452"/>
                    </a:cxn>
                    <a:cxn ang="0">
                      <a:pos x="180" y="460"/>
                    </a:cxn>
                    <a:cxn ang="0">
                      <a:pos x="193" y="478"/>
                    </a:cxn>
                    <a:cxn ang="0">
                      <a:pos x="215" y="513"/>
                    </a:cxn>
                    <a:cxn ang="0">
                      <a:pos x="233" y="530"/>
                    </a:cxn>
                    <a:cxn ang="0">
                      <a:pos x="241" y="543"/>
                    </a:cxn>
                    <a:cxn ang="0">
                      <a:pos x="255" y="557"/>
                    </a:cxn>
                    <a:cxn ang="0">
                      <a:pos x="290" y="579"/>
                    </a:cxn>
                    <a:cxn ang="0">
                      <a:pos x="316" y="596"/>
                    </a:cxn>
                  </a:cxnLst>
                  <a:rect l="0" t="0" r="r" b="b"/>
                  <a:pathLst>
                    <a:path w="317" h="597">
                      <a:moveTo>
                        <a:pt x="0" y="0"/>
                      </a:moveTo>
                      <a:lnTo>
                        <a:pt x="0" y="0"/>
                      </a:lnTo>
                      <a:lnTo>
                        <a:pt x="0" y="4"/>
                      </a:lnTo>
                      <a:lnTo>
                        <a:pt x="0" y="9"/>
                      </a:lnTo>
                      <a:lnTo>
                        <a:pt x="5" y="9"/>
                      </a:lnTo>
                      <a:lnTo>
                        <a:pt x="5" y="13"/>
                      </a:lnTo>
                      <a:lnTo>
                        <a:pt x="9" y="22"/>
                      </a:lnTo>
                      <a:lnTo>
                        <a:pt x="9" y="26"/>
                      </a:lnTo>
                      <a:lnTo>
                        <a:pt x="9" y="31"/>
                      </a:lnTo>
                      <a:lnTo>
                        <a:pt x="13" y="35"/>
                      </a:lnTo>
                      <a:lnTo>
                        <a:pt x="13" y="39"/>
                      </a:lnTo>
                      <a:lnTo>
                        <a:pt x="13" y="44"/>
                      </a:lnTo>
                      <a:lnTo>
                        <a:pt x="17" y="44"/>
                      </a:lnTo>
                      <a:lnTo>
                        <a:pt x="17" y="48"/>
                      </a:lnTo>
                      <a:lnTo>
                        <a:pt x="17" y="53"/>
                      </a:lnTo>
                      <a:lnTo>
                        <a:pt x="22" y="57"/>
                      </a:lnTo>
                      <a:lnTo>
                        <a:pt x="22" y="61"/>
                      </a:lnTo>
                      <a:lnTo>
                        <a:pt x="22" y="66"/>
                      </a:lnTo>
                      <a:lnTo>
                        <a:pt x="26" y="70"/>
                      </a:lnTo>
                      <a:lnTo>
                        <a:pt x="26" y="74"/>
                      </a:lnTo>
                      <a:lnTo>
                        <a:pt x="30" y="83"/>
                      </a:lnTo>
                      <a:lnTo>
                        <a:pt x="30" y="87"/>
                      </a:lnTo>
                      <a:lnTo>
                        <a:pt x="30" y="92"/>
                      </a:lnTo>
                      <a:lnTo>
                        <a:pt x="35" y="92"/>
                      </a:lnTo>
                      <a:lnTo>
                        <a:pt x="35" y="96"/>
                      </a:lnTo>
                      <a:lnTo>
                        <a:pt x="35" y="101"/>
                      </a:lnTo>
                      <a:lnTo>
                        <a:pt x="35" y="105"/>
                      </a:lnTo>
                      <a:lnTo>
                        <a:pt x="40" y="110"/>
                      </a:lnTo>
                      <a:lnTo>
                        <a:pt x="40" y="114"/>
                      </a:lnTo>
                      <a:lnTo>
                        <a:pt x="44" y="118"/>
                      </a:lnTo>
                      <a:lnTo>
                        <a:pt x="44" y="123"/>
                      </a:lnTo>
                      <a:lnTo>
                        <a:pt x="44" y="127"/>
                      </a:lnTo>
                      <a:lnTo>
                        <a:pt x="48" y="136"/>
                      </a:lnTo>
                      <a:lnTo>
                        <a:pt x="48" y="140"/>
                      </a:lnTo>
                      <a:lnTo>
                        <a:pt x="53" y="149"/>
                      </a:lnTo>
                      <a:lnTo>
                        <a:pt x="53" y="158"/>
                      </a:lnTo>
                      <a:lnTo>
                        <a:pt x="57" y="162"/>
                      </a:lnTo>
                      <a:lnTo>
                        <a:pt x="57" y="167"/>
                      </a:lnTo>
                      <a:lnTo>
                        <a:pt x="61" y="171"/>
                      </a:lnTo>
                      <a:lnTo>
                        <a:pt x="61" y="175"/>
                      </a:lnTo>
                      <a:lnTo>
                        <a:pt x="61" y="180"/>
                      </a:lnTo>
                      <a:lnTo>
                        <a:pt x="66" y="184"/>
                      </a:lnTo>
                      <a:lnTo>
                        <a:pt x="66" y="188"/>
                      </a:lnTo>
                      <a:lnTo>
                        <a:pt x="70" y="202"/>
                      </a:lnTo>
                      <a:lnTo>
                        <a:pt x="70" y="206"/>
                      </a:lnTo>
                      <a:lnTo>
                        <a:pt x="75" y="210"/>
                      </a:lnTo>
                      <a:lnTo>
                        <a:pt x="75" y="215"/>
                      </a:lnTo>
                      <a:lnTo>
                        <a:pt x="75" y="219"/>
                      </a:lnTo>
                      <a:lnTo>
                        <a:pt x="79" y="219"/>
                      </a:lnTo>
                      <a:lnTo>
                        <a:pt x="79" y="223"/>
                      </a:lnTo>
                      <a:lnTo>
                        <a:pt x="79" y="228"/>
                      </a:lnTo>
                      <a:lnTo>
                        <a:pt x="83" y="232"/>
                      </a:lnTo>
                      <a:lnTo>
                        <a:pt x="83" y="237"/>
                      </a:lnTo>
                      <a:lnTo>
                        <a:pt x="83" y="241"/>
                      </a:lnTo>
                      <a:lnTo>
                        <a:pt x="88" y="245"/>
                      </a:lnTo>
                      <a:lnTo>
                        <a:pt x="88" y="250"/>
                      </a:lnTo>
                      <a:lnTo>
                        <a:pt x="88" y="254"/>
                      </a:lnTo>
                      <a:lnTo>
                        <a:pt x="92" y="263"/>
                      </a:lnTo>
                      <a:lnTo>
                        <a:pt x="96" y="267"/>
                      </a:lnTo>
                      <a:lnTo>
                        <a:pt x="96" y="272"/>
                      </a:lnTo>
                      <a:lnTo>
                        <a:pt x="101" y="285"/>
                      </a:lnTo>
                      <a:lnTo>
                        <a:pt x="106" y="293"/>
                      </a:lnTo>
                      <a:lnTo>
                        <a:pt x="110" y="303"/>
                      </a:lnTo>
                      <a:lnTo>
                        <a:pt x="110" y="307"/>
                      </a:lnTo>
                      <a:lnTo>
                        <a:pt x="110" y="311"/>
                      </a:lnTo>
                      <a:lnTo>
                        <a:pt x="114" y="311"/>
                      </a:lnTo>
                      <a:lnTo>
                        <a:pt x="114" y="316"/>
                      </a:lnTo>
                      <a:lnTo>
                        <a:pt x="114" y="320"/>
                      </a:lnTo>
                      <a:lnTo>
                        <a:pt x="119" y="324"/>
                      </a:lnTo>
                      <a:lnTo>
                        <a:pt x="119" y="329"/>
                      </a:lnTo>
                      <a:lnTo>
                        <a:pt x="119" y="333"/>
                      </a:lnTo>
                      <a:lnTo>
                        <a:pt x="123" y="342"/>
                      </a:lnTo>
                      <a:lnTo>
                        <a:pt x="127" y="346"/>
                      </a:lnTo>
                      <a:lnTo>
                        <a:pt x="127" y="355"/>
                      </a:lnTo>
                      <a:lnTo>
                        <a:pt x="132" y="355"/>
                      </a:lnTo>
                      <a:lnTo>
                        <a:pt x="132" y="364"/>
                      </a:lnTo>
                      <a:lnTo>
                        <a:pt x="136" y="368"/>
                      </a:lnTo>
                      <a:lnTo>
                        <a:pt x="136" y="373"/>
                      </a:lnTo>
                      <a:lnTo>
                        <a:pt x="141" y="381"/>
                      </a:lnTo>
                      <a:lnTo>
                        <a:pt x="141" y="386"/>
                      </a:lnTo>
                      <a:lnTo>
                        <a:pt x="145" y="386"/>
                      </a:lnTo>
                      <a:lnTo>
                        <a:pt x="145" y="390"/>
                      </a:lnTo>
                      <a:lnTo>
                        <a:pt x="154" y="403"/>
                      </a:lnTo>
                      <a:lnTo>
                        <a:pt x="154" y="408"/>
                      </a:lnTo>
                      <a:lnTo>
                        <a:pt x="158" y="412"/>
                      </a:lnTo>
                      <a:lnTo>
                        <a:pt x="158" y="416"/>
                      </a:lnTo>
                      <a:lnTo>
                        <a:pt x="162" y="421"/>
                      </a:lnTo>
                      <a:lnTo>
                        <a:pt x="162" y="425"/>
                      </a:lnTo>
                      <a:lnTo>
                        <a:pt x="171" y="438"/>
                      </a:lnTo>
                      <a:lnTo>
                        <a:pt x="180" y="452"/>
                      </a:lnTo>
                      <a:lnTo>
                        <a:pt x="180" y="456"/>
                      </a:lnTo>
                      <a:lnTo>
                        <a:pt x="180" y="460"/>
                      </a:lnTo>
                      <a:lnTo>
                        <a:pt x="189" y="473"/>
                      </a:lnTo>
                      <a:lnTo>
                        <a:pt x="193" y="478"/>
                      </a:lnTo>
                      <a:lnTo>
                        <a:pt x="215" y="509"/>
                      </a:lnTo>
                      <a:lnTo>
                        <a:pt x="215" y="513"/>
                      </a:lnTo>
                      <a:lnTo>
                        <a:pt x="224" y="522"/>
                      </a:lnTo>
                      <a:lnTo>
                        <a:pt x="233" y="530"/>
                      </a:lnTo>
                      <a:lnTo>
                        <a:pt x="237" y="539"/>
                      </a:lnTo>
                      <a:lnTo>
                        <a:pt x="241" y="543"/>
                      </a:lnTo>
                      <a:lnTo>
                        <a:pt x="246" y="548"/>
                      </a:lnTo>
                      <a:lnTo>
                        <a:pt x="255" y="557"/>
                      </a:lnTo>
                      <a:lnTo>
                        <a:pt x="264" y="566"/>
                      </a:lnTo>
                      <a:lnTo>
                        <a:pt x="290" y="579"/>
                      </a:lnTo>
                      <a:lnTo>
                        <a:pt x="294" y="583"/>
                      </a:lnTo>
                      <a:lnTo>
                        <a:pt x="316" y="596"/>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285" name="Freeform 13"/>
                <p:cNvSpPr>
                  <a:spLocks/>
                </p:cNvSpPr>
                <p:nvPr/>
              </p:nvSpPr>
              <p:spPr bwMode="auto">
                <a:xfrm>
                  <a:off x="3195" y="1776"/>
                  <a:ext cx="155" cy="33"/>
                </a:xfrm>
                <a:custGeom>
                  <a:avLst/>
                  <a:gdLst/>
                  <a:ahLst/>
                  <a:cxnLst>
                    <a:cxn ang="0">
                      <a:pos x="0" y="0"/>
                    </a:cxn>
                    <a:cxn ang="0">
                      <a:pos x="5" y="0"/>
                    </a:cxn>
                    <a:cxn ang="0">
                      <a:pos x="13" y="5"/>
                    </a:cxn>
                    <a:cxn ang="0">
                      <a:pos x="75" y="23"/>
                    </a:cxn>
                    <a:cxn ang="0">
                      <a:pos x="154" y="32"/>
                    </a:cxn>
                  </a:cxnLst>
                  <a:rect l="0" t="0" r="r" b="b"/>
                  <a:pathLst>
                    <a:path w="155" h="33">
                      <a:moveTo>
                        <a:pt x="0" y="0"/>
                      </a:moveTo>
                      <a:lnTo>
                        <a:pt x="5" y="0"/>
                      </a:lnTo>
                      <a:lnTo>
                        <a:pt x="13" y="5"/>
                      </a:lnTo>
                      <a:lnTo>
                        <a:pt x="75" y="23"/>
                      </a:lnTo>
                      <a:lnTo>
                        <a:pt x="154" y="32"/>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4286" name="Line 14"/>
              <p:cNvSpPr>
                <a:spLocks noChangeShapeType="1"/>
              </p:cNvSpPr>
              <p:nvPr/>
            </p:nvSpPr>
            <p:spPr bwMode="auto">
              <a:xfrm>
                <a:off x="2740" y="966"/>
                <a:ext cx="0" cy="899"/>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54287" name="Group 15"/>
            <p:cNvGrpSpPr>
              <a:grpSpLocks/>
            </p:cNvGrpSpPr>
            <p:nvPr/>
          </p:nvGrpSpPr>
          <p:grpSpPr bwMode="auto">
            <a:xfrm>
              <a:off x="2512" y="964"/>
              <a:ext cx="1195" cy="901"/>
              <a:chOff x="2512" y="964"/>
              <a:chExt cx="1195" cy="901"/>
            </a:xfrm>
          </p:grpSpPr>
          <p:grpSp>
            <p:nvGrpSpPr>
              <p:cNvPr id="54288" name="Group 16"/>
              <p:cNvGrpSpPr>
                <a:grpSpLocks/>
              </p:cNvGrpSpPr>
              <p:nvPr/>
            </p:nvGrpSpPr>
            <p:grpSpPr bwMode="auto">
              <a:xfrm>
                <a:off x="2512" y="964"/>
                <a:ext cx="1195" cy="845"/>
                <a:chOff x="2512" y="964"/>
                <a:chExt cx="1195" cy="845"/>
              </a:xfrm>
            </p:grpSpPr>
            <p:sp>
              <p:nvSpPr>
                <p:cNvPr id="54289" name="Freeform 17"/>
                <p:cNvSpPr>
                  <a:spLocks/>
                </p:cNvSpPr>
                <p:nvPr/>
              </p:nvSpPr>
              <p:spPr bwMode="auto">
                <a:xfrm>
                  <a:off x="2512" y="1201"/>
                  <a:ext cx="444" cy="608"/>
                </a:xfrm>
                <a:custGeom>
                  <a:avLst/>
                  <a:gdLst/>
                  <a:ahLst/>
                  <a:cxnLst>
                    <a:cxn ang="0">
                      <a:pos x="48" y="598"/>
                    </a:cxn>
                    <a:cxn ang="0">
                      <a:pos x="145" y="572"/>
                    </a:cxn>
                    <a:cxn ang="0">
                      <a:pos x="167" y="559"/>
                    </a:cxn>
                    <a:cxn ang="0">
                      <a:pos x="188" y="541"/>
                    </a:cxn>
                    <a:cxn ang="0">
                      <a:pos x="197" y="537"/>
                    </a:cxn>
                    <a:cxn ang="0">
                      <a:pos x="206" y="523"/>
                    </a:cxn>
                    <a:cxn ang="0">
                      <a:pos x="215" y="515"/>
                    </a:cxn>
                    <a:cxn ang="0">
                      <a:pos x="223" y="506"/>
                    </a:cxn>
                    <a:cxn ang="0">
                      <a:pos x="232" y="497"/>
                    </a:cxn>
                    <a:cxn ang="0">
                      <a:pos x="241" y="484"/>
                    </a:cxn>
                    <a:cxn ang="0">
                      <a:pos x="259" y="462"/>
                    </a:cxn>
                    <a:cxn ang="0">
                      <a:pos x="272" y="436"/>
                    </a:cxn>
                    <a:cxn ang="0">
                      <a:pos x="276" y="431"/>
                    </a:cxn>
                    <a:cxn ang="0">
                      <a:pos x="280" y="418"/>
                    </a:cxn>
                    <a:cxn ang="0">
                      <a:pos x="294" y="396"/>
                    </a:cxn>
                    <a:cxn ang="0">
                      <a:pos x="298" y="387"/>
                    </a:cxn>
                    <a:cxn ang="0">
                      <a:pos x="302" y="374"/>
                    </a:cxn>
                    <a:cxn ang="0">
                      <a:pos x="307" y="365"/>
                    </a:cxn>
                    <a:cxn ang="0">
                      <a:pos x="315" y="352"/>
                    </a:cxn>
                    <a:cxn ang="0">
                      <a:pos x="320" y="339"/>
                    </a:cxn>
                    <a:cxn ang="0">
                      <a:pos x="325" y="334"/>
                    </a:cxn>
                    <a:cxn ang="0">
                      <a:pos x="325" y="326"/>
                    </a:cxn>
                    <a:cxn ang="0">
                      <a:pos x="329" y="312"/>
                    </a:cxn>
                    <a:cxn ang="0">
                      <a:pos x="333" y="304"/>
                    </a:cxn>
                    <a:cxn ang="0">
                      <a:pos x="338" y="299"/>
                    </a:cxn>
                    <a:cxn ang="0">
                      <a:pos x="342" y="282"/>
                    </a:cxn>
                    <a:cxn ang="0">
                      <a:pos x="346" y="273"/>
                    </a:cxn>
                    <a:cxn ang="0">
                      <a:pos x="351" y="264"/>
                    </a:cxn>
                    <a:cxn ang="0">
                      <a:pos x="355" y="251"/>
                    </a:cxn>
                    <a:cxn ang="0">
                      <a:pos x="359" y="242"/>
                    </a:cxn>
                    <a:cxn ang="0">
                      <a:pos x="364" y="229"/>
                    </a:cxn>
                    <a:cxn ang="0">
                      <a:pos x="368" y="220"/>
                    </a:cxn>
                    <a:cxn ang="0">
                      <a:pos x="368" y="211"/>
                    </a:cxn>
                    <a:cxn ang="0">
                      <a:pos x="373" y="198"/>
                    </a:cxn>
                    <a:cxn ang="0">
                      <a:pos x="377" y="194"/>
                    </a:cxn>
                    <a:cxn ang="0">
                      <a:pos x="381" y="185"/>
                    </a:cxn>
                    <a:cxn ang="0">
                      <a:pos x="386" y="172"/>
                    </a:cxn>
                    <a:cxn ang="0">
                      <a:pos x="386" y="163"/>
                    </a:cxn>
                    <a:cxn ang="0">
                      <a:pos x="390" y="154"/>
                    </a:cxn>
                    <a:cxn ang="0">
                      <a:pos x="394" y="145"/>
                    </a:cxn>
                    <a:cxn ang="0">
                      <a:pos x="394" y="136"/>
                    </a:cxn>
                    <a:cxn ang="0">
                      <a:pos x="399" y="128"/>
                    </a:cxn>
                    <a:cxn ang="0">
                      <a:pos x="404" y="123"/>
                    </a:cxn>
                    <a:cxn ang="0">
                      <a:pos x="404" y="115"/>
                    </a:cxn>
                    <a:cxn ang="0">
                      <a:pos x="408" y="105"/>
                    </a:cxn>
                    <a:cxn ang="0">
                      <a:pos x="408" y="97"/>
                    </a:cxn>
                    <a:cxn ang="0">
                      <a:pos x="412" y="92"/>
                    </a:cxn>
                    <a:cxn ang="0">
                      <a:pos x="412" y="84"/>
                    </a:cxn>
                    <a:cxn ang="0">
                      <a:pos x="417" y="79"/>
                    </a:cxn>
                    <a:cxn ang="0">
                      <a:pos x="421" y="70"/>
                    </a:cxn>
                    <a:cxn ang="0">
                      <a:pos x="425" y="53"/>
                    </a:cxn>
                    <a:cxn ang="0">
                      <a:pos x="430" y="44"/>
                    </a:cxn>
                    <a:cxn ang="0">
                      <a:pos x="434" y="26"/>
                    </a:cxn>
                    <a:cxn ang="0">
                      <a:pos x="438" y="22"/>
                    </a:cxn>
                    <a:cxn ang="0">
                      <a:pos x="438" y="13"/>
                    </a:cxn>
                    <a:cxn ang="0">
                      <a:pos x="443" y="9"/>
                    </a:cxn>
                    <a:cxn ang="0">
                      <a:pos x="443" y="0"/>
                    </a:cxn>
                  </a:cxnLst>
                  <a:rect l="0" t="0" r="r" b="b"/>
                  <a:pathLst>
                    <a:path w="444" h="608">
                      <a:moveTo>
                        <a:pt x="0" y="607"/>
                      </a:moveTo>
                      <a:lnTo>
                        <a:pt x="48" y="598"/>
                      </a:lnTo>
                      <a:lnTo>
                        <a:pt x="127" y="581"/>
                      </a:lnTo>
                      <a:lnTo>
                        <a:pt x="145" y="572"/>
                      </a:lnTo>
                      <a:lnTo>
                        <a:pt x="157" y="563"/>
                      </a:lnTo>
                      <a:lnTo>
                        <a:pt x="167" y="559"/>
                      </a:lnTo>
                      <a:lnTo>
                        <a:pt x="171" y="554"/>
                      </a:lnTo>
                      <a:lnTo>
                        <a:pt x="188" y="541"/>
                      </a:lnTo>
                      <a:lnTo>
                        <a:pt x="193" y="537"/>
                      </a:lnTo>
                      <a:lnTo>
                        <a:pt x="197" y="537"/>
                      </a:lnTo>
                      <a:lnTo>
                        <a:pt x="197" y="533"/>
                      </a:lnTo>
                      <a:lnTo>
                        <a:pt x="206" y="523"/>
                      </a:lnTo>
                      <a:lnTo>
                        <a:pt x="210" y="523"/>
                      </a:lnTo>
                      <a:lnTo>
                        <a:pt x="215" y="515"/>
                      </a:lnTo>
                      <a:lnTo>
                        <a:pt x="219" y="510"/>
                      </a:lnTo>
                      <a:lnTo>
                        <a:pt x="223" y="506"/>
                      </a:lnTo>
                      <a:lnTo>
                        <a:pt x="228" y="502"/>
                      </a:lnTo>
                      <a:lnTo>
                        <a:pt x="232" y="497"/>
                      </a:lnTo>
                      <a:lnTo>
                        <a:pt x="236" y="492"/>
                      </a:lnTo>
                      <a:lnTo>
                        <a:pt x="241" y="484"/>
                      </a:lnTo>
                      <a:lnTo>
                        <a:pt x="246" y="479"/>
                      </a:lnTo>
                      <a:lnTo>
                        <a:pt x="259" y="462"/>
                      </a:lnTo>
                      <a:lnTo>
                        <a:pt x="263" y="453"/>
                      </a:lnTo>
                      <a:lnTo>
                        <a:pt x="272" y="436"/>
                      </a:lnTo>
                      <a:lnTo>
                        <a:pt x="272" y="431"/>
                      </a:lnTo>
                      <a:lnTo>
                        <a:pt x="276" y="431"/>
                      </a:lnTo>
                      <a:lnTo>
                        <a:pt x="276" y="427"/>
                      </a:lnTo>
                      <a:lnTo>
                        <a:pt x="280" y="418"/>
                      </a:lnTo>
                      <a:lnTo>
                        <a:pt x="294" y="400"/>
                      </a:lnTo>
                      <a:lnTo>
                        <a:pt x="294" y="396"/>
                      </a:lnTo>
                      <a:lnTo>
                        <a:pt x="294" y="392"/>
                      </a:lnTo>
                      <a:lnTo>
                        <a:pt x="298" y="387"/>
                      </a:lnTo>
                      <a:lnTo>
                        <a:pt x="302" y="378"/>
                      </a:lnTo>
                      <a:lnTo>
                        <a:pt x="302" y="374"/>
                      </a:lnTo>
                      <a:lnTo>
                        <a:pt x="307" y="369"/>
                      </a:lnTo>
                      <a:lnTo>
                        <a:pt x="307" y="365"/>
                      </a:lnTo>
                      <a:lnTo>
                        <a:pt x="311" y="361"/>
                      </a:lnTo>
                      <a:lnTo>
                        <a:pt x="315" y="352"/>
                      </a:lnTo>
                      <a:lnTo>
                        <a:pt x="315" y="343"/>
                      </a:lnTo>
                      <a:lnTo>
                        <a:pt x="320" y="339"/>
                      </a:lnTo>
                      <a:lnTo>
                        <a:pt x="320" y="334"/>
                      </a:lnTo>
                      <a:lnTo>
                        <a:pt x="325" y="334"/>
                      </a:lnTo>
                      <a:lnTo>
                        <a:pt x="325" y="330"/>
                      </a:lnTo>
                      <a:lnTo>
                        <a:pt x="325" y="326"/>
                      </a:lnTo>
                      <a:lnTo>
                        <a:pt x="329" y="317"/>
                      </a:lnTo>
                      <a:lnTo>
                        <a:pt x="329" y="312"/>
                      </a:lnTo>
                      <a:lnTo>
                        <a:pt x="333" y="308"/>
                      </a:lnTo>
                      <a:lnTo>
                        <a:pt x="333" y="304"/>
                      </a:lnTo>
                      <a:lnTo>
                        <a:pt x="338" y="304"/>
                      </a:lnTo>
                      <a:lnTo>
                        <a:pt x="338" y="299"/>
                      </a:lnTo>
                      <a:lnTo>
                        <a:pt x="338" y="295"/>
                      </a:lnTo>
                      <a:lnTo>
                        <a:pt x="342" y="282"/>
                      </a:lnTo>
                      <a:lnTo>
                        <a:pt x="346" y="277"/>
                      </a:lnTo>
                      <a:lnTo>
                        <a:pt x="346" y="273"/>
                      </a:lnTo>
                      <a:lnTo>
                        <a:pt x="346" y="269"/>
                      </a:lnTo>
                      <a:lnTo>
                        <a:pt x="351" y="264"/>
                      </a:lnTo>
                      <a:lnTo>
                        <a:pt x="355" y="255"/>
                      </a:lnTo>
                      <a:lnTo>
                        <a:pt x="355" y="251"/>
                      </a:lnTo>
                      <a:lnTo>
                        <a:pt x="355" y="246"/>
                      </a:lnTo>
                      <a:lnTo>
                        <a:pt x="359" y="242"/>
                      </a:lnTo>
                      <a:lnTo>
                        <a:pt x="359" y="238"/>
                      </a:lnTo>
                      <a:lnTo>
                        <a:pt x="364" y="229"/>
                      </a:lnTo>
                      <a:lnTo>
                        <a:pt x="364" y="224"/>
                      </a:lnTo>
                      <a:lnTo>
                        <a:pt x="368" y="220"/>
                      </a:lnTo>
                      <a:lnTo>
                        <a:pt x="368" y="216"/>
                      </a:lnTo>
                      <a:lnTo>
                        <a:pt x="368" y="211"/>
                      </a:lnTo>
                      <a:lnTo>
                        <a:pt x="373" y="202"/>
                      </a:lnTo>
                      <a:lnTo>
                        <a:pt x="373" y="198"/>
                      </a:lnTo>
                      <a:lnTo>
                        <a:pt x="377" y="198"/>
                      </a:lnTo>
                      <a:lnTo>
                        <a:pt x="377" y="194"/>
                      </a:lnTo>
                      <a:lnTo>
                        <a:pt x="377" y="189"/>
                      </a:lnTo>
                      <a:lnTo>
                        <a:pt x="381" y="185"/>
                      </a:lnTo>
                      <a:lnTo>
                        <a:pt x="381" y="180"/>
                      </a:lnTo>
                      <a:lnTo>
                        <a:pt x="386" y="172"/>
                      </a:lnTo>
                      <a:lnTo>
                        <a:pt x="386" y="167"/>
                      </a:lnTo>
                      <a:lnTo>
                        <a:pt x="386" y="163"/>
                      </a:lnTo>
                      <a:lnTo>
                        <a:pt x="390" y="159"/>
                      </a:lnTo>
                      <a:lnTo>
                        <a:pt x="390" y="154"/>
                      </a:lnTo>
                      <a:lnTo>
                        <a:pt x="390" y="149"/>
                      </a:lnTo>
                      <a:lnTo>
                        <a:pt x="394" y="145"/>
                      </a:lnTo>
                      <a:lnTo>
                        <a:pt x="394" y="141"/>
                      </a:lnTo>
                      <a:lnTo>
                        <a:pt x="394" y="136"/>
                      </a:lnTo>
                      <a:lnTo>
                        <a:pt x="399" y="132"/>
                      </a:lnTo>
                      <a:lnTo>
                        <a:pt x="399" y="128"/>
                      </a:lnTo>
                      <a:lnTo>
                        <a:pt x="399" y="123"/>
                      </a:lnTo>
                      <a:lnTo>
                        <a:pt x="404" y="123"/>
                      </a:lnTo>
                      <a:lnTo>
                        <a:pt x="404" y="119"/>
                      </a:lnTo>
                      <a:lnTo>
                        <a:pt x="404" y="115"/>
                      </a:lnTo>
                      <a:lnTo>
                        <a:pt x="408" y="110"/>
                      </a:lnTo>
                      <a:lnTo>
                        <a:pt x="408" y="105"/>
                      </a:lnTo>
                      <a:lnTo>
                        <a:pt x="408" y="101"/>
                      </a:lnTo>
                      <a:lnTo>
                        <a:pt x="408" y="97"/>
                      </a:lnTo>
                      <a:lnTo>
                        <a:pt x="412" y="97"/>
                      </a:lnTo>
                      <a:lnTo>
                        <a:pt x="412" y="92"/>
                      </a:lnTo>
                      <a:lnTo>
                        <a:pt x="412" y="88"/>
                      </a:lnTo>
                      <a:lnTo>
                        <a:pt x="412" y="84"/>
                      </a:lnTo>
                      <a:lnTo>
                        <a:pt x="417" y="84"/>
                      </a:lnTo>
                      <a:lnTo>
                        <a:pt x="417" y="79"/>
                      </a:lnTo>
                      <a:lnTo>
                        <a:pt x="417" y="75"/>
                      </a:lnTo>
                      <a:lnTo>
                        <a:pt x="421" y="70"/>
                      </a:lnTo>
                      <a:lnTo>
                        <a:pt x="421" y="66"/>
                      </a:lnTo>
                      <a:lnTo>
                        <a:pt x="425" y="53"/>
                      </a:lnTo>
                      <a:lnTo>
                        <a:pt x="425" y="49"/>
                      </a:lnTo>
                      <a:lnTo>
                        <a:pt x="430" y="44"/>
                      </a:lnTo>
                      <a:lnTo>
                        <a:pt x="430" y="40"/>
                      </a:lnTo>
                      <a:lnTo>
                        <a:pt x="434" y="26"/>
                      </a:lnTo>
                      <a:lnTo>
                        <a:pt x="434" y="22"/>
                      </a:lnTo>
                      <a:lnTo>
                        <a:pt x="438" y="22"/>
                      </a:lnTo>
                      <a:lnTo>
                        <a:pt x="438" y="18"/>
                      </a:lnTo>
                      <a:lnTo>
                        <a:pt x="438" y="13"/>
                      </a:lnTo>
                      <a:lnTo>
                        <a:pt x="438" y="9"/>
                      </a:lnTo>
                      <a:lnTo>
                        <a:pt x="443" y="9"/>
                      </a:lnTo>
                      <a:lnTo>
                        <a:pt x="443" y="5"/>
                      </a:lnTo>
                      <a:lnTo>
                        <a:pt x="4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290" name="Freeform 18"/>
                <p:cNvSpPr>
                  <a:spLocks/>
                </p:cNvSpPr>
                <p:nvPr/>
              </p:nvSpPr>
              <p:spPr bwMode="auto">
                <a:xfrm>
                  <a:off x="2955" y="990"/>
                  <a:ext cx="102" cy="212"/>
                </a:xfrm>
                <a:custGeom>
                  <a:avLst/>
                  <a:gdLst/>
                  <a:ahLst/>
                  <a:cxnLst>
                    <a:cxn ang="0">
                      <a:pos x="0" y="211"/>
                    </a:cxn>
                    <a:cxn ang="0">
                      <a:pos x="0" y="211"/>
                    </a:cxn>
                    <a:cxn ang="0">
                      <a:pos x="0" y="206"/>
                    </a:cxn>
                    <a:cxn ang="0">
                      <a:pos x="4" y="206"/>
                    </a:cxn>
                    <a:cxn ang="0">
                      <a:pos x="4" y="202"/>
                    </a:cxn>
                    <a:cxn ang="0">
                      <a:pos x="4" y="198"/>
                    </a:cxn>
                    <a:cxn ang="0">
                      <a:pos x="9" y="189"/>
                    </a:cxn>
                    <a:cxn ang="0">
                      <a:pos x="9" y="185"/>
                    </a:cxn>
                    <a:cxn ang="0">
                      <a:pos x="13" y="185"/>
                    </a:cxn>
                    <a:cxn ang="0">
                      <a:pos x="13" y="180"/>
                    </a:cxn>
                    <a:cxn ang="0">
                      <a:pos x="13" y="176"/>
                    </a:cxn>
                    <a:cxn ang="0">
                      <a:pos x="13" y="172"/>
                    </a:cxn>
                    <a:cxn ang="0">
                      <a:pos x="17" y="167"/>
                    </a:cxn>
                    <a:cxn ang="0">
                      <a:pos x="17" y="163"/>
                    </a:cxn>
                    <a:cxn ang="0">
                      <a:pos x="22" y="158"/>
                    </a:cxn>
                    <a:cxn ang="0">
                      <a:pos x="22" y="154"/>
                    </a:cxn>
                    <a:cxn ang="0">
                      <a:pos x="22" y="150"/>
                    </a:cxn>
                    <a:cxn ang="0">
                      <a:pos x="26" y="145"/>
                    </a:cxn>
                    <a:cxn ang="0">
                      <a:pos x="26" y="141"/>
                    </a:cxn>
                    <a:cxn ang="0">
                      <a:pos x="30" y="137"/>
                    </a:cxn>
                    <a:cxn ang="0">
                      <a:pos x="30" y="132"/>
                    </a:cxn>
                    <a:cxn ang="0">
                      <a:pos x="30" y="128"/>
                    </a:cxn>
                    <a:cxn ang="0">
                      <a:pos x="35" y="123"/>
                    </a:cxn>
                    <a:cxn ang="0">
                      <a:pos x="35" y="119"/>
                    </a:cxn>
                    <a:cxn ang="0">
                      <a:pos x="35" y="114"/>
                    </a:cxn>
                    <a:cxn ang="0">
                      <a:pos x="39" y="114"/>
                    </a:cxn>
                    <a:cxn ang="0">
                      <a:pos x="39" y="110"/>
                    </a:cxn>
                    <a:cxn ang="0">
                      <a:pos x="39" y="106"/>
                    </a:cxn>
                    <a:cxn ang="0">
                      <a:pos x="44" y="106"/>
                    </a:cxn>
                    <a:cxn ang="0">
                      <a:pos x="44" y="101"/>
                    </a:cxn>
                    <a:cxn ang="0">
                      <a:pos x="44" y="97"/>
                    </a:cxn>
                    <a:cxn ang="0">
                      <a:pos x="48" y="97"/>
                    </a:cxn>
                    <a:cxn ang="0">
                      <a:pos x="48" y="93"/>
                    </a:cxn>
                    <a:cxn ang="0">
                      <a:pos x="48" y="88"/>
                    </a:cxn>
                    <a:cxn ang="0">
                      <a:pos x="52" y="83"/>
                    </a:cxn>
                    <a:cxn ang="0">
                      <a:pos x="52" y="79"/>
                    </a:cxn>
                    <a:cxn ang="0">
                      <a:pos x="52" y="75"/>
                    </a:cxn>
                    <a:cxn ang="0">
                      <a:pos x="57" y="75"/>
                    </a:cxn>
                    <a:cxn ang="0">
                      <a:pos x="57" y="70"/>
                    </a:cxn>
                    <a:cxn ang="0">
                      <a:pos x="57" y="66"/>
                    </a:cxn>
                    <a:cxn ang="0">
                      <a:pos x="61" y="66"/>
                    </a:cxn>
                    <a:cxn ang="0">
                      <a:pos x="61" y="62"/>
                    </a:cxn>
                    <a:cxn ang="0">
                      <a:pos x="61" y="57"/>
                    </a:cxn>
                    <a:cxn ang="0">
                      <a:pos x="65" y="57"/>
                    </a:cxn>
                    <a:cxn ang="0">
                      <a:pos x="65" y="53"/>
                    </a:cxn>
                    <a:cxn ang="0">
                      <a:pos x="65" y="49"/>
                    </a:cxn>
                    <a:cxn ang="0">
                      <a:pos x="70" y="49"/>
                    </a:cxn>
                    <a:cxn ang="0">
                      <a:pos x="70" y="44"/>
                    </a:cxn>
                    <a:cxn ang="0">
                      <a:pos x="75" y="40"/>
                    </a:cxn>
                    <a:cxn ang="0">
                      <a:pos x="75" y="35"/>
                    </a:cxn>
                    <a:cxn ang="0">
                      <a:pos x="79" y="35"/>
                    </a:cxn>
                    <a:cxn ang="0">
                      <a:pos x="79" y="31"/>
                    </a:cxn>
                    <a:cxn ang="0">
                      <a:pos x="79" y="27"/>
                    </a:cxn>
                    <a:cxn ang="0">
                      <a:pos x="83" y="27"/>
                    </a:cxn>
                    <a:cxn ang="0">
                      <a:pos x="83" y="22"/>
                    </a:cxn>
                    <a:cxn ang="0">
                      <a:pos x="88" y="18"/>
                    </a:cxn>
                    <a:cxn ang="0">
                      <a:pos x="88" y="14"/>
                    </a:cxn>
                    <a:cxn ang="0">
                      <a:pos x="92" y="14"/>
                    </a:cxn>
                    <a:cxn ang="0">
                      <a:pos x="92" y="9"/>
                    </a:cxn>
                    <a:cxn ang="0">
                      <a:pos x="96" y="9"/>
                    </a:cxn>
                    <a:cxn ang="0">
                      <a:pos x="96" y="5"/>
                    </a:cxn>
                    <a:cxn ang="0">
                      <a:pos x="101" y="0"/>
                    </a:cxn>
                  </a:cxnLst>
                  <a:rect l="0" t="0" r="r" b="b"/>
                  <a:pathLst>
                    <a:path w="102" h="212">
                      <a:moveTo>
                        <a:pt x="0" y="211"/>
                      </a:moveTo>
                      <a:lnTo>
                        <a:pt x="0" y="211"/>
                      </a:lnTo>
                      <a:lnTo>
                        <a:pt x="0" y="206"/>
                      </a:lnTo>
                      <a:lnTo>
                        <a:pt x="4" y="206"/>
                      </a:lnTo>
                      <a:lnTo>
                        <a:pt x="4" y="202"/>
                      </a:lnTo>
                      <a:lnTo>
                        <a:pt x="4" y="198"/>
                      </a:lnTo>
                      <a:lnTo>
                        <a:pt x="9" y="189"/>
                      </a:lnTo>
                      <a:lnTo>
                        <a:pt x="9" y="185"/>
                      </a:lnTo>
                      <a:lnTo>
                        <a:pt x="13" y="185"/>
                      </a:lnTo>
                      <a:lnTo>
                        <a:pt x="13" y="180"/>
                      </a:lnTo>
                      <a:lnTo>
                        <a:pt x="13" y="176"/>
                      </a:lnTo>
                      <a:lnTo>
                        <a:pt x="13" y="172"/>
                      </a:lnTo>
                      <a:lnTo>
                        <a:pt x="17" y="167"/>
                      </a:lnTo>
                      <a:lnTo>
                        <a:pt x="17" y="163"/>
                      </a:lnTo>
                      <a:lnTo>
                        <a:pt x="22" y="158"/>
                      </a:lnTo>
                      <a:lnTo>
                        <a:pt x="22" y="154"/>
                      </a:lnTo>
                      <a:lnTo>
                        <a:pt x="22" y="150"/>
                      </a:lnTo>
                      <a:lnTo>
                        <a:pt x="26" y="145"/>
                      </a:lnTo>
                      <a:lnTo>
                        <a:pt x="26" y="141"/>
                      </a:lnTo>
                      <a:lnTo>
                        <a:pt x="30" y="137"/>
                      </a:lnTo>
                      <a:lnTo>
                        <a:pt x="30" y="132"/>
                      </a:lnTo>
                      <a:lnTo>
                        <a:pt x="30" y="128"/>
                      </a:lnTo>
                      <a:lnTo>
                        <a:pt x="35" y="123"/>
                      </a:lnTo>
                      <a:lnTo>
                        <a:pt x="35" y="119"/>
                      </a:lnTo>
                      <a:lnTo>
                        <a:pt x="35" y="114"/>
                      </a:lnTo>
                      <a:lnTo>
                        <a:pt x="39" y="114"/>
                      </a:lnTo>
                      <a:lnTo>
                        <a:pt x="39" y="110"/>
                      </a:lnTo>
                      <a:lnTo>
                        <a:pt x="39" y="106"/>
                      </a:lnTo>
                      <a:lnTo>
                        <a:pt x="44" y="106"/>
                      </a:lnTo>
                      <a:lnTo>
                        <a:pt x="44" y="101"/>
                      </a:lnTo>
                      <a:lnTo>
                        <a:pt x="44" y="97"/>
                      </a:lnTo>
                      <a:lnTo>
                        <a:pt x="48" y="97"/>
                      </a:lnTo>
                      <a:lnTo>
                        <a:pt x="48" y="93"/>
                      </a:lnTo>
                      <a:lnTo>
                        <a:pt x="48" y="88"/>
                      </a:lnTo>
                      <a:lnTo>
                        <a:pt x="52" y="83"/>
                      </a:lnTo>
                      <a:lnTo>
                        <a:pt x="52" y="79"/>
                      </a:lnTo>
                      <a:lnTo>
                        <a:pt x="52" y="75"/>
                      </a:lnTo>
                      <a:lnTo>
                        <a:pt x="57" y="75"/>
                      </a:lnTo>
                      <a:lnTo>
                        <a:pt x="57" y="70"/>
                      </a:lnTo>
                      <a:lnTo>
                        <a:pt x="57" y="66"/>
                      </a:lnTo>
                      <a:lnTo>
                        <a:pt x="61" y="66"/>
                      </a:lnTo>
                      <a:lnTo>
                        <a:pt x="61" y="62"/>
                      </a:lnTo>
                      <a:lnTo>
                        <a:pt x="61" y="57"/>
                      </a:lnTo>
                      <a:lnTo>
                        <a:pt x="65" y="57"/>
                      </a:lnTo>
                      <a:lnTo>
                        <a:pt x="65" y="53"/>
                      </a:lnTo>
                      <a:lnTo>
                        <a:pt x="65" y="49"/>
                      </a:lnTo>
                      <a:lnTo>
                        <a:pt x="70" y="49"/>
                      </a:lnTo>
                      <a:lnTo>
                        <a:pt x="70" y="44"/>
                      </a:lnTo>
                      <a:lnTo>
                        <a:pt x="75" y="40"/>
                      </a:lnTo>
                      <a:lnTo>
                        <a:pt x="75" y="35"/>
                      </a:lnTo>
                      <a:lnTo>
                        <a:pt x="79" y="35"/>
                      </a:lnTo>
                      <a:lnTo>
                        <a:pt x="79" y="31"/>
                      </a:lnTo>
                      <a:lnTo>
                        <a:pt x="79" y="27"/>
                      </a:lnTo>
                      <a:lnTo>
                        <a:pt x="83" y="27"/>
                      </a:lnTo>
                      <a:lnTo>
                        <a:pt x="83" y="22"/>
                      </a:lnTo>
                      <a:lnTo>
                        <a:pt x="88" y="18"/>
                      </a:lnTo>
                      <a:lnTo>
                        <a:pt x="88" y="14"/>
                      </a:lnTo>
                      <a:lnTo>
                        <a:pt x="92" y="14"/>
                      </a:lnTo>
                      <a:lnTo>
                        <a:pt x="92" y="9"/>
                      </a:lnTo>
                      <a:lnTo>
                        <a:pt x="96" y="9"/>
                      </a:lnTo>
                      <a:lnTo>
                        <a:pt x="96" y="5"/>
                      </a:lnTo>
                      <a:lnTo>
                        <a:pt x="101"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291" name="Freeform 19"/>
                <p:cNvSpPr>
                  <a:spLocks/>
                </p:cNvSpPr>
                <p:nvPr/>
              </p:nvSpPr>
              <p:spPr bwMode="auto">
                <a:xfrm>
                  <a:off x="3056" y="964"/>
                  <a:ext cx="76" cy="27"/>
                </a:xfrm>
                <a:custGeom>
                  <a:avLst/>
                  <a:gdLst/>
                  <a:ahLst/>
                  <a:cxnLst>
                    <a:cxn ang="0">
                      <a:pos x="0" y="26"/>
                    </a:cxn>
                    <a:cxn ang="0">
                      <a:pos x="0" y="26"/>
                    </a:cxn>
                    <a:cxn ang="0">
                      <a:pos x="0" y="22"/>
                    </a:cxn>
                    <a:cxn ang="0">
                      <a:pos x="4" y="22"/>
                    </a:cxn>
                    <a:cxn ang="0">
                      <a:pos x="4" y="18"/>
                    </a:cxn>
                    <a:cxn ang="0">
                      <a:pos x="9" y="18"/>
                    </a:cxn>
                    <a:cxn ang="0">
                      <a:pos x="9" y="13"/>
                    </a:cxn>
                    <a:cxn ang="0">
                      <a:pos x="13" y="13"/>
                    </a:cxn>
                    <a:cxn ang="0">
                      <a:pos x="17" y="9"/>
                    </a:cxn>
                    <a:cxn ang="0">
                      <a:pos x="22" y="9"/>
                    </a:cxn>
                    <a:cxn ang="0">
                      <a:pos x="22" y="5"/>
                    </a:cxn>
                    <a:cxn ang="0">
                      <a:pos x="27" y="5"/>
                    </a:cxn>
                    <a:cxn ang="0">
                      <a:pos x="31" y="5"/>
                    </a:cxn>
                    <a:cxn ang="0">
                      <a:pos x="31" y="0"/>
                    </a:cxn>
                    <a:cxn ang="0">
                      <a:pos x="35" y="0"/>
                    </a:cxn>
                    <a:cxn ang="0">
                      <a:pos x="40" y="0"/>
                    </a:cxn>
                    <a:cxn ang="0">
                      <a:pos x="44" y="0"/>
                    </a:cxn>
                    <a:cxn ang="0">
                      <a:pos x="48" y="0"/>
                    </a:cxn>
                    <a:cxn ang="0">
                      <a:pos x="53" y="0"/>
                    </a:cxn>
                    <a:cxn ang="0">
                      <a:pos x="57" y="0"/>
                    </a:cxn>
                    <a:cxn ang="0">
                      <a:pos x="57" y="5"/>
                    </a:cxn>
                    <a:cxn ang="0">
                      <a:pos x="62" y="5"/>
                    </a:cxn>
                    <a:cxn ang="0">
                      <a:pos x="66" y="5"/>
                    </a:cxn>
                    <a:cxn ang="0">
                      <a:pos x="66" y="9"/>
                    </a:cxn>
                    <a:cxn ang="0">
                      <a:pos x="70" y="9"/>
                    </a:cxn>
                    <a:cxn ang="0">
                      <a:pos x="70" y="13"/>
                    </a:cxn>
                    <a:cxn ang="0">
                      <a:pos x="75" y="13"/>
                    </a:cxn>
                  </a:cxnLst>
                  <a:rect l="0" t="0" r="r" b="b"/>
                  <a:pathLst>
                    <a:path w="76" h="27">
                      <a:moveTo>
                        <a:pt x="0" y="26"/>
                      </a:moveTo>
                      <a:lnTo>
                        <a:pt x="0" y="26"/>
                      </a:lnTo>
                      <a:lnTo>
                        <a:pt x="0" y="22"/>
                      </a:lnTo>
                      <a:lnTo>
                        <a:pt x="4" y="22"/>
                      </a:lnTo>
                      <a:lnTo>
                        <a:pt x="4" y="18"/>
                      </a:lnTo>
                      <a:lnTo>
                        <a:pt x="9" y="18"/>
                      </a:lnTo>
                      <a:lnTo>
                        <a:pt x="9" y="13"/>
                      </a:lnTo>
                      <a:lnTo>
                        <a:pt x="13" y="13"/>
                      </a:lnTo>
                      <a:lnTo>
                        <a:pt x="17" y="9"/>
                      </a:lnTo>
                      <a:lnTo>
                        <a:pt x="22" y="9"/>
                      </a:lnTo>
                      <a:lnTo>
                        <a:pt x="22" y="5"/>
                      </a:lnTo>
                      <a:lnTo>
                        <a:pt x="27" y="5"/>
                      </a:lnTo>
                      <a:lnTo>
                        <a:pt x="31" y="5"/>
                      </a:lnTo>
                      <a:lnTo>
                        <a:pt x="31" y="0"/>
                      </a:lnTo>
                      <a:lnTo>
                        <a:pt x="35" y="0"/>
                      </a:lnTo>
                      <a:lnTo>
                        <a:pt x="40" y="0"/>
                      </a:lnTo>
                      <a:lnTo>
                        <a:pt x="44" y="0"/>
                      </a:lnTo>
                      <a:lnTo>
                        <a:pt x="48" y="0"/>
                      </a:lnTo>
                      <a:lnTo>
                        <a:pt x="53" y="0"/>
                      </a:lnTo>
                      <a:lnTo>
                        <a:pt x="57" y="0"/>
                      </a:lnTo>
                      <a:lnTo>
                        <a:pt x="57" y="5"/>
                      </a:lnTo>
                      <a:lnTo>
                        <a:pt x="62" y="5"/>
                      </a:lnTo>
                      <a:lnTo>
                        <a:pt x="66" y="5"/>
                      </a:lnTo>
                      <a:lnTo>
                        <a:pt x="66" y="9"/>
                      </a:lnTo>
                      <a:lnTo>
                        <a:pt x="70" y="9"/>
                      </a:lnTo>
                      <a:lnTo>
                        <a:pt x="70" y="13"/>
                      </a:lnTo>
                      <a:lnTo>
                        <a:pt x="75"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292" name="Freeform 20"/>
                <p:cNvSpPr>
                  <a:spLocks/>
                </p:cNvSpPr>
                <p:nvPr/>
              </p:nvSpPr>
              <p:spPr bwMode="auto">
                <a:xfrm>
                  <a:off x="3131" y="977"/>
                  <a:ext cx="106" cy="204"/>
                </a:xfrm>
                <a:custGeom>
                  <a:avLst/>
                  <a:gdLst/>
                  <a:ahLst/>
                  <a:cxnLst>
                    <a:cxn ang="0">
                      <a:pos x="0" y="0"/>
                    </a:cxn>
                    <a:cxn ang="0">
                      <a:pos x="0" y="0"/>
                    </a:cxn>
                    <a:cxn ang="0">
                      <a:pos x="5" y="0"/>
                    </a:cxn>
                    <a:cxn ang="0">
                      <a:pos x="5" y="5"/>
                    </a:cxn>
                    <a:cxn ang="0">
                      <a:pos x="9" y="5"/>
                    </a:cxn>
                    <a:cxn ang="0">
                      <a:pos x="9" y="9"/>
                    </a:cxn>
                    <a:cxn ang="0">
                      <a:pos x="13" y="9"/>
                    </a:cxn>
                    <a:cxn ang="0">
                      <a:pos x="13" y="13"/>
                    </a:cxn>
                    <a:cxn ang="0">
                      <a:pos x="18" y="13"/>
                    </a:cxn>
                    <a:cxn ang="0">
                      <a:pos x="18" y="18"/>
                    </a:cxn>
                    <a:cxn ang="0">
                      <a:pos x="18" y="22"/>
                    </a:cxn>
                    <a:cxn ang="0">
                      <a:pos x="22" y="22"/>
                    </a:cxn>
                    <a:cxn ang="0">
                      <a:pos x="22" y="27"/>
                    </a:cxn>
                    <a:cxn ang="0">
                      <a:pos x="26" y="27"/>
                    </a:cxn>
                    <a:cxn ang="0">
                      <a:pos x="26" y="31"/>
                    </a:cxn>
                    <a:cxn ang="0">
                      <a:pos x="31" y="36"/>
                    </a:cxn>
                    <a:cxn ang="0">
                      <a:pos x="31" y="40"/>
                    </a:cxn>
                    <a:cxn ang="0">
                      <a:pos x="35" y="40"/>
                    </a:cxn>
                    <a:cxn ang="0">
                      <a:pos x="35" y="44"/>
                    </a:cxn>
                    <a:cxn ang="0">
                      <a:pos x="35" y="49"/>
                    </a:cxn>
                    <a:cxn ang="0">
                      <a:pos x="39" y="49"/>
                    </a:cxn>
                    <a:cxn ang="0">
                      <a:pos x="39" y="53"/>
                    </a:cxn>
                    <a:cxn ang="0">
                      <a:pos x="44" y="53"/>
                    </a:cxn>
                    <a:cxn ang="0">
                      <a:pos x="44" y="57"/>
                    </a:cxn>
                    <a:cxn ang="0">
                      <a:pos x="44" y="62"/>
                    </a:cxn>
                    <a:cxn ang="0">
                      <a:pos x="48" y="62"/>
                    </a:cxn>
                    <a:cxn ang="0">
                      <a:pos x="48" y="66"/>
                    </a:cxn>
                    <a:cxn ang="0">
                      <a:pos x="48" y="71"/>
                    </a:cxn>
                    <a:cxn ang="0">
                      <a:pos x="53" y="71"/>
                    </a:cxn>
                    <a:cxn ang="0">
                      <a:pos x="53" y="75"/>
                    </a:cxn>
                    <a:cxn ang="0">
                      <a:pos x="57" y="80"/>
                    </a:cxn>
                    <a:cxn ang="0">
                      <a:pos x="57" y="84"/>
                    </a:cxn>
                    <a:cxn ang="0">
                      <a:pos x="57" y="88"/>
                    </a:cxn>
                    <a:cxn ang="0">
                      <a:pos x="61" y="93"/>
                    </a:cxn>
                    <a:cxn ang="0">
                      <a:pos x="61" y="97"/>
                    </a:cxn>
                    <a:cxn ang="0">
                      <a:pos x="66" y="102"/>
                    </a:cxn>
                    <a:cxn ang="0">
                      <a:pos x="66" y="106"/>
                    </a:cxn>
                    <a:cxn ang="0">
                      <a:pos x="70" y="110"/>
                    </a:cxn>
                    <a:cxn ang="0">
                      <a:pos x="70" y="115"/>
                    </a:cxn>
                    <a:cxn ang="0">
                      <a:pos x="74" y="119"/>
                    </a:cxn>
                    <a:cxn ang="0">
                      <a:pos x="74" y="123"/>
                    </a:cxn>
                    <a:cxn ang="0">
                      <a:pos x="74" y="128"/>
                    </a:cxn>
                    <a:cxn ang="0">
                      <a:pos x="79" y="132"/>
                    </a:cxn>
                    <a:cxn ang="0">
                      <a:pos x="79" y="137"/>
                    </a:cxn>
                    <a:cxn ang="0">
                      <a:pos x="83" y="141"/>
                    </a:cxn>
                    <a:cxn ang="0">
                      <a:pos x="83" y="146"/>
                    </a:cxn>
                    <a:cxn ang="0">
                      <a:pos x="83" y="150"/>
                    </a:cxn>
                    <a:cxn ang="0">
                      <a:pos x="87" y="154"/>
                    </a:cxn>
                    <a:cxn ang="0">
                      <a:pos x="87" y="159"/>
                    </a:cxn>
                    <a:cxn ang="0">
                      <a:pos x="87" y="163"/>
                    </a:cxn>
                    <a:cxn ang="0">
                      <a:pos x="92" y="163"/>
                    </a:cxn>
                    <a:cxn ang="0">
                      <a:pos x="92" y="167"/>
                    </a:cxn>
                    <a:cxn ang="0">
                      <a:pos x="92" y="172"/>
                    </a:cxn>
                    <a:cxn ang="0">
                      <a:pos x="96" y="177"/>
                    </a:cxn>
                    <a:cxn ang="0">
                      <a:pos x="96" y="181"/>
                    </a:cxn>
                    <a:cxn ang="0">
                      <a:pos x="100" y="185"/>
                    </a:cxn>
                    <a:cxn ang="0">
                      <a:pos x="100" y="190"/>
                    </a:cxn>
                    <a:cxn ang="0">
                      <a:pos x="100" y="194"/>
                    </a:cxn>
                    <a:cxn ang="0">
                      <a:pos x="100" y="198"/>
                    </a:cxn>
                    <a:cxn ang="0">
                      <a:pos x="105" y="198"/>
                    </a:cxn>
                    <a:cxn ang="0">
                      <a:pos x="105" y="203"/>
                    </a:cxn>
                  </a:cxnLst>
                  <a:rect l="0" t="0" r="r" b="b"/>
                  <a:pathLst>
                    <a:path w="106" h="204">
                      <a:moveTo>
                        <a:pt x="0" y="0"/>
                      </a:moveTo>
                      <a:lnTo>
                        <a:pt x="0" y="0"/>
                      </a:lnTo>
                      <a:lnTo>
                        <a:pt x="5" y="0"/>
                      </a:lnTo>
                      <a:lnTo>
                        <a:pt x="5" y="5"/>
                      </a:lnTo>
                      <a:lnTo>
                        <a:pt x="9" y="5"/>
                      </a:lnTo>
                      <a:lnTo>
                        <a:pt x="9" y="9"/>
                      </a:lnTo>
                      <a:lnTo>
                        <a:pt x="13" y="9"/>
                      </a:lnTo>
                      <a:lnTo>
                        <a:pt x="13" y="13"/>
                      </a:lnTo>
                      <a:lnTo>
                        <a:pt x="18" y="13"/>
                      </a:lnTo>
                      <a:lnTo>
                        <a:pt x="18" y="18"/>
                      </a:lnTo>
                      <a:lnTo>
                        <a:pt x="18" y="22"/>
                      </a:lnTo>
                      <a:lnTo>
                        <a:pt x="22" y="22"/>
                      </a:lnTo>
                      <a:lnTo>
                        <a:pt x="22" y="27"/>
                      </a:lnTo>
                      <a:lnTo>
                        <a:pt x="26" y="27"/>
                      </a:lnTo>
                      <a:lnTo>
                        <a:pt x="26" y="31"/>
                      </a:lnTo>
                      <a:lnTo>
                        <a:pt x="31" y="36"/>
                      </a:lnTo>
                      <a:lnTo>
                        <a:pt x="31" y="40"/>
                      </a:lnTo>
                      <a:lnTo>
                        <a:pt x="35" y="40"/>
                      </a:lnTo>
                      <a:lnTo>
                        <a:pt x="35" y="44"/>
                      </a:lnTo>
                      <a:lnTo>
                        <a:pt x="35" y="49"/>
                      </a:lnTo>
                      <a:lnTo>
                        <a:pt x="39" y="49"/>
                      </a:lnTo>
                      <a:lnTo>
                        <a:pt x="39" y="53"/>
                      </a:lnTo>
                      <a:lnTo>
                        <a:pt x="44" y="53"/>
                      </a:lnTo>
                      <a:lnTo>
                        <a:pt x="44" y="57"/>
                      </a:lnTo>
                      <a:lnTo>
                        <a:pt x="44" y="62"/>
                      </a:lnTo>
                      <a:lnTo>
                        <a:pt x="48" y="62"/>
                      </a:lnTo>
                      <a:lnTo>
                        <a:pt x="48" y="66"/>
                      </a:lnTo>
                      <a:lnTo>
                        <a:pt x="48" y="71"/>
                      </a:lnTo>
                      <a:lnTo>
                        <a:pt x="53" y="71"/>
                      </a:lnTo>
                      <a:lnTo>
                        <a:pt x="53" y="75"/>
                      </a:lnTo>
                      <a:lnTo>
                        <a:pt x="57" y="80"/>
                      </a:lnTo>
                      <a:lnTo>
                        <a:pt x="57" y="84"/>
                      </a:lnTo>
                      <a:lnTo>
                        <a:pt x="57" y="88"/>
                      </a:lnTo>
                      <a:lnTo>
                        <a:pt x="61" y="93"/>
                      </a:lnTo>
                      <a:lnTo>
                        <a:pt x="61" y="97"/>
                      </a:lnTo>
                      <a:lnTo>
                        <a:pt x="66" y="102"/>
                      </a:lnTo>
                      <a:lnTo>
                        <a:pt x="66" y="106"/>
                      </a:lnTo>
                      <a:lnTo>
                        <a:pt x="70" y="110"/>
                      </a:lnTo>
                      <a:lnTo>
                        <a:pt x="70" y="115"/>
                      </a:lnTo>
                      <a:lnTo>
                        <a:pt x="74" y="119"/>
                      </a:lnTo>
                      <a:lnTo>
                        <a:pt x="74" y="123"/>
                      </a:lnTo>
                      <a:lnTo>
                        <a:pt x="74" y="128"/>
                      </a:lnTo>
                      <a:lnTo>
                        <a:pt x="79" y="132"/>
                      </a:lnTo>
                      <a:lnTo>
                        <a:pt x="79" y="137"/>
                      </a:lnTo>
                      <a:lnTo>
                        <a:pt x="83" y="141"/>
                      </a:lnTo>
                      <a:lnTo>
                        <a:pt x="83" y="146"/>
                      </a:lnTo>
                      <a:lnTo>
                        <a:pt x="83" y="150"/>
                      </a:lnTo>
                      <a:lnTo>
                        <a:pt x="87" y="154"/>
                      </a:lnTo>
                      <a:lnTo>
                        <a:pt x="87" y="159"/>
                      </a:lnTo>
                      <a:lnTo>
                        <a:pt x="87" y="163"/>
                      </a:lnTo>
                      <a:lnTo>
                        <a:pt x="92" y="163"/>
                      </a:lnTo>
                      <a:lnTo>
                        <a:pt x="92" y="167"/>
                      </a:lnTo>
                      <a:lnTo>
                        <a:pt x="92" y="172"/>
                      </a:lnTo>
                      <a:lnTo>
                        <a:pt x="96" y="177"/>
                      </a:lnTo>
                      <a:lnTo>
                        <a:pt x="96" y="181"/>
                      </a:lnTo>
                      <a:lnTo>
                        <a:pt x="100" y="185"/>
                      </a:lnTo>
                      <a:lnTo>
                        <a:pt x="100" y="190"/>
                      </a:lnTo>
                      <a:lnTo>
                        <a:pt x="100" y="194"/>
                      </a:lnTo>
                      <a:lnTo>
                        <a:pt x="100" y="198"/>
                      </a:lnTo>
                      <a:lnTo>
                        <a:pt x="105" y="198"/>
                      </a:lnTo>
                      <a:lnTo>
                        <a:pt x="105"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293" name="Freeform 21"/>
                <p:cNvSpPr>
                  <a:spLocks/>
                </p:cNvSpPr>
                <p:nvPr/>
              </p:nvSpPr>
              <p:spPr bwMode="auto">
                <a:xfrm>
                  <a:off x="3236" y="1180"/>
                  <a:ext cx="317" cy="597"/>
                </a:xfrm>
                <a:custGeom>
                  <a:avLst/>
                  <a:gdLst/>
                  <a:ahLst/>
                  <a:cxnLst>
                    <a:cxn ang="0">
                      <a:pos x="0" y="0"/>
                    </a:cxn>
                    <a:cxn ang="0">
                      <a:pos x="0" y="9"/>
                    </a:cxn>
                    <a:cxn ang="0">
                      <a:pos x="5" y="13"/>
                    </a:cxn>
                    <a:cxn ang="0">
                      <a:pos x="9" y="26"/>
                    </a:cxn>
                    <a:cxn ang="0">
                      <a:pos x="13" y="35"/>
                    </a:cxn>
                    <a:cxn ang="0">
                      <a:pos x="13" y="44"/>
                    </a:cxn>
                    <a:cxn ang="0">
                      <a:pos x="17" y="48"/>
                    </a:cxn>
                    <a:cxn ang="0">
                      <a:pos x="22" y="57"/>
                    </a:cxn>
                    <a:cxn ang="0">
                      <a:pos x="22" y="66"/>
                    </a:cxn>
                    <a:cxn ang="0">
                      <a:pos x="26" y="74"/>
                    </a:cxn>
                    <a:cxn ang="0">
                      <a:pos x="30" y="87"/>
                    </a:cxn>
                    <a:cxn ang="0">
                      <a:pos x="35" y="92"/>
                    </a:cxn>
                    <a:cxn ang="0">
                      <a:pos x="35" y="101"/>
                    </a:cxn>
                    <a:cxn ang="0">
                      <a:pos x="40" y="110"/>
                    </a:cxn>
                    <a:cxn ang="0">
                      <a:pos x="44" y="118"/>
                    </a:cxn>
                    <a:cxn ang="0">
                      <a:pos x="44" y="127"/>
                    </a:cxn>
                    <a:cxn ang="0">
                      <a:pos x="48" y="140"/>
                    </a:cxn>
                    <a:cxn ang="0">
                      <a:pos x="53" y="158"/>
                    </a:cxn>
                    <a:cxn ang="0">
                      <a:pos x="57" y="167"/>
                    </a:cxn>
                    <a:cxn ang="0">
                      <a:pos x="61" y="175"/>
                    </a:cxn>
                    <a:cxn ang="0">
                      <a:pos x="66" y="184"/>
                    </a:cxn>
                    <a:cxn ang="0">
                      <a:pos x="70" y="202"/>
                    </a:cxn>
                    <a:cxn ang="0">
                      <a:pos x="75" y="210"/>
                    </a:cxn>
                    <a:cxn ang="0">
                      <a:pos x="75" y="219"/>
                    </a:cxn>
                    <a:cxn ang="0">
                      <a:pos x="79" y="223"/>
                    </a:cxn>
                    <a:cxn ang="0">
                      <a:pos x="83" y="232"/>
                    </a:cxn>
                    <a:cxn ang="0">
                      <a:pos x="83" y="241"/>
                    </a:cxn>
                    <a:cxn ang="0">
                      <a:pos x="88" y="250"/>
                    </a:cxn>
                    <a:cxn ang="0">
                      <a:pos x="92" y="263"/>
                    </a:cxn>
                    <a:cxn ang="0">
                      <a:pos x="96" y="272"/>
                    </a:cxn>
                    <a:cxn ang="0">
                      <a:pos x="106" y="293"/>
                    </a:cxn>
                    <a:cxn ang="0">
                      <a:pos x="110" y="307"/>
                    </a:cxn>
                    <a:cxn ang="0">
                      <a:pos x="114" y="311"/>
                    </a:cxn>
                    <a:cxn ang="0">
                      <a:pos x="114" y="320"/>
                    </a:cxn>
                    <a:cxn ang="0">
                      <a:pos x="119" y="329"/>
                    </a:cxn>
                    <a:cxn ang="0">
                      <a:pos x="123" y="342"/>
                    </a:cxn>
                    <a:cxn ang="0">
                      <a:pos x="127" y="355"/>
                    </a:cxn>
                    <a:cxn ang="0">
                      <a:pos x="132" y="364"/>
                    </a:cxn>
                    <a:cxn ang="0">
                      <a:pos x="136" y="373"/>
                    </a:cxn>
                    <a:cxn ang="0">
                      <a:pos x="141" y="386"/>
                    </a:cxn>
                    <a:cxn ang="0">
                      <a:pos x="145" y="390"/>
                    </a:cxn>
                    <a:cxn ang="0">
                      <a:pos x="154" y="408"/>
                    </a:cxn>
                    <a:cxn ang="0">
                      <a:pos x="158" y="416"/>
                    </a:cxn>
                    <a:cxn ang="0">
                      <a:pos x="162" y="425"/>
                    </a:cxn>
                    <a:cxn ang="0">
                      <a:pos x="180" y="452"/>
                    </a:cxn>
                    <a:cxn ang="0">
                      <a:pos x="180" y="460"/>
                    </a:cxn>
                    <a:cxn ang="0">
                      <a:pos x="193" y="478"/>
                    </a:cxn>
                    <a:cxn ang="0">
                      <a:pos x="215" y="513"/>
                    </a:cxn>
                    <a:cxn ang="0">
                      <a:pos x="233" y="530"/>
                    </a:cxn>
                    <a:cxn ang="0">
                      <a:pos x="241" y="543"/>
                    </a:cxn>
                    <a:cxn ang="0">
                      <a:pos x="255" y="557"/>
                    </a:cxn>
                    <a:cxn ang="0">
                      <a:pos x="290" y="579"/>
                    </a:cxn>
                    <a:cxn ang="0">
                      <a:pos x="316" y="596"/>
                    </a:cxn>
                  </a:cxnLst>
                  <a:rect l="0" t="0" r="r" b="b"/>
                  <a:pathLst>
                    <a:path w="317" h="597">
                      <a:moveTo>
                        <a:pt x="0" y="0"/>
                      </a:moveTo>
                      <a:lnTo>
                        <a:pt x="0" y="0"/>
                      </a:lnTo>
                      <a:lnTo>
                        <a:pt x="0" y="4"/>
                      </a:lnTo>
                      <a:lnTo>
                        <a:pt x="0" y="9"/>
                      </a:lnTo>
                      <a:lnTo>
                        <a:pt x="5" y="9"/>
                      </a:lnTo>
                      <a:lnTo>
                        <a:pt x="5" y="13"/>
                      </a:lnTo>
                      <a:lnTo>
                        <a:pt x="9" y="22"/>
                      </a:lnTo>
                      <a:lnTo>
                        <a:pt x="9" y="26"/>
                      </a:lnTo>
                      <a:lnTo>
                        <a:pt x="9" y="31"/>
                      </a:lnTo>
                      <a:lnTo>
                        <a:pt x="13" y="35"/>
                      </a:lnTo>
                      <a:lnTo>
                        <a:pt x="13" y="39"/>
                      </a:lnTo>
                      <a:lnTo>
                        <a:pt x="13" y="44"/>
                      </a:lnTo>
                      <a:lnTo>
                        <a:pt x="17" y="44"/>
                      </a:lnTo>
                      <a:lnTo>
                        <a:pt x="17" y="48"/>
                      </a:lnTo>
                      <a:lnTo>
                        <a:pt x="17" y="53"/>
                      </a:lnTo>
                      <a:lnTo>
                        <a:pt x="22" y="57"/>
                      </a:lnTo>
                      <a:lnTo>
                        <a:pt x="22" y="61"/>
                      </a:lnTo>
                      <a:lnTo>
                        <a:pt x="22" y="66"/>
                      </a:lnTo>
                      <a:lnTo>
                        <a:pt x="26" y="70"/>
                      </a:lnTo>
                      <a:lnTo>
                        <a:pt x="26" y="74"/>
                      </a:lnTo>
                      <a:lnTo>
                        <a:pt x="30" y="83"/>
                      </a:lnTo>
                      <a:lnTo>
                        <a:pt x="30" y="87"/>
                      </a:lnTo>
                      <a:lnTo>
                        <a:pt x="30" y="92"/>
                      </a:lnTo>
                      <a:lnTo>
                        <a:pt x="35" y="92"/>
                      </a:lnTo>
                      <a:lnTo>
                        <a:pt x="35" y="96"/>
                      </a:lnTo>
                      <a:lnTo>
                        <a:pt x="35" y="101"/>
                      </a:lnTo>
                      <a:lnTo>
                        <a:pt x="35" y="105"/>
                      </a:lnTo>
                      <a:lnTo>
                        <a:pt x="40" y="110"/>
                      </a:lnTo>
                      <a:lnTo>
                        <a:pt x="40" y="114"/>
                      </a:lnTo>
                      <a:lnTo>
                        <a:pt x="44" y="118"/>
                      </a:lnTo>
                      <a:lnTo>
                        <a:pt x="44" y="123"/>
                      </a:lnTo>
                      <a:lnTo>
                        <a:pt x="44" y="127"/>
                      </a:lnTo>
                      <a:lnTo>
                        <a:pt x="48" y="136"/>
                      </a:lnTo>
                      <a:lnTo>
                        <a:pt x="48" y="140"/>
                      </a:lnTo>
                      <a:lnTo>
                        <a:pt x="53" y="149"/>
                      </a:lnTo>
                      <a:lnTo>
                        <a:pt x="53" y="158"/>
                      </a:lnTo>
                      <a:lnTo>
                        <a:pt x="57" y="162"/>
                      </a:lnTo>
                      <a:lnTo>
                        <a:pt x="57" y="167"/>
                      </a:lnTo>
                      <a:lnTo>
                        <a:pt x="61" y="171"/>
                      </a:lnTo>
                      <a:lnTo>
                        <a:pt x="61" y="175"/>
                      </a:lnTo>
                      <a:lnTo>
                        <a:pt x="61" y="180"/>
                      </a:lnTo>
                      <a:lnTo>
                        <a:pt x="66" y="184"/>
                      </a:lnTo>
                      <a:lnTo>
                        <a:pt x="66" y="188"/>
                      </a:lnTo>
                      <a:lnTo>
                        <a:pt x="70" y="202"/>
                      </a:lnTo>
                      <a:lnTo>
                        <a:pt x="70" y="206"/>
                      </a:lnTo>
                      <a:lnTo>
                        <a:pt x="75" y="210"/>
                      </a:lnTo>
                      <a:lnTo>
                        <a:pt x="75" y="215"/>
                      </a:lnTo>
                      <a:lnTo>
                        <a:pt x="75" y="219"/>
                      </a:lnTo>
                      <a:lnTo>
                        <a:pt x="79" y="219"/>
                      </a:lnTo>
                      <a:lnTo>
                        <a:pt x="79" y="223"/>
                      </a:lnTo>
                      <a:lnTo>
                        <a:pt x="79" y="228"/>
                      </a:lnTo>
                      <a:lnTo>
                        <a:pt x="83" y="232"/>
                      </a:lnTo>
                      <a:lnTo>
                        <a:pt x="83" y="237"/>
                      </a:lnTo>
                      <a:lnTo>
                        <a:pt x="83" y="241"/>
                      </a:lnTo>
                      <a:lnTo>
                        <a:pt x="88" y="245"/>
                      </a:lnTo>
                      <a:lnTo>
                        <a:pt x="88" y="250"/>
                      </a:lnTo>
                      <a:lnTo>
                        <a:pt x="88" y="254"/>
                      </a:lnTo>
                      <a:lnTo>
                        <a:pt x="92" y="263"/>
                      </a:lnTo>
                      <a:lnTo>
                        <a:pt x="96" y="267"/>
                      </a:lnTo>
                      <a:lnTo>
                        <a:pt x="96" y="272"/>
                      </a:lnTo>
                      <a:lnTo>
                        <a:pt x="101" y="285"/>
                      </a:lnTo>
                      <a:lnTo>
                        <a:pt x="106" y="293"/>
                      </a:lnTo>
                      <a:lnTo>
                        <a:pt x="110" y="303"/>
                      </a:lnTo>
                      <a:lnTo>
                        <a:pt x="110" y="307"/>
                      </a:lnTo>
                      <a:lnTo>
                        <a:pt x="110" y="311"/>
                      </a:lnTo>
                      <a:lnTo>
                        <a:pt x="114" y="311"/>
                      </a:lnTo>
                      <a:lnTo>
                        <a:pt x="114" y="316"/>
                      </a:lnTo>
                      <a:lnTo>
                        <a:pt x="114" y="320"/>
                      </a:lnTo>
                      <a:lnTo>
                        <a:pt x="119" y="324"/>
                      </a:lnTo>
                      <a:lnTo>
                        <a:pt x="119" y="329"/>
                      </a:lnTo>
                      <a:lnTo>
                        <a:pt x="119" y="333"/>
                      </a:lnTo>
                      <a:lnTo>
                        <a:pt x="123" y="342"/>
                      </a:lnTo>
                      <a:lnTo>
                        <a:pt x="127" y="346"/>
                      </a:lnTo>
                      <a:lnTo>
                        <a:pt x="127" y="355"/>
                      </a:lnTo>
                      <a:lnTo>
                        <a:pt x="132" y="355"/>
                      </a:lnTo>
                      <a:lnTo>
                        <a:pt x="132" y="364"/>
                      </a:lnTo>
                      <a:lnTo>
                        <a:pt x="136" y="368"/>
                      </a:lnTo>
                      <a:lnTo>
                        <a:pt x="136" y="373"/>
                      </a:lnTo>
                      <a:lnTo>
                        <a:pt x="141" y="381"/>
                      </a:lnTo>
                      <a:lnTo>
                        <a:pt x="141" y="386"/>
                      </a:lnTo>
                      <a:lnTo>
                        <a:pt x="145" y="386"/>
                      </a:lnTo>
                      <a:lnTo>
                        <a:pt x="145" y="390"/>
                      </a:lnTo>
                      <a:lnTo>
                        <a:pt x="154" y="403"/>
                      </a:lnTo>
                      <a:lnTo>
                        <a:pt x="154" y="408"/>
                      </a:lnTo>
                      <a:lnTo>
                        <a:pt x="158" y="412"/>
                      </a:lnTo>
                      <a:lnTo>
                        <a:pt x="158" y="416"/>
                      </a:lnTo>
                      <a:lnTo>
                        <a:pt x="162" y="421"/>
                      </a:lnTo>
                      <a:lnTo>
                        <a:pt x="162" y="425"/>
                      </a:lnTo>
                      <a:lnTo>
                        <a:pt x="171" y="438"/>
                      </a:lnTo>
                      <a:lnTo>
                        <a:pt x="180" y="452"/>
                      </a:lnTo>
                      <a:lnTo>
                        <a:pt x="180" y="456"/>
                      </a:lnTo>
                      <a:lnTo>
                        <a:pt x="180" y="460"/>
                      </a:lnTo>
                      <a:lnTo>
                        <a:pt x="189" y="473"/>
                      </a:lnTo>
                      <a:lnTo>
                        <a:pt x="193" y="478"/>
                      </a:lnTo>
                      <a:lnTo>
                        <a:pt x="215" y="509"/>
                      </a:lnTo>
                      <a:lnTo>
                        <a:pt x="215" y="513"/>
                      </a:lnTo>
                      <a:lnTo>
                        <a:pt x="224" y="522"/>
                      </a:lnTo>
                      <a:lnTo>
                        <a:pt x="233" y="530"/>
                      </a:lnTo>
                      <a:lnTo>
                        <a:pt x="237" y="539"/>
                      </a:lnTo>
                      <a:lnTo>
                        <a:pt x="241" y="543"/>
                      </a:lnTo>
                      <a:lnTo>
                        <a:pt x="246" y="548"/>
                      </a:lnTo>
                      <a:lnTo>
                        <a:pt x="255" y="557"/>
                      </a:lnTo>
                      <a:lnTo>
                        <a:pt x="264" y="566"/>
                      </a:lnTo>
                      <a:lnTo>
                        <a:pt x="290" y="579"/>
                      </a:lnTo>
                      <a:lnTo>
                        <a:pt x="294" y="583"/>
                      </a:lnTo>
                      <a:lnTo>
                        <a:pt x="316"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294" name="Freeform 22"/>
                <p:cNvSpPr>
                  <a:spLocks/>
                </p:cNvSpPr>
                <p:nvPr/>
              </p:nvSpPr>
              <p:spPr bwMode="auto">
                <a:xfrm>
                  <a:off x="3552" y="1776"/>
                  <a:ext cx="155" cy="33"/>
                </a:xfrm>
                <a:custGeom>
                  <a:avLst/>
                  <a:gdLst/>
                  <a:ahLst/>
                  <a:cxnLst>
                    <a:cxn ang="0">
                      <a:pos x="0" y="0"/>
                    </a:cxn>
                    <a:cxn ang="0">
                      <a:pos x="5" y="0"/>
                    </a:cxn>
                    <a:cxn ang="0">
                      <a:pos x="13" y="5"/>
                    </a:cxn>
                    <a:cxn ang="0">
                      <a:pos x="75" y="23"/>
                    </a:cxn>
                    <a:cxn ang="0">
                      <a:pos x="154" y="32"/>
                    </a:cxn>
                  </a:cxnLst>
                  <a:rect l="0" t="0" r="r" b="b"/>
                  <a:pathLst>
                    <a:path w="155" h="33">
                      <a:moveTo>
                        <a:pt x="0" y="0"/>
                      </a:moveTo>
                      <a:lnTo>
                        <a:pt x="5" y="0"/>
                      </a:lnTo>
                      <a:lnTo>
                        <a:pt x="13" y="5"/>
                      </a:lnTo>
                      <a:lnTo>
                        <a:pt x="75" y="23"/>
                      </a:lnTo>
                      <a:lnTo>
                        <a:pt x="154"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4295" name="Line 23"/>
              <p:cNvSpPr>
                <a:spLocks noChangeShapeType="1"/>
              </p:cNvSpPr>
              <p:nvPr/>
            </p:nvSpPr>
            <p:spPr bwMode="auto">
              <a:xfrm>
                <a:off x="3096" y="966"/>
                <a:ext cx="0" cy="899"/>
              </a:xfrm>
              <a:prstGeom prst="line">
                <a:avLst/>
              </a:prstGeom>
              <a:noFill/>
              <a:ln w="12700">
                <a:solidFill>
                  <a:schemeClr val="tx1"/>
                </a:solidFill>
                <a:prstDash val="lgDash"/>
                <a:round/>
                <a:headEnd/>
                <a:tailEnd/>
              </a:ln>
              <a:effectLst/>
            </p:spPr>
            <p:txBody>
              <a:bodyPr wrap="none" anchor="ctr"/>
              <a:lstStyle/>
              <a:p>
                <a:endParaRPr lang="en-US"/>
              </a:p>
            </p:txBody>
          </p:sp>
        </p:grpSp>
      </p:grpSp>
      <p:sp>
        <p:nvSpPr>
          <p:cNvPr id="54296" name="Line 24"/>
          <p:cNvSpPr>
            <a:spLocks noChangeShapeType="1"/>
          </p:cNvSpPr>
          <p:nvPr/>
        </p:nvSpPr>
        <p:spPr bwMode="auto">
          <a:xfrm flipV="1">
            <a:off x="908050" y="4654550"/>
            <a:ext cx="7366000" cy="44450"/>
          </a:xfrm>
          <a:prstGeom prst="line">
            <a:avLst/>
          </a:prstGeom>
          <a:noFill/>
          <a:ln w="25400">
            <a:solidFill>
              <a:schemeClr val="tx1"/>
            </a:solidFill>
            <a:round/>
            <a:headEnd/>
            <a:tailEnd/>
          </a:ln>
          <a:effectLst/>
        </p:spPr>
        <p:txBody>
          <a:bodyPr wrap="none" anchor="ctr"/>
          <a:lstStyle/>
          <a:p>
            <a:endParaRPr lang="en-US"/>
          </a:p>
        </p:txBody>
      </p:sp>
      <p:sp>
        <p:nvSpPr>
          <p:cNvPr id="54297" name="Line 25"/>
          <p:cNvSpPr>
            <a:spLocks noChangeShapeType="1"/>
          </p:cNvSpPr>
          <p:nvPr/>
        </p:nvSpPr>
        <p:spPr bwMode="auto">
          <a:xfrm flipV="1">
            <a:off x="885825" y="31130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54298" name="Group 26"/>
          <p:cNvGrpSpPr>
            <a:grpSpLocks/>
          </p:cNvGrpSpPr>
          <p:nvPr/>
        </p:nvGrpSpPr>
        <p:grpSpPr bwMode="auto">
          <a:xfrm>
            <a:off x="1295400" y="3354388"/>
            <a:ext cx="6149975" cy="1211262"/>
            <a:chOff x="816" y="2113"/>
            <a:chExt cx="3874" cy="763"/>
          </a:xfrm>
        </p:grpSpPr>
        <p:grpSp>
          <p:nvGrpSpPr>
            <p:cNvPr id="54299" name="Group 27"/>
            <p:cNvGrpSpPr>
              <a:grpSpLocks/>
            </p:cNvGrpSpPr>
            <p:nvPr/>
          </p:nvGrpSpPr>
          <p:grpSpPr bwMode="auto">
            <a:xfrm>
              <a:off x="816" y="2113"/>
              <a:ext cx="3874" cy="716"/>
              <a:chOff x="816" y="2113"/>
              <a:chExt cx="3874" cy="716"/>
            </a:xfrm>
          </p:grpSpPr>
          <p:sp>
            <p:nvSpPr>
              <p:cNvPr id="54300" name="Freeform 28"/>
              <p:cNvSpPr>
                <a:spLocks/>
              </p:cNvSpPr>
              <p:nvPr/>
            </p:nvSpPr>
            <p:spPr bwMode="auto">
              <a:xfrm>
                <a:off x="816" y="2314"/>
                <a:ext cx="1439" cy="515"/>
              </a:xfrm>
              <a:custGeom>
                <a:avLst/>
                <a:gdLst/>
                <a:ahLst/>
                <a:cxnLst>
                  <a:cxn ang="0">
                    <a:pos x="156" y="507"/>
                  </a:cxn>
                  <a:cxn ang="0">
                    <a:pos x="470" y="484"/>
                  </a:cxn>
                  <a:cxn ang="0">
                    <a:pos x="541" y="473"/>
                  </a:cxn>
                  <a:cxn ang="0">
                    <a:pos x="611" y="458"/>
                  </a:cxn>
                  <a:cxn ang="0">
                    <a:pos x="639" y="454"/>
                  </a:cxn>
                  <a:cxn ang="0">
                    <a:pos x="669" y="443"/>
                  </a:cxn>
                  <a:cxn ang="0">
                    <a:pos x="697" y="436"/>
                  </a:cxn>
                  <a:cxn ang="0">
                    <a:pos x="725" y="428"/>
                  </a:cxn>
                  <a:cxn ang="0">
                    <a:pos x="754" y="421"/>
                  </a:cxn>
                  <a:cxn ang="0">
                    <a:pos x="782" y="410"/>
                  </a:cxn>
                  <a:cxn ang="0">
                    <a:pos x="840" y="391"/>
                  </a:cxn>
                  <a:cxn ang="0">
                    <a:pos x="883" y="369"/>
                  </a:cxn>
                  <a:cxn ang="0">
                    <a:pos x="896" y="365"/>
                  </a:cxn>
                  <a:cxn ang="0">
                    <a:pos x="910" y="354"/>
                  </a:cxn>
                  <a:cxn ang="0">
                    <a:pos x="953" y="335"/>
                  </a:cxn>
                  <a:cxn ang="0">
                    <a:pos x="968" y="328"/>
                  </a:cxn>
                  <a:cxn ang="0">
                    <a:pos x="981" y="317"/>
                  </a:cxn>
                  <a:cxn ang="0">
                    <a:pos x="996" y="309"/>
                  </a:cxn>
                  <a:cxn ang="0">
                    <a:pos x="1024" y="298"/>
                  </a:cxn>
                  <a:cxn ang="0">
                    <a:pos x="1039" y="287"/>
                  </a:cxn>
                  <a:cxn ang="0">
                    <a:pos x="1053" y="283"/>
                  </a:cxn>
                  <a:cxn ang="0">
                    <a:pos x="1053" y="276"/>
                  </a:cxn>
                  <a:cxn ang="0">
                    <a:pos x="1067" y="264"/>
                  </a:cxn>
                  <a:cxn ang="0">
                    <a:pos x="1081" y="257"/>
                  </a:cxn>
                  <a:cxn ang="0">
                    <a:pos x="1096" y="253"/>
                  </a:cxn>
                  <a:cxn ang="0">
                    <a:pos x="1109" y="239"/>
                  </a:cxn>
                  <a:cxn ang="0">
                    <a:pos x="1124" y="231"/>
                  </a:cxn>
                  <a:cxn ang="0">
                    <a:pos x="1139" y="224"/>
                  </a:cxn>
                  <a:cxn ang="0">
                    <a:pos x="1152" y="212"/>
                  </a:cxn>
                  <a:cxn ang="0">
                    <a:pos x="1167" y="205"/>
                  </a:cxn>
                  <a:cxn ang="0">
                    <a:pos x="1182" y="194"/>
                  </a:cxn>
                  <a:cxn ang="0">
                    <a:pos x="1195" y="186"/>
                  </a:cxn>
                  <a:cxn ang="0">
                    <a:pos x="1195" y="179"/>
                  </a:cxn>
                  <a:cxn ang="0">
                    <a:pos x="1210" y="168"/>
                  </a:cxn>
                  <a:cxn ang="0">
                    <a:pos x="1224" y="164"/>
                  </a:cxn>
                  <a:cxn ang="0">
                    <a:pos x="1238" y="157"/>
                  </a:cxn>
                  <a:cxn ang="0">
                    <a:pos x="1252" y="145"/>
                  </a:cxn>
                  <a:cxn ang="0">
                    <a:pos x="1252" y="138"/>
                  </a:cxn>
                  <a:cxn ang="0">
                    <a:pos x="1267" y="130"/>
                  </a:cxn>
                  <a:cxn ang="0">
                    <a:pos x="1280" y="123"/>
                  </a:cxn>
                  <a:cxn ang="0">
                    <a:pos x="1280" y="115"/>
                  </a:cxn>
                  <a:cxn ang="0">
                    <a:pos x="1295" y="108"/>
                  </a:cxn>
                  <a:cxn ang="0">
                    <a:pos x="1310" y="104"/>
                  </a:cxn>
                  <a:cxn ang="0">
                    <a:pos x="1310" y="97"/>
                  </a:cxn>
                  <a:cxn ang="0">
                    <a:pos x="1323" y="89"/>
                  </a:cxn>
                  <a:cxn ang="0">
                    <a:pos x="1323" y="82"/>
                  </a:cxn>
                  <a:cxn ang="0">
                    <a:pos x="1338" y="78"/>
                  </a:cxn>
                  <a:cxn ang="0">
                    <a:pos x="1338" y="71"/>
                  </a:cxn>
                  <a:cxn ang="0">
                    <a:pos x="1353" y="67"/>
                  </a:cxn>
                  <a:cxn ang="0">
                    <a:pos x="1366" y="60"/>
                  </a:cxn>
                  <a:cxn ang="0">
                    <a:pos x="1380" y="45"/>
                  </a:cxn>
                  <a:cxn ang="0">
                    <a:pos x="1395" y="37"/>
                  </a:cxn>
                  <a:cxn ang="0">
                    <a:pos x="1408" y="22"/>
                  </a:cxn>
                  <a:cxn ang="0">
                    <a:pos x="1423" y="19"/>
                  </a:cxn>
                  <a:cxn ang="0">
                    <a:pos x="1423" y="11"/>
                  </a:cxn>
                  <a:cxn ang="0">
                    <a:pos x="1438" y="8"/>
                  </a:cxn>
                  <a:cxn ang="0">
                    <a:pos x="1438" y="0"/>
                  </a:cxn>
                </a:cxnLst>
                <a:rect l="0" t="0" r="r" b="b"/>
                <a:pathLst>
                  <a:path w="1439" h="515">
                    <a:moveTo>
                      <a:pt x="0" y="514"/>
                    </a:moveTo>
                    <a:lnTo>
                      <a:pt x="156" y="507"/>
                    </a:lnTo>
                    <a:lnTo>
                      <a:pt x="413" y="492"/>
                    </a:lnTo>
                    <a:lnTo>
                      <a:pt x="470" y="484"/>
                    </a:lnTo>
                    <a:lnTo>
                      <a:pt x="511" y="477"/>
                    </a:lnTo>
                    <a:lnTo>
                      <a:pt x="541" y="473"/>
                    </a:lnTo>
                    <a:lnTo>
                      <a:pt x="554" y="469"/>
                    </a:lnTo>
                    <a:lnTo>
                      <a:pt x="611" y="458"/>
                    </a:lnTo>
                    <a:lnTo>
                      <a:pt x="626" y="454"/>
                    </a:lnTo>
                    <a:lnTo>
                      <a:pt x="639" y="454"/>
                    </a:lnTo>
                    <a:lnTo>
                      <a:pt x="639" y="451"/>
                    </a:lnTo>
                    <a:lnTo>
                      <a:pt x="669" y="443"/>
                    </a:lnTo>
                    <a:lnTo>
                      <a:pt x="682" y="443"/>
                    </a:lnTo>
                    <a:lnTo>
                      <a:pt x="697" y="436"/>
                    </a:lnTo>
                    <a:lnTo>
                      <a:pt x="712" y="432"/>
                    </a:lnTo>
                    <a:lnTo>
                      <a:pt x="725" y="428"/>
                    </a:lnTo>
                    <a:lnTo>
                      <a:pt x="740" y="425"/>
                    </a:lnTo>
                    <a:lnTo>
                      <a:pt x="754" y="421"/>
                    </a:lnTo>
                    <a:lnTo>
                      <a:pt x="767" y="417"/>
                    </a:lnTo>
                    <a:lnTo>
                      <a:pt x="782" y="410"/>
                    </a:lnTo>
                    <a:lnTo>
                      <a:pt x="797" y="406"/>
                    </a:lnTo>
                    <a:lnTo>
                      <a:pt x="840" y="391"/>
                    </a:lnTo>
                    <a:lnTo>
                      <a:pt x="853" y="384"/>
                    </a:lnTo>
                    <a:lnTo>
                      <a:pt x="883" y="369"/>
                    </a:lnTo>
                    <a:lnTo>
                      <a:pt x="883" y="365"/>
                    </a:lnTo>
                    <a:lnTo>
                      <a:pt x="896" y="365"/>
                    </a:lnTo>
                    <a:lnTo>
                      <a:pt x="896" y="361"/>
                    </a:lnTo>
                    <a:lnTo>
                      <a:pt x="910" y="354"/>
                    </a:lnTo>
                    <a:lnTo>
                      <a:pt x="953" y="339"/>
                    </a:lnTo>
                    <a:lnTo>
                      <a:pt x="953" y="335"/>
                    </a:lnTo>
                    <a:lnTo>
                      <a:pt x="953" y="332"/>
                    </a:lnTo>
                    <a:lnTo>
                      <a:pt x="968" y="328"/>
                    </a:lnTo>
                    <a:lnTo>
                      <a:pt x="981" y="320"/>
                    </a:lnTo>
                    <a:lnTo>
                      <a:pt x="981" y="317"/>
                    </a:lnTo>
                    <a:lnTo>
                      <a:pt x="996" y="313"/>
                    </a:lnTo>
                    <a:lnTo>
                      <a:pt x="996" y="309"/>
                    </a:lnTo>
                    <a:lnTo>
                      <a:pt x="1011" y="305"/>
                    </a:lnTo>
                    <a:lnTo>
                      <a:pt x="1024" y="298"/>
                    </a:lnTo>
                    <a:lnTo>
                      <a:pt x="1024" y="290"/>
                    </a:lnTo>
                    <a:lnTo>
                      <a:pt x="1039" y="287"/>
                    </a:lnTo>
                    <a:lnTo>
                      <a:pt x="1039" y="283"/>
                    </a:lnTo>
                    <a:lnTo>
                      <a:pt x="1053" y="283"/>
                    </a:lnTo>
                    <a:lnTo>
                      <a:pt x="1053" y="279"/>
                    </a:lnTo>
                    <a:lnTo>
                      <a:pt x="1053" y="276"/>
                    </a:lnTo>
                    <a:lnTo>
                      <a:pt x="1067" y="268"/>
                    </a:lnTo>
                    <a:lnTo>
                      <a:pt x="1067" y="264"/>
                    </a:lnTo>
                    <a:lnTo>
                      <a:pt x="1081" y="261"/>
                    </a:lnTo>
                    <a:lnTo>
                      <a:pt x="1081" y="257"/>
                    </a:lnTo>
                    <a:lnTo>
                      <a:pt x="1096" y="257"/>
                    </a:lnTo>
                    <a:lnTo>
                      <a:pt x="1096" y="253"/>
                    </a:lnTo>
                    <a:lnTo>
                      <a:pt x="1096" y="250"/>
                    </a:lnTo>
                    <a:lnTo>
                      <a:pt x="1109" y="239"/>
                    </a:lnTo>
                    <a:lnTo>
                      <a:pt x="1124" y="235"/>
                    </a:lnTo>
                    <a:lnTo>
                      <a:pt x="1124" y="231"/>
                    </a:lnTo>
                    <a:lnTo>
                      <a:pt x="1124" y="227"/>
                    </a:lnTo>
                    <a:lnTo>
                      <a:pt x="1139" y="224"/>
                    </a:lnTo>
                    <a:lnTo>
                      <a:pt x="1152" y="216"/>
                    </a:lnTo>
                    <a:lnTo>
                      <a:pt x="1152" y="212"/>
                    </a:lnTo>
                    <a:lnTo>
                      <a:pt x="1152" y="209"/>
                    </a:lnTo>
                    <a:lnTo>
                      <a:pt x="1167" y="205"/>
                    </a:lnTo>
                    <a:lnTo>
                      <a:pt x="1167" y="201"/>
                    </a:lnTo>
                    <a:lnTo>
                      <a:pt x="1182" y="194"/>
                    </a:lnTo>
                    <a:lnTo>
                      <a:pt x="1182" y="190"/>
                    </a:lnTo>
                    <a:lnTo>
                      <a:pt x="1195" y="186"/>
                    </a:lnTo>
                    <a:lnTo>
                      <a:pt x="1195" y="183"/>
                    </a:lnTo>
                    <a:lnTo>
                      <a:pt x="1195" y="179"/>
                    </a:lnTo>
                    <a:lnTo>
                      <a:pt x="1210" y="171"/>
                    </a:lnTo>
                    <a:lnTo>
                      <a:pt x="1210" y="168"/>
                    </a:lnTo>
                    <a:lnTo>
                      <a:pt x="1224" y="168"/>
                    </a:lnTo>
                    <a:lnTo>
                      <a:pt x="1224" y="164"/>
                    </a:lnTo>
                    <a:lnTo>
                      <a:pt x="1224" y="160"/>
                    </a:lnTo>
                    <a:lnTo>
                      <a:pt x="1238" y="157"/>
                    </a:lnTo>
                    <a:lnTo>
                      <a:pt x="1238" y="153"/>
                    </a:lnTo>
                    <a:lnTo>
                      <a:pt x="1252" y="145"/>
                    </a:lnTo>
                    <a:lnTo>
                      <a:pt x="1252" y="142"/>
                    </a:lnTo>
                    <a:lnTo>
                      <a:pt x="1252" y="138"/>
                    </a:lnTo>
                    <a:lnTo>
                      <a:pt x="1267" y="134"/>
                    </a:lnTo>
                    <a:lnTo>
                      <a:pt x="1267" y="130"/>
                    </a:lnTo>
                    <a:lnTo>
                      <a:pt x="1267" y="127"/>
                    </a:lnTo>
                    <a:lnTo>
                      <a:pt x="1280" y="123"/>
                    </a:lnTo>
                    <a:lnTo>
                      <a:pt x="1280" y="119"/>
                    </a:lnTo>
                    <a:lnTo>
                      <a:pt x="1280" y="115"/>
                    </a:lnTo>
                    <a:lnTo>
                      <a:pt x="1295" y="112"/>
                    </a:lnTo>
                    <a:lnTo>
                      <a:pt x="1295" y="108"/>
                    </a:lnTo>
                    <a:lnTo>
                      <a:pt x="1295" y="104"/>
                    </a:lnTo>
                    <a:lnTo>
                      <a:pt x="1310" y="104"/>
                    </a:lnTo>
                    <a:lnTo>
                      <a:pt x="1310" y="101"/>
                    </a:lnTo>
                    <a:lnTo>
                      <a:pt x="1310" y="97"/>
                    </a:lnTo>
                    <a:lnTo>
                      <a:pt x="1323" y="93"/>
                    </a:lnTo>
                    <a:lnTo>
                      <a:pt x="1323" y="89"/>
                    </a:lnTo>
                    <a:lnTo>
                      <a:pt x="1323" y="86"/>
                    </a:lnTo>
                    <a:lnTo>
                      <a:pt x="1323" y="82"/>
                    </a:lnTo>
                    <a:lnTo>
                      <a:pt x="1338" y="82"/>
                    </a:lnTo>
                    <a:lnTo>
                      <a:pt x="1338" y="78"/>
                    </a:lnTo>
                    <a:lnTo>
                      <a:pt x="1338" y="75"/>
                    </a:lnTo>
                    <a:lnTo>
                      <a:pt x="1338" y="71"/>
                    </a:lnTo>
                    <a:lnTo>
                      <a:pt x="1353" y="71"/>
                    </a:lnTo>
                    <a:lnTo>
                      <a:pt x="1353" y="67"/>
                    </a:lnTo>
                    <a:lnTo>
                      <a:pt x="1353" y="63"/>
                    </a:lnTo>
                    <a:lnTo>
                      <a:pt x="1366" y="60"/>
                    </a:lnTo>
                    <a:lnTo>
                      <a:pt x="1366" y="56"/>
                    </a:lnTo>
                    <a:lnTo>
                      <a:pt x="1380" y="45"/>
                    </a:lnTo>
                    <a:lnTo>
                      <a:pt x="1380" y="41"/>
                    </a:lnTo>
                    <a:lnTo>
                      <a:pt x="1395" y="37"/>
                    </a:lnTo>
                    <a:lnTo>
                      <a:pt x="1395" y="33"/>
                    </a:lnTo>
                    <a:lnTo>
                      <a:pt x="1408" y="22"/>
                    </a:lnTo>
                    <a:lnTo>
                      <a:pt x="1408" y="19"/>
                    </a:lnTo>
                    <a:lnTo>
                      <a:pt x="1423" y="19"/>
                    </a:lnTo>
                    <a:lnTo>
                      <a:pt x="1423" y="15"/>
                    </a:lnTo>
                    <a:lnTo>
                      <a:pt x="1423" y="11"/>
                    </a:lnTo>
                    <a:lnTo>
                      <a:pt x="1423" y="8"/>
                    </a:lnTo>
                    <a:lnTo>
                      <a:pt x="1438" y="8"/>
                    </a:lnTo>
                    <a:lnTo>
                      <a:pt x="1438" y="4"/>
                    </a:lnTo>
                    <a:lnTo>
                      <a:pt x="1438"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301" name="Freeform 29"/>
              <p:cNvSpPr>
                <a:spLocks/>
              </p:cNvSpPr>
              <p:nvPr/>
            </p:nvSpPr>
            <p:spPr bwMode="auto">
              <a:xfrm>
                <a:off x="2254" y="2135"/>
                <a:ext cx="326" cy="180"/>
              </a:xfrm>
              <a:custGeom>
                <a:avLst/>
                <a:gdLst/>
                <a:ahLst/>
                <a:cxnLst>
                  <a:cxn ang="0">
                    <a:pos x="0" y="179"/>
                  </a:cxn>
                  <a:cxn ang="0">
                    <a:pos x="0" y="179"/>
                  </a:cxn>
                  <a:cxn ang="0">
                    <a:pos x="0" y="175"/>
                  </a:cxn>
                  <a:cxn ang="0">
                    <a:pos x="13" y="175"/>
                  </a:cxn>
                  <a:cxn ang="0">
                    <a:pos x="13" y="172"/>
                  </a:cxn>
                  <a:cxn ang="0">
                    <a:pos x="13" y="168"/>
                  </a:cxn>
                  <a:cxn ang="0">
                    <a:pos x="28" y="161"/>
                  </a:cxn>
                  <a:cxn ang="0">
                    <a:pos x="28" y="157"/>
                  </a:cxn>
                  <a:cxn ang="0">
                    <a:pos x="41" y="157"/>
                  </a:cxn>
                  <a:cxn ang="0">
                    <a:pos x="41" y="153"/>
                  </a:cxn>
                  <a:cxn ang="0">
                    <a:pos x="41" y="149"/>
                  </a:cxn>
                  <a:cxn ang="0">
                    <a:pos x="41" y="146"/>
                  </a:cxn>
                  <a:cxn ang="0">
                    <a:pos x="56" y="142"/>
                  </a:cxn>
                  <a:cxn ang="0">
                    <a:pos x="56" y="138"/>
                  </a:cxn>
                  <a:cxn ang="0">
                    <a:pos x="70" y="134"/>
                  </a:cxn>
                  <a:cxn ang="0">
                    <a:pos x="70" y="130"/>
                  </a:cxn>
                  <a:cxn ang="0">
                    <a:pos x="70" y="127"/>
                  </a:cxn>
                  <a:cxn ang="0">
                    <a:pos x="83" y="123"/>
                  </a:cxn>
                  <a:cxn ang="0">
                    <a:pos x="83" y="119"/>
                  </a:cxn>
                  <a:cxn ang="0">
                    <a:pos x="98" y="116"/>
                  </a:cxn>
                  <a:cxn ang="0">
                    <a:pos x="98" y="112"/>
                  </a:cxn>
                  <a:cxn ang="0">
                    <a:pos x="98" y="108"/>
                  </a:cxn>
                  <a:cxn ang="0">
                    <a:pos x="113" y="105"/>
                  </a:cxn>
                  <a:cxn ang="0">
                    <a:pos x="113" y="101"/>
                  </a:cxn>
                  <a:cxn ang="0">
                    <a:pos x="113" y="97"/>
                  </a:cxn>
                  <a:cxn ang="0">
                    <a:pos x="126" y="97"/>
                  </a:cxn>
                  <a:cxn ang="0">
                    <a:pos x="126" y="93"/>
                  </a:cxn>
                  <a:cxn ang="0">
                    <a:pos x="126" y="90"/>
                  </a:cxn>
                  <a:cxn ang="0">
                    <a:pos x="140" y="90"/>
                  </a:cxn>
                  <a:cxn ang="0">
                    <a:pos x="140" y="86"/>
                  </a:cxn>
                  <a:cxn ang="0">
                    <a:pos x="140" y="82"/>
                  </a:cxn>
                  <a:cxn ang="0">
                    <a:pos x="155" y="82"/>
                  </a:cxn>
                  <a:cxn ang="0">
                    <a:pos x="155" y="79"/>
                  </a:cxn>
                  <a:cxn ang="0">
                    <a:pos x="155" y="75"/>
                  </a:cxn>
                  <a:cxn ang="0">
                    <a:pos x="168" y="71"/>
                  </a:cxn>
                  <a:cxn ang="0">
                    <a:pos x="168" y="67"/>
                  </a:cxn>
                  <a:cxn ang="0">
                    <a:pos x="168" y="64"/>
                  </a:cxn>
                  <a:cxn ang="0">
                    <a:pos x="183" y="64"/>
                  </a:cxn>
                  <a:cxn ang="0">
                    <a:pos x="183" y="60"/>
                  </a:cxn>
                  <a:cxn ang="0">
                    <a:pos x="183" y="56"/>
                  </a:cxn>
                  <a:cxn ang="0">
                    <a:pos x="198" y="56"/>
                  </a:cxn>
                  <a:cxn ang="0">
                    <a:pos x="198" y="52"/>
                  </a:cxn>
                  <a:cxn ang="0">
                    <a:pos x="198" y="49"/>
                  </a:cxn>
                  <a:cxn ang="0">
                    <a:pos x="211" y="49"/>
                  </a:cxn>
                  <a:cxn ang="0">
                    <a:pos x="211" y="45"/>
                  </a:cxn>
                  <a:cxn ang="0">
                    <a:pos x="211" y="41"/>
                  </a:cxn>
                  <a:cxn ang="0">
                    <a:pos x="225" y="41"/>
                  </a:cxn>
                  <a:cxn ang="0">
                    <a:pos x="225" y="37"/>
                  </a:cxn>
                  <a:cxn ang="0">
                    <a:pos x="240" y="34"/>
                  </a:cxn>
                  <a:cxn ang="0">
                    <a:pos x="240" y="30"/>
                  </a:cxn>
                  <a:cxn ang="0">
                    <a:pos x="253" y="30"/>
                  </a:cxn>
                  <a:cxn ang="0">
                    <a:pos x="253" y="26"/>
                  </a:cxn>
                  <a:cxn ang="0">
                    <a:pos x="253" y="23"/>
                  </a:cxn>
                  <a:cxn ang="0">
                    <a:pos x="268" y="23"/>
                  </a:cxn>
                  <a:cxn ang="0">
                    <a:pos x="268" y="19"/>
                  </a:cxn>
                  <a:cxn ang="0">
                    <a:pos x="283" y="15"/>
                  </a:cxn>
                  <a:cxn ang="0">
                    <a:pos x="283" y="12"/>
                  </a:cxn>
                  <a:cxn ang="0">
                    <a:pos x="296" y="12"/>
                  </a:cxn>
                  <a:cxn ang="0">
                    <a:pos x="296" y="8"/>
                  </a:cxn>
                  <a:cxn ang="0">
                    <a:pos x="310" y="8"/>
                  </a:cxn>
                  <a:cxn ang="0">
                    <a:pos x="310" y="4"/>
                  </a:cxn>
                  <a:cxn ang="0">
                    <a:pos x="325" y="0"/>
                  </a:cxn>
                </a:cxnLst>
                <a:rect l="0" t="0" r="r" b="b"/>
                <a:pathLst>
                  <a:path w="326" h="180">
                    <a:moveTo>
                      <a:pt x="0" y="179"/>
                    </a:moveTo>
                    <a:lnTo>
                      <a:pt x="0" y="179"/>
                    </a:lnTo>
                    <a:lnTo>
                      <a:pt x="0" y="175"/>
                    </a:lnTo>
                    <a:lnTo>
                      <a:pt x="13" y="175"/>
                    </a:lnTo>
                    <a:lnTo>
                      <a:pt x="13" y="172"/>
                    </a:lnTo>
                    <a:lnTo>
                      <a:pt x="13" y="168"/>
                    </a:lnTo>
                    <a:lnTo>
                      <a:pt x="28" y="161"/>
                    </a:lnTo>
                    <a:lnTo>
                      <a:pt x="28" y="157"/>
                    </a:lnTo>
                    <a:lnTo>
                      <a:pt x="41" y="157"/>
                    </a:lnTo>
                    <a:lnTo>
                      <a:pt x="41" y="153"/>
                    </a:lnTo>
                    <a:lnTo>
                      <a:pt x="41" y="149"/>
                    </a:lnTo>
                    <a:lnTo>
                      <a:pt x="41" y="146"/>
                    </a:lnTo>
                    <a:lnTo>
                      <a:pt x="56" y="142"/>
                    </a:lnTo>
                    <a:lnTo>
                      <a:pt x="56" y="138"/>
                    </a:lnTo>
                    <a:lnTo>
                      <a:pt x="70" y="134"/>
                    </a:lnTo>
                    <a:lnTo>
                      <a:pt x="70" y="130"/>
                    </a:lnTo>
                    <a:lnTo>
                      <a:pt x="70" y="127"/>
                    </a:lnTo>
                    <a:lnTo>
                      <a:pt x="83" y="123"/>
                    </a:lnTo>
                    <a:lnTo>
                      <a:pt x="83" y="119"/>
                    </a:lnTo>
                    <a:lnTo>
                      <a:pt x="98" y="116"/>
                    </a:lnTo>
                    <a:lnTo>
                      <a:pt x="98" y="112"/>
                    </a:lnTo>
                    <a:lnTo>
                      <a:pt x="98" y="108"/>
                    </a:lnTo>
                    <a:lnTo>
                      <a:pt x="113" y="105"/>
                    </a:lnTo>
                    <a:lnTo>
                      <a:pt x="113" y="101"/>
                    </a:lnTo>
                    <a:lnTo>
                      <a:pt x="113" y="97"/>
                    </a:lnTo>
                    <a:lnTo>
                      <a:pt x="126" y="97"/>
                    </a:lnTo>
                    <a:lnTo>
                      <a:pt x="126" y="93"/>
                    </a:lnTo>
                    <a:lnTo>
                      <a:pt x="126" y="90"/>
                    </a:lnTo>
                    <a:lnTo>
                      <a:pt x="140" y="90"/>
                    </a:lnTo>
                    <a:lnTo>
                      <a:pt x="140" y="86"/>
                    </a:lnTo>
                    <a:lnTo>
                      <a:pt x="140" y="82"/>
                    </a:lnTo>
                    <a:lnTo>
                      <a:pt x="155" y="82"/>
                    </a:lnTo>
                    <a:lnTo>
                      <a:pt x="155" y="79"/>
                    </a:lnTo>
                    <a:lnTo>
                      <a:pt x="155" y="75"/>
                    </a:lnTo>
                    <a:lnTo>
                      <a:pt x="168" y="71"/>
                    </a:lnTo>
                    <a:lnTo>
                      <a:pt x="168" y="67"/>
                    </a:lnTo>
                    <a:lnTo>
                      <a:pt x="168" y="64"/>
                    </a:lnTo>
                    <a:lnTo>
                      <a:pt x="183" y="64"/>
                    </a:lnTo>
                    <a:lnTo>
                      <a:pt x="183" y="60"/>
                    </a:lnTo>
                    <a:lnTo>
                      <a:pt x="183" y="56"/>
                    </a:lnTo>
                    <a:lnTo>
                      <a:pt x="198" y="56"/>
                    </a:lnTo>
                    <a:lnTo>
                      <a:pt x="198" y="52"/>
                    </a:lnTo>
                    <a:lnTo>
                      <a:pt x="198" y="49"/>
                    </a:lnTo>
                    <a:lnTo>
                      <a:pt x="211" y="49"/>
                    </a:lnTo>
                    <a:lnTo>
                      <a:pt x="211" y="45"/>
                    </a:lnTo>
                    <a:lnTo>
                      <a:pt x="211" y="41"/>
                    </a:lnTo>
                    <a:lnTo>
                      <a:pt x="225" y="41"/>
                    </a:lnTo>
                    <a:lnTo>
                      <a:pt x="225" y="37"/>
                    </a:lnTo>
                    <a:lnTo>
                      <a:pt x="240" y="34"/>
                    </a:lnTo>
                    <a:lnTo>
                      <a:pt x="240" y="30"/>
                    </a:lnTo>
                    <a:lnTo>
                      <a:pt x="253" y="30"/>
                    </a:lnTo>
                    <a:lnTo>
                      <a:pt x="253" y="26"/>
                    </a:lnTo>
                    <a:lnTo>
                      <a:pt x="253" y="23"/>
                    </a:lnTo>
                    <a:lnTo>
                      <a:pt x="268" y="23"/>
                    </a:lnTo>
                    <a:lnTo>
                      <a:pt x="268" y="19"/>
                    </a:lnTo>
                    <a:lnTo>
                      <a:pt x="283" y="15"/>
                    </a:lnTo>
                    <a:lnTo>
                      <a:pt x="283" y="12"/>
                    </a:lnTo>
                    <a:lnTo>
                      <a:pt x="296" y="12"/>
                    </a:lnTo>
                    <a:lnTo>
                      <a:pt x="296" y="8"/>
                    </a:lnTo>
                    <a:lnTo>
                      <a:pt x="310" y="8"/>
                    </a:lnTo>
                    <a:lnTo>
                      <a:pt x="310" y="4"/>
                    </a:lnTo>
                    <a:lnTo>
                      <a:pt x="325"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302" name="Freeform 30"/>
              <p:cNvSpPr>
                <a:spLocks/>
              </p:cNvSpPr>
              <p:nvPr/>
            </p:nvSpPr>
            <p:spPr bwMode="auto">
              <a:xfrm>
                <a:off x="2579" y="2113"/>
                <a:ext cx="244" cy="23"/>
              </a:xfrm>
              <a:custGeom>
                <a:avLst/>
                <a:gdLst/>
                <a:ahLst/>
                <a:cxnLst>
                  <a:cxn ang="0">
                    <a:pos x="0" y="22"/>
                  </a:cxn>
                  <a:cxn ang="0">
                    <a:pos x="0" y="22"/>
                  </a:cxn>
                  <a:cxn ang="0">
                    <a:pos x="0" y="19"/>
                  </a:cxn>
                  <a:cxn ang="0">
                    <a:pos x="13" y="19"/>
                  </a:cxn>
                  <a:cxn ang="0">
                    <a:pos x="13" y="15"/>
                  </a:cxn>
                  <a:cxn ang="0">
                    <a:pos x="28" y="15"/>
                  </a:cxn>
                  <a:cxn ang="0">
                    <a:pos x="28" y="11"/>
                  </a:cxn>
                  <a:cxn ang="0">
                    <a:pos x="43" y="11"/>
                  </a:cxn>
                  <a:cxn ang="0">
                    <a:pos x="56" y="8"/>
                  </a:cxn>
                  <a:cxn ang="0">
                    <a:pos x="71" y="8"/>
                  </a:cxn>
                  <a:cxn ang="0">
                    <a:pos x="71" y="4"/>
                  </a:cxn>
                  <a:cxn ang="0">
                    <a:pos x="86" y="4"/>
                  </a:cxn>
                  <a:cxn ang="0">
                    <a:pos x="99" y="4"/>
                  </a:cxn>
                  <a:cxn ang="0">
                    <a:pos x="99" y="0"/>
                  </a:cxn>
                  <a:cxn ang="0">
                    <a:pos x="114" y="0"/>
                  </a:cxn>
                  <a:cxn ang="0">
                    <a:pos x="129" y="0"/>
                  </a:cxn>
                  <a:cxn ang="0">
                    <a:pos x="142" y="0"/>
                  </a:cxn>
                  <a:cxn ang="0">
                    <a:pos x="157" y="0"/>
                  </a:cxn>
                  <a:cxn ang="0">
                    <a:pos x="172" y="0"/>
                  </a:cxn>
                  <a:cxn ang="0">
                    <a:pos x="185" y="0"/>
                  </a:cxn>
                  <a:cxn ang="0">
                    <a:pos x="185" y="4"/>
                  </a:cxn>
                  <a:cxn ang="0">
                    <a:pos x="200" y="4"/>
                  </a:cxn>
                  <a:cxn ang="0">
                    <a:pos x="215" y="4"/>
                  </a:cxn>
                  <a:cxn ang="0">
                    <a:pos x="215" y="8"/>
                  </a:cxn>
                  <a:cxn ang="0">
                    <a:pos x="228" y="8"/>
                  </a:cxn>
                  <a:cxn ang="0">
                    <a:pos x="228" y="11"/>
                  </a:cxn>
                  <a:cxn ang="0">
                    <a:pos x="243" y="11"/>
                  </a:cxn>
                </a:cxnLst>
                <a:rect l="0" t="0" r="r" b="b"/>
                <a:pathLst>
                  <a:path w="244" h="23">
                    <a:moveTo>
                      <a:pt x="0" y="22"/>
                    </a:moveTo>
                    <a:lnTo>
                      <a:pt x="0" y="22"/>
                    </a:lnTo>
                    <a:lnTo>
                      <a:pt x="0" y="19"/>
                    </a:lnTo>
                    <a:lnTo>
                      <a:pt x="13" y="19"/>
                    </a:lnTo>
                    <a:lnTo>
                      <a:pt x="13" y="15"/>
                    </a:lnTo>
                    <a:lnTo>
                      <a:pt x="28" y="15"/>
                    </a:lnTo>
                    <a:lnTo>
                      <a:pt x="28" y="11"/>
                    </a:lnTo>
                    <a:lnTo>
                      <a:pt x="43" y="11"/>
                    </a:lnTo>
                    <a:lnTo>
                      <a:pt x="56" y="8"/>
                    </a:lnTo>
                    <a:lnTo>
                      <a:pt x="71" y="8"/>
                    </a:lnTo>
                    <a:lnTo>
                      <a:pt x="71" y="4"/>
                    </a:lnTo>
                    <a:lnTo>
                      <a:pt x="86" y="4"/>
                    </a:lnTo>
                    <a:lnTo>
                      <a:pt x="99" y="4"/>
                    </a:lnTo>
                    <a:lnTo>
                      <a:pt x="99" y="0"/>
                    </a:lnTo>
                    <a:lnTo>
                      <a:pt x="114" y="0"/>
                    </a:lnTo>
                    <a:lnTo>
                      <a:pt x="129" y="0"/>
                    </a:lnTo>
                    <a:lnTo>
                      <a:pt x="142" y="0"/>
                    </a:lnTo>
                    <a:lnTo>
                      <a:pt x="157" y="0"/>
                    </a:lnTo>
                    <a:lnTo>
                      <a:pt x="172" y="0"/>
                    </a:lnTo>
                    <a:lnTo>
                      <a:pt x="185" y="0"/>
                    </a:lnTo>
                    <a:lnTo>
                      <a:pt x="185" y="4"/>
                    </a:lnTo>
                    <a:lnTo>
                      <a:pt x="200" y="4"/>
                    </a:lnTo>
                    <a:lnTo>
                      <a:pt x="215" y="4"/>
                    </a:lnTo>
                    <a:lnTo>
                      <a:pt x="215" y="8"/>
                    </a:lnTo>
                    <a:lnTo>
                      <a:pt x="228" y="8"/>
                    </a:lnTo>
                    <a:lnTo>
                      <a:pt x="228" y="11"/>
                    </a:lnTo>
                    <a:lnTo>
                      <a:pt x="243" y="11"/>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303" name="Freeform 31"/>
              <p:cNvSpPr>
                <a:spLocks/>
              </p:cNvSpPr>
              <p:nvPr/>
            </p:nvSpPr>
            <p:spPr bwMode="auto">
              <a:xfrm>
                <a:off x="2822" y="2124"/>
                <a:ext cx="342" cy="173"/>
              </a:xfrm>
              <a:custGeom>
                <a:avLst/>
                <a:gdLst/>
                <a:ahLst/>
                <a:cxnLst>
                  <a:cxn ang="0">
                    <a:pos x="0" y="0"/>
                  </a:cxn>
                  <a:cxn ang="0">
                    <a:pos x="0" y="0"/>
                  </a:cxn>
                  <a:cxn ang="0">
                    <a:pos x="15" y="0"/>
                  </a:cxn>
                  <a:cxn ang="0">
                    <a:pos x="15" y="4"/>
                  </a:cxn>
                  <a:cxn ang="0">
                    <a:pos x="28" y="4"/>
                  </a:cxn>
                  <a:cxn ang="0">
                    <a:pos x="28" y="8"/>
                  </a:cxn>
                  <a:cxn ang="0">
                    <a:pos x="43" y="8"/>
                  </a:cxn>
                  <a:cxn ang="0">
                    <a:pos x="43" y="11"/>
                  </a:cxn>
                  <a:cxn ang="0">
                    <a:pos x="57" y="11"/>
                  </a:cxn>
                  <a:cxn ang="0">
                    <a:pos x="57" y="15"/>
                  </a:cxn>
                  <a:cxn ang="0">
                    <a:pos x="57" y="19"/>
                  </a:cxn>
                  <a:cxn ang="0">
                    <a:pos x="70" y="19"/>
                  </a:cxn>
                  <a:cxn ang="0">
                    <a:pos x="70" y="23"/>
                  </a:cxn>
                  <a:cxn ang="0">
                    <a:pos x="85" y="23"/>
                  </a:cxn>
                  <a:cxn ang="0">
                    <a:pos x="85" y="26"/>
                  </a:cxn>
                  <a:cxn ang="0">
                    <a:pos x="100" y="30"/>
                  </a:cxn>
                  <a:cxn ang="0">
                    <a:pos x="100" y="34"/>
                  </a:cxn>
                  <a:cxn ang="0">
                    <a:pos x="113" y="34"/>
                  </a:cxn>
                  <a:cxn ang="0">
                    <a:pos x="113" y="37"/>
                  </a:cxn>
                  <a:cxn ang="0">
                    <a:pos x="113" y="41"/>
                  </a:cxn>
                  <a:cxn ang="0">
                    <a:pos x="128" y="41"/>
                  </a:cxn>
                  <a:cxn ang="0">
                    <a:pos x="128" y="45"/>
                  </a:cxn>
                  <a:cxn ang="0">
                    <a:pos x="143" y="45"/>
                  </a:cxn>
                  <a:cxn ang="0">
                    <a:pos x="143" y="49"/>
                  </a:cxn>
                  <a:cxn ang="0">
                    <a:pos x="143" y="52"/>
                  </a:cxn>
                  <a:cxn ang="0">
                    <a:pos x="156" y="52"/>
                  </a:cxn>
                  <a:cxn ang="0">
                    <a:pos x="156" y="56"/>
                  </a:cxn>
                  <a:cxn ang="0">
                    <a:pos x="156" y="60"/>
                  </a:cxn>
                  <a:cxn ang="0">
                    <a:pos x="171" y="60"/>
                  </a:cxn>
                  <a:cxn ang="0">
                    <a:pos x="171" y="64"/>
                  </a:cxn>
                  <a:cxn ang="0">
                    <a:pos x="185" y="68"/>
                  </a:cxn>
                  <a:cxn ang="0">
                    <a:pos x="185" y="71"/>
                  </a:cxn>
                  <a:cxn ang="0">
                    <a:pos x="185" y="75"/>
                  </a:cxn>
                  <a:cxn ang="0">
                    <a:pos x="198" y="79"/>
                  </a:cxn>
                  <a:cxn ang="0">
                    <a:pos x="198" y="82"/>
                  </a:cxn>
                  <a:cxn ang="0">
                    <a:pos x="213" y="86"/>
                  </a:cxn>
                  <a:cxn ang="0">
                    <a:pos x="213" y="90"/>
                  </a:cxn>
                  <a:cxn ang="0">
                    <a:pos x="228" y="93"/>
                  </a:cxn>
                  <a:cxn ang="0">
                    <a:pos x="228" y="97"/>
                  </a:cxn>
                  <a:cxn ang="0">
                    <a:pos x="241" y="101"/>
                  </a:cxn>
                  <a:cxn ang="0">
                    <a:pos x="241" y="104"/>
                  </a:cxn>
                  <a:cxn ang="0">
                    <a:pos x="241" y="108"/>
                  </a:cxn>
                  <a:cxn ang="0">
                    <a:pos x="256" y="112"/>
                  </a:cxn>
                  <a:cxn ang="0">
                    <a:pos x="256" y="116"/>
                  </a:cxn>
                  <a:cxn ang="0">
                    <a:pos x="271" y="120"/>
                  </a:cxn>
                  <a:cxn ang="0">
                    <a:pos x="271" y="123"/>
                  </a:cxn>
                  <a:cxn ang="0">
                    <a:pos x="271" y="127"/>
                  </a:cxn>
                  <a:cxn ang="0">
                    <a:pos x="284" y="131"/>
                  </a:cxn>
                  <a:cxn ang="0">
                    <a:pos x="284" y="135"/>
                  </a:cxn>
                  <a:cxn ang="0">
                    <a:pos x="284" y="138"/>
                  </a:cxn>
                  <a:cxn ang="0">
                    <a:pos x="298" y="138"/>
                  </a:cxn>
                  <a:cxn ang="0">
                    <a:pos x="298" y="142"/>
                  </a:cxn>
                  <a:cxn ang="0">
                    <a:pos x="298" y="146"/>
                  </a:cxn>
                  <a:cxn ang="0">
                    <a:pos x="313" y="150"/>
                  </a:cxn>
                  <a:cxn ang="0">
                    <a:pos x="313" y="153"/>
                  </a:cxn>
                  <a:cxn ang="0">
                    <a:pos x="326" y="157"/>
                  </a:cxn>
                  <a:cxn ang="0">
                    <a:pos x="326" y="161"/>
                  </a:cxn>
                  <a:cxn ang="0">
                    <a:pos x="326" y="164"/>
                  </a:cxn>
                  <a:cxn ang="0">
                    <a:pos x="326" y="168"/>
                  </a:cxn>
                  <a:cxn ang="0">
                    <a:pos x="341" y="168"/>
                  </a:cxn>
                  <a:cxn ang="0">
                    <a:pos x="341" y="172"/>
                  </a:cxn>
                </a:cxnLst>
                <a:rect l="0" t="0" r="r" b="b"/>
                <a:pathLst>
                  <a:path w="342" h="173">
                    <a:moveTo>
                      <a:pt x="0" y="0"/>
                    </a:moveTo>
                    <a:lnTo>
                      <a:pt x="0" y="0"/>
                    </a:lnTo>
                    <a:lnTo>
                      <a:pt x="15" y="0"/>
                    </a:lnTo>
                    <a:lnTo>
                      <a:pt x="15" y="4"/>
                    </a:lnTo>
                    <a:lnTo>
                      <a:pt x="28" y="4"/>
                    </a:lnTo>
                    <a:lnTo>
                      <a:pt x="28" y="8"/>
                    </a:lnTo>
                    <a:lnTo>
                      <a:pt x="43" y="8"/>
                    </a:lnTo>
                    <a:lnTo>
                      <a:pt x="43" y="11"/>
                    </a:lnTo>
                    <a:lnTo>
                      <a:pt x="57" y="11"/>
                    </a:lnTo>
                    <a:lnTo>
                      <a:pt x="57" y="15"/>
                    </a:lnTo>
                    <a:lnTo>
                      <a:pt x="57" y="19"/>
                    </a:lnTo>
                    <a:lnTo>
                      <a:pt x="70" y="19"/>
                    </a:lnTo>
                    <a:lnTo>
                      <a:pt x="70" y="23"/>
                    </a:lnTo>
                    <a:lnTo>
                      <a:pt x="85" y="23"/>
                    </a:lnTo>
                    <a:lnTo>
                      <a:pt x="85" y="26"/>
                    </a:lnTo>
                    <a:lnTo>
                      <a:pt x="100" y="30"/>
                    </a:lnTo>
                    <a:lnTo>
                      <a:pt x="100" y="34"/>
                    </a:lnTo>
                    <a:lnTo>
                      <a:pt x="113" y="34"/>
                    </a:lnTo>
                    <a:lnTo>
                      <a:pt x="113" y="37"/>
                    </a:lnTo>
                    <a:lnTo>
                      <a:pt x="113" y="41"/>
                    </a:lnTo>
                    <a:lnTo>
                      <a:pt x="128" y="41"/>
                    </a:lnTo>
                    <a:lnTo>
                      <a:pt x="128" y="45"/>
                    </a:lnTo>
                    <a:lnTo>
                      <a:pt x="143" y="45"/>
                    </a:lnTo>
                    <a:lnTo>
                      <a:pt x="143" y="49"/>
                    </a:lnTo>
                    <a:lnTo>
                      <a:pt x="143" y="52"/>
                    </a:lnTo>
                    <a:lnTo>
                      <a:pt x="156" y="52"/>
                    </a:lnTo>
                    <a:lnTo>
                      <a:pt x="156" y="56"/>
                    </a:lnTo>
                    <a:lnTo>
                      <a:pt x="156" y="60"/>
                    </a:lnTo>
                    <a:lnTo>
                      <a:pt x="171" y="60"/>
                    </a:lnTo>
                    <a:lnTo>
                      <a:pt x="171" y="64"/>
                    </a:lnTo>
                    <a:lnTo>
                      <a:pt x="185" y="68"/>
                    </a:lnTo>
                    <a:lnTo>
                      <a:pt x="185" y="71"/>
                    </a:lnTo>
                    <a:lnTo>
                      <a:pt x="185" y="75"/>
                    </a:lnTo>
                    <a:lnTo>
                      <a:pt x="198" y="79"/>
                    </a:lnTo>
                    <a:lnTo>
                      <a:pt x="198" y="82"/>
                    </a:lnTo>
                    <a:lnTo>
                      <a:pt x="213" y="86"/>
                    </a:lnTo>
                    <a:lnTo>
                      <a:pt x="213" y="90"/>
                    </a:lnTo>
                    <a:lnTo>
                      <a:pt x="228" y="93"/>
                    </a:lnTo>
                    <a:lnTo>
                      <a:pt x="228" y="97"/>
                    </a:lnTo>
                    <a:lnTo>
                      <a:pt x="241" y="101"/>
                    </a:lnTo>
                    <a:lnTo>
                      <a:pt x="241" y="104"/>
                    </a:lnTo>
                    <a:lnTo>
                      <a:pt x="241" y="108"/>
                    </a:lnTo>
                    <a:lnTo>
                      <a:pt x="256" y="112"/>
                    </a:lnTo>
                    <a:lnTo>
                      <a:pt x="256" y="116"/>
                    </a:lnTo>
                    <a:lnTo>
                      <a:pt x="271" y="120"/>
                    </a:lnTo>
                    <a:lnTo>
                      <a:pt x="271" y="123"/>
                    </a:lnTo>
                    <a:lnTo>
                      <a:pt x="271" y="127"/>
                    </a:lnTo>
                    <a:lnTo>
                      <a:pt x="284" y="131"/>
                    </a:lnTo>
                    <a:lnTo>
                      <a:pt x="284" y="135"/>
                    </a:lnTo>
                    <a:lnTo>
                      <a:pt x="284" y="138"/>
                    </a:lnTo>
                    <a:lnTo>
                      <a:pt x="298" y="138"/>
                    </a:lnTo>
                    <a:lnTo>
                      <a:pt x="298" y="142"/>
                    </a:lnTo>
                    <a:lnTo>
                      <a:pt x="298" y="146"/>
                    </a:lnTo>
                    <a:lnTo>
                      <a:pt x="313" y="150"/>
                    </a:lnTo>
                    <a:lnTo>
                      <a:pt x="313" y="153"/>
                    </a:lnTo>
                    <a:lnTo>
                      <a:pt x="326" y="157"/>
                    </a:lnTo>
                    <a:lnTo>
                      <a:pt x="326" y="161"/>
                    </a:lnTo>
                    <a:lnTo>
                      <a:pt x="326" y="164"/>
                    </a:lnTo>
                    <a:lnTo>
                      <a:pt x="326" y="168"/>
                    </a:lnTo>
                    <a:lnTo>
                      <a:pt x="341" y="168"/>
                    </a:lnTo>
                    <a:lnTo>
                      <a:pt x="341" y="172"/>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304" name="Freeform 32"/>
              <p:cNvSpPr>
                <a:spLocks/>
              </p:cNvSpPr>
              <p:nvPr/>
            </p:nvSpPr>
            <p:spPr bwMode="auto">
              <a:xfrm>
                <a:off x="3163" y="2296"/>
                <a:ext cx="1027" cy="506"/>
              </a:xfrm>
              <a:custGeom>
                <a:avLst/>
                <a:gdLst/>
                <a:ahLst/>
                <a:cxnLst>
                  <a:cxn ang="0">
                    <a:pos x="0" y="0"/>
                  </a:cxn>
                  <a:cxn ang="0">
                    <a:pos x="0" y="7"/>
                  </a:cxn>
                  <a:cxn ang="0">
                    <a:pos x="15" y="11"/>
                  </a:cxn>
                  <a:cxn ang="0">
                    <a:pos x="28" y="22"/>
                  </a:cxn>
                  <a:cxn ang="0">
                    <a:pos x="43" y="30"/>
                  </a:cxn>
                  <a:cxn ang="0">
                    <a:pos x="43" y="37"/>
                  </a:cxn>
                  <a:cxn ang="0">
                    <a:pos x="56" y="41"/>
                  </a:cxn>
                  <a:cxn ang="0">
                    <a:pos x="71" y="48"/>
                  </a:cxn>
                  <a:cxn ang="0">
                    <a:pos x="71" y="56"/>
                  </a:cxn>
                  <a:cxn ang="0">
                    <a:pos x="86" y="63"/>
                  </a:cxn>
                  <a:cxn ang="0">
                    <a:pos x="99" y="74"/>
                  </a:cxn>
                  <a:cxn ang="0">
                    <a:pos x="114" y="78"/>
                  </a:cxn>
                  <a:cxn ang="0">
                    <a:pos x="114" y="85"/>
                  </a:cxn>
                  <a:cxn ang="0">
                    <a:pos x="128" y="93"/>
                  </a:cxn>
                  <a:cxn ang="0">
                    <a:pos x="142" y="100"/>
                  </a:cxn>
                  <a:cxn ang="0">
                    <a:pos x="142" y="107"/>
                  </a:cxn>
                  <a:cxn ang="0">
                    <a:pos x="156" y="119"/>
                  </a:cxn>
                  <a:cxn ang="0">
                    <a:pos x="171" y="134"/>
                  </a:cxn>
                  <a:cxn ang="0">
                    <a:pos x="184" y="141"/>
                  </a:cxn>
                  <a:cxn ang="0">
                    <a:pos x="199" y="149"/>
                  </a:cxn>
                  <a:cxn ang="0">
                    <a:pos x="214" y="156"/>
                  </a:cxn>
                  <a:cxn ang="0">
                    <a:pos x="227" y="171"/>
                  </a:cxn>
                  <a:cxn ang="0">
                    <a:pos x="242" y="178"/>
                  </a:cxn>
                  <a:cxn ang="0">
                    <a:pos x="242" y="186"/>
                  </a:cxn>
                  <a:cxn ang="0">
                    <a:pos x="257" y="189"/>
                  </a:cxn>
                  <a:cxn ang="0">
                    <a:pos x="270" y="197"/>
                  </a:cxn>
                  <a:cxn ang="0">
                    <a:pos x="270" y="204"/>
                  </a:cxn>
                  <a:cxn ang="0">
                    <a:pos x="285" y="212"/>
                  </a:cxn>
                  <a:cxn ang="0">
                    <a:pos x="300" y="223"/>
                  </a:cxn>
                  <a:cxn ang="0">
                    <a:pos x="313" y="230"/>
                  </a:cxn>
                  <a:cxn ang="0">
                    <a:pos x="343" y="249"/>
                  </a:cxn>
                  <a:cxn ang="0">
                    <a:pos x="356" y="260"/>
                  </a:cxn>
                  <a:cxn ang="0">
                    <a:pos x="371" y="264"/>
                  </a:cxn>
                  <a:cxn ang="0">
                    <a:pos x="371" y="271"/>
                  </a:cxn>
                  <a:cxn ang="0">
                    <a:pos x="385" y="279"/>
                  </a:cxn>
                  <a:cxn ang="0">
                    <a:pos x="399" y="290"/>
                  </a:cxn>
                  <a:cxn ang="0">
                    <a:pos x="413" y="301"/>
                  </a:cxn>
                  <a:cxn ang="0">
                    <a:pos x="428" y="308"/>
                  </a:cxn>
                  <a:cxn ang="0">
                    <a:pos x="441" y="316"/>
                  </a:cxn>
                  <a:cxn ang="0">
                    <a:pos x="456" y="327"/>
                  </a:cxn>
                  <a:cxn ang="0">
                    <a:pos x="471" y="330"/>
                  </a:cxn>
                  <a:cxn ang="0">
                    <a:pos x="499" y="345"/>
                  </a:cxn>
                  <a:cxn ang="0">
                    <a:pos x="514" y="353"/>
                  </a:cxn>
                  <a:cxn ang="0">
                    <a:pos x="527" y="360"/>
                  </a:cxn>
                  <a:cxn ang="0">
                    <a:pos x="585" y="383"/>
                  </a:cxn>
                  <a:cxn ang="0">
                    <a:pos x="585" y="390"/>
                  </a:cxn>
                  <a:cxn ang="0">
                    <a:pos x="627" y="405"/>
                  </a:cxn>
                  <a:cxn ang="0">
                    <a:pos x="698" y="434"/>
                  </a:cxn>
                  <a:cxn ang="0">
                    <a:pos x="756" y="449"/>
                  </a:cxn>
                  <a:cxn ang="0">
                    <a:pos x="784" y="460"/>
                  </a:cxn>
                  <a:cxn ang="0">
                    <a:pos x="827" y="472"/>
                  </a:cxn>
                  <a:cxn ang="0">
                    <a:pos x="942" y="490"/>
                  </a:cxn>
                  <a:cxn ang="0">
                    <a:pos x="1026" y="505"/>
                  </a:cxn>
                </a:cxnLst>
                <a:rect l="0" t="0" r="r" b="b"/>
                <a:pathLst>
                  <a:path w="1027" h="506">
                    <a:moveTo>
                      <a:pt x="0" y="0"/>
                    </a:moveTo>
                    <a:lnTo>
                      <a:pt x="0" y="0"/>
                    </a:lnTo>
                    <a:lnTo>
                      <a:pt x="0" y="3"/>
                    </a:lnTo>
                    <a:lnTo>
                      <a:pt x="0" y="7"/>
                    </a:lnTo>
                    <a:lnTo>
                      <a:pt x="15" y="7"/>
                    </a:lnTo>
                    <a:lnTo>
                      <a:pt x="15" y="11"/>
                    </a:lnTo>
                    <a:lnTo>
                      <a:pt x="28" y="18"/>
                    </a:lnTo>
                    <a:lnTo>
                      <a:pt x="28" y="22"/>
                    </a:lnTo>
                    <a:lnTo>
                      <a:pt x="28" y="26"/>
                    </a:lnTo>
                    <a:lnTo>
                      <a:pt x="43" y="30"/>
                    </a:lnTo>
                    <a:lnTo>
                      <a:pt x="43" y="33"/>
                    </a:lnTo>
                    <a:lnTo>
                      <a:pt x="43" y="37"/>
                    </a:lnTo>
                    <a:lnTo>
                      <a:pt x="56" y="37"/>
                    </a:lnTo>
                    <a:lnTo>
                      <a:pt x="56" y="41"/>
                    </a:lnTo>
                    <a:lnTo>
                      <a:pt x="56" y="45"/>
                    </a:lnTo>
                    <a:lnTo>
                      <a:pt x="71" y="48"/>
                    </a:lnTo>
                    <a:lnTo>
                      <a:pt x="71" y="52"/>
                    </a:lnTo>
                    <a:lnTo>
                      <a:pt x="71" y="56"/>
                    </a:lnTo>
                    <a:lnTo>
                      <a:pt x="86" y="59"/>
                    </a:lnTo>
                    <a:lnTo>
                      <a:pt x="86" y="63"/>
                    </a:lnTo>
                    <a:lnTo>
                      <a:pt x="99" y="71"/>
                    </a:lnTo>
                    <a:lnTo>
                      <a:pt x="99" y="74"/>
                    </a:lnTo>
                    <a:lnTo>
                      <a:pt x="99" y="78"/>
                    </a:lnTo>
                    <a:lnTo>
                      <a:pt x="114" y="78"/>
                    </a:lnTo>
                    <a:lnTo>
                      <a:pt x="114" y="82"/>
                    </a:lnTo>
                    <a:lnTo>
                      <a:pt x="114" y="85"/>
                    </a:lnTo>
                    <a:lnTo>
                      <a:pt x="114" y="89"/>
                    </a:lnTo>
                    <a:lnTo>
                      <a:pt x="128" y="93"/>
                    </a:lnTo>
                    <a:lnTo>
                      <a:pt x="128" y="96"/>
                    </a:lnTo>
                    <a:lnTo>
                      <a:pt x="142" y="100"/>
                    </a:lnTo>
                    <a:lnTo>
                      <a:pt x="142" y="104"/>
                    </a:lnTo>
                    <a:lnTo>
                      <a:pt x="142" y="107"/>
                    </a:lnTo>
                    <a:lnTo>
                      <a:pt x="156" y="115"/>
                    </a:lnTo>
                    <a:lnTo>
                      <a:pt x="156" y="119"/>
                    </a:lnTo>
                    <a:lnTo>
                      <a:pt x="171" y="126"/>
                    </a:lnTo>
                    <a:lnTo>
                      <a:pt x="171" y="134"/>
                    </a:lnTo>
                    <a:lnTo>
                      <a:pt x="184" y="137"/>
                    </a:lnTo>
                    <a:lnTo>
                      <a:pt x="184" y="141"/>
                    </a:lnTo>
                    <a:lnTo>
                      <a:pt x="199" y="145"/>
                    </a:lnTo>
                    <a:lnTo>
                      <a:pt x="199" y="149"/>
                    </a:lnTo>
                    <a:lnTo>
                      <a:pt x="199" y="152"/>
                    </a:lnTo>
                    <a:lnTo>
                      <a:pt x="214" y="156"/>
                    </a:lnTo>
                    <a:lnTo>
                      <a:pt x="214" y="160"/>
                    </a:lnTo>
                    <a:lnTo>
                      <a:pt x="227" y="171"/>
                    </a:lnTo>
                    <a:lnTo>
                      <a:pt x="227" y="175"/>
                    </a:lnTo>
                    <a:lnTo>
                      <a:pt x="242" y="178"/>
                    </a:lnTo>
                    <a:lnTo>
                      <a:pt x="242" y="182"/>
                    </a:lnTo>
                    <a:lnTo>
                      <a:pt x="242" y="186"/>
                    </a:lnTo>
                    <a:lnTo>
                      <a:pt x="257" y="186"/>
                    </a:lnTo>
                    <a:lnTo>
                      <a:pt x="257" y="189"/>
                    </a:lnTo>
                    <a:lnTo>
                      <a:pt x="257" y="193"/>
                    </a:lnTo>
                    <a:lnTo>
                      <a:pt x="270" y="197"/>
                    </a:lnTo>
                    <a:lnTo>
                      <a:pt x="270" y="201"/>
                    </a:lnTo>
                    <a:lnTo>
                      <a:pt x="270" y="204"/>
                    </a:lnTo>
                    <a:lnTo>
                      <a:pt x="285" y="208"/>
                    </a:lnTo>
                    <a:lnTo>
                      <a:pt x="285" y="212"/>
                    </a:lnTo>
                    <a:lnTo>
                      <a:pt x="285" y="215"/>
                    </a:lnTo>
                    <a:lnTo>
                      <a:pt x="300" y="223"/>
                    </a:lnTo>
                    <a:lnTo>
                      <a:pt x="313" y="226"/>
                    </a:lnTo>
                    <a:lnTo>
                      <a:pt x="313" y="230"/>
                    </a:lnTo>
                    <a:lnTo>
                      <a:pt x="328" y="241"/>
                    </a:lnTo>
                    <a:lnTo>
                      <a:pt x="343" y="249"/>
                    </a:lnTo>
                    <a:lnTo>
                      <a:pt x="356" y="256"/>
                    </a:lnTo>
                    <a:lnTo>
                      <a:pt x="356" y="260"/>
                    </a:lnTo>
                    <a:lnTo>
                      <a:pt x="356" y="264"/>
                    </a:lnTo>
                    <a:lnTo>
                      <a:pt x="371" y="264"/>
                    </a:lnTo>
                    <a:lnTo>
                      <a:pt x="371" y="267"/>
                    </a:lnTo>
                    <a:lnTo>
                      <a:pt x="371" y="271"/>
                    </a:lnTo>
                    <a:lnTo>
                      <a:pt x="385" y="275"/>
                    </a:lnTo>
                    <a:lnTo>
                      <a:pt x="385" y="279"/>
                    </a:lnTo>
                    <a:lnTo>
                      <a:pt x="385" y="282"/>
                    </a:lnTo>
                    <a:lnTo>
                      <a:pt x="399" y="290"/>
                    </a:lnTo>
                    <a:lnTo>
                      <a:pt x="413" y="294"/>
                    </a:lnTo>
                    <a:lnTo>
                      <a:pt x="413" y="301"/>
                    </a:lnTo>
                    <a:lnTo>
                      <a:pt x="428" y="301"/>
                    </a:lnTo>
                    <a:lnTo>
                      <a:pt x="428" y="308"/>
                    </a:lnTo>
                    <a:lnTo>
                      <a:pt x="441" y="312"/>
                    </a:lnTo>
                    <a:lnTo>
                      <a:pt x="441" y="316"/>
                    </a:lnTo>
                    <a:lnTo>
                      <a:pt x="456" y="323"/>
                    </a:lnTo>
                    <a:lnTo>
                      <a:pt x="456" y="327"/>
                    </a:lnTo>
                    <a:lnTo>
                      <a:pt x="471" y="327"/>
                    </a:lnTo>
                    <a:lnTo>
                      <a:pt x="471" y="330"/>
                    </a:lnTo>
                    <a:lnTo>
                      <a:pt x="499" y="342"/>
                    </a:lnTo>
                    <a:lnTo>
                      <a:pt x="499" y="345"/>
                    </a:lnTo>
                    <a:lnTo>
                      <a:pt x="514" y="349"/>
                    </a:lnTo>
                    <a:lnTo>
                      <a:pt x="514" y="353"/>
                    </a:lnTo>
                    <a:lnTo>
                      <a:pt x="527" y="356"/>
                    </a:lnTo>
                    <a:lnTo>
                      <a:pt x="527" y="360"/>
                    </a:lnTo>
                    <a:lnTo>
                      <a:pt x="557" y="371"/>
                    </a:lnTo>
                    <a:lnTo>
                      <a:pt x="585" y="383"/>
                    </a:lnTo>
                    <a:lnTo>
                      <a:pt x="585" y="386"/>
                    </a:lnTo>
                    <a:lnTo>
                      <a:pt x="585" y="390"/>
                    </a:lnTo>
                    <a:lnTo>
                      <a:pt x="613" y="401"/>
                    </a:lnTo>
                    <a:lnTo>
                      <a:pt x="627" y="405"/>
                    </a:lnTo>
                    <a:lnTo>
                      <a:pt x="698" y="431"/>
                    </a:lnTo>
                    <a:lnTo>
                      <a:pt x="698" y="434"/>
                    </a:lnTo>
                    <a:lnTo>
                      <a:pt x="728" y="442"/>
                    </a:lnTo>
                    <a:lnTo>
                      <a:pt x="756" y="449"/>
                    </a:lnTo>
                    <a:lnTo>
                      <a:pt x="771" y="457"/>
                    </a:lnTo>
                    <a:lnTo>
                      <a:pt x="784" y="460"/>
                    </a:lnTo>
                    <a:lnTo>
                      <a:pt x="799" y="464"/>
                    </a:lnTo>
                    <a:lnTo>
                      <a:pt x="827" y="472"/>
                    </a:lnTo>
                    <a:lnTo>
                      <a:pt x="856" y="479"/>
                    </a:lnTo>
                    <a:lnTo>
                      <a:pt x="942" y="490"/>
                    </a:lnTo>
                    <a:lnTo>
                      <a:pt x="955" y="494"/>
                    </a:lnTo>
                    <a:lnTo>
                      <a:pt x="1026" y="505"/>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305" name="Freeform 33"/>
              <p:cNvSpPr>
                <a:spLocks/>
              </p:cNvSpPr>
              <p:nvPr/>
            </p:nvSpPr>
            <p:spPr bwMode="auto">
              <a:xfrm>
                <a:off x="4189" y="2801"/>
                <a:ext cx="501" cy="28"/>
              </a:xfrm>
              <a:custGeom>
                <a:avLst/>
                <a:gdLst/>
                <a:ahLst/>
                <a:cxnLst>
                  <a:cxn ang="0">
                    <a:pos x="0" y="0"/>
                  </a:cxn>
                  <a:cxn ang="0">
                    <a:pos x="15" y="0"/>
                  </a:cxn>
                  <a:cxn ang="0">
                    <a:pos x="43" y="4"/>
                  </a:cxn>
                  <a:cxn ang="0">
                    <a:pos x="243" y="19"/>
                  </a:cxn>
                  <a:cxn ang="0">
                    <a:pos x="500" y="27"/>
                  </a:cxn>
                </a:cxnLst>
                <a:rect l="0" t="0" r="r" b="b"/>
                <a:pathLst>
                  <a:path w="501" h="28">
                    <a:moveTo>
                      <a:pt x="0" y="0"/>
                    </a:moveTo>
                    <a:lnTo>
                      <a:pt x="15" y="0"/>
                    </a:lnTo>
                    <a:lnTo>
                      <a:pt x="43" y="4"/>
                    </a:lnTo>
                    <a:lnTo>
                      <a:pt x="243" y="19"/>
                    </a:lnTo>
                    <a:lnTo>
                      <a:pt x="500" y="27"/>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4306" name="Line 34"/>
            <p:cNvSpPr>
              <a:spLocks noChangeShapeType="1"/>
            </p:cNvSpPr>
            <p:nvPr/>
          </p:nvSpPr>
          <p:spPr bwMode="auto">
            <a:xfrm>
              <a:off x="2712" y="2115"/>
              <a:ext cx="0" cy="761"/>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54307" name="Line 35"/>
          <p:cNvSpPr>
            <a:spLocks noChangeShapeType="1"/>
          </p:cNvSpPr>
          <p:nvPr/>
        </p:nvSpPr>
        <p:spPr bwMode="auto">
          <a:xfrm>
            <a:off x="3263900" y="6394450"/>
            <a:ext cx="2757488" cy="0"/>
          </a:xfrm>
          <a:prstGeom prst="line">
            <a:avLst/>
          </a:prstGeom>
          <a:noFill/>
          <a:ln w="25400">
            <a:solidFill>
              <a:schemeClr val="tx1"/>
            </a:solidFill>
            <a:round/>
            <a:headEnd/>
            <a:tailEnd/>
          </a:ln>
          <a:effectLst/>
        </p:spPr>
        <p:txBody>
          <a:bodyPr wrap="none" anchor="ctr"/>
          <a:lstStyle/>
          <a:p>
            <a:endParaRPr lang="en-US"/>
          </a:p>
        </p:txBody>
      </p:sp>
      <p:sp>
        <p:nvSpPr>
          <p:cNvPr id="54308" name="Line 36"/>
          <p:cNvSpPr>
            <a:spLocks noChangeShapeType="1"/>
          </p:cNvSpPr>
          <p:nvPr/>
        </p:nvSpPr>
        <p:spPr bwMode="auto">
          <a:xfrm flipV="1">
            <a:off x="3248025" y="48275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54309" name="Group 37"/>
          <p:cNvGrpSpPr>
            <a:grpSpLocks/>
          </p:cNvGrpSpPr>
          <p:nvPr/>
        </p:nvGrpSpPr>
        <p:grpSpPr bwMode="auto">
          <a:xfrm>
            <a:off x="3927475" y="4953000"/>
            <a:ext cx="815975" cy="1439863"/>
            <a:chOff x="2496" y="3121"/>
            <a:chExt cx="514" cy="907"/>
          </a:xfrm>
        </p:grpSpPr>
        <p:grpSp>
          <p:nvGrpSpPr>
            <p:cNvPr id="54310" name="Group 38"/>
            <p:cNvGrpSpPr>
              <a:grpSpLocks/>
            </p:cNvGrpSpPr>
            <p:nvPr/>
          </p:nvGrpSpPr>
          <p:grpSpPr bwMode="auto">
            <a:xfrm>
              <a:off x="2496" y="3121"/>
              <a:ext cx="514" cy="851"/>
              <a:chOff x="2496" y="3121"/>
              <a:chExt cx="514" cy="851"/>
            </a:xfrm>
          </p:grpSpPr>
          <p:sp>
            <p:nvSpPr>
              <p:cNvPr id="54311" name="Freeform 39"/>
              <p:cNvSpPr>
                <a:spLocks/>
              </p:cNvSpPr>
              <p:nvPr/>
            </p:nvSpPr>
            <p:spPr bwMode="auto">
              <a:xfrm>
                <a:off x="2496" y="3360"/>
                <a:ext cx="191" cy="612"/>
              </a:xfrm>
              <a:custGeom>
                <a:avLst/>
                <a:gdLst/>
                <a:ahLst/>
                <a:cxnLst>
                  <a:cxn ang="0">
                    <a:pos x="21" y="602"/>
                  </a:cxn>
                  <a:cxn ang="0">
                    <a:pos x="62" y="576"/>
                  </a:cxn>
                  <a:cxn ang="0">
                    <a:pos x="71" y="563"/>
                  </a:cxn>
                  <a:cxn ang="0">
                    <a:pos x="81" y="545"/>
                  </a:cxn>
                  <a:cxn ang="0">
                    <a:pos x="84" y="540"/>
                  </a:cxn>
                  <a:cxn ang="0">
                    <a:pos x="88" y="527"/>
                  </a:cxn>
                  <a:cxn ang="0">
                    <a:pos x="92" y="518"/>
                  </a:cxn>
                  <a:cxn ang="0">
                    <a:pos x="96" y="509"/>
                  </a:cxn>
                  <a:cxn ang="0">
                    <a:pos x="100" y="500"/>
                  </a:cxn>
                  <a:cxn ang="0">
                    <a:pos x="103" y="487"/>
                  </a:cxn>
                  <a:cxn ang="0">
                    <a:pos x="111" y="465"/>
                  </a:cxn>
                  <a:cxn ang="0">
                    <a:pos x="117" y="439"/>
                  </a:cxn>
                  <a:cxn ang="0">
                    <a:pos x="118" y="434"/>
                  </a:cxn>
                  <a:cxn ang="0">
                    <a:pos x="120" y="421"/>
                  </a:cxn>
                  <a:cxn ang="0">
                    <a:pos x="126" y="398"/>
                  </a:cxn>
                  <a:cxn ang="0">
                    <a:pos x="128" y="390"/>
                  </a:cxn>
                  <a:cxn ang="0">
                    <a:pos x="130" y="376"/>
                  </a:cxn>
                  <a:cxn ang="0">
                    <a:pos x="132" y="368"/>
                  </a:cxn>
                  <a:cxn ang="0">
                    <a:pos x="135" y="354"/>
                  </a:cxn>
                  <a:cxn ang="0">
                    <a:pos x="137" y="341"/>
                  </a:cxn>
                  <a:cxn ang="0">
                    <a:pos x="139" y="337"/>
                  </a:cxn>
                  <a:cxn ang="0">
                    <a:pos x="139" y="328"/>
                  </a:cxn>
                  <a:cxn ang="0">
                    <a:pos x="141" y="314"/>
                  </a:cxn>
                  <a:cxn ang="0">
                    <a:pos x="143" y="306"/>
                  </a:cxn>
                  <a:cxn ang="0">
                    <a:pos x="145" y="301"/>
                  </a:cxn>
                  <a:cxn ang="0">
                    <a:pos x="147" y="284"/>
                  </a:cxn>
                  <a:cxn ang="0">
                    <a:pos x="149" y="274"/>
                  </a:cxn>
                  <a:cxn ang="0">
                    <a:pos x="150" y="266"/>
                  </a:cxn>
                  <a:cxn ang="0">
                    <a:pos x="152" y="252"/>
                  </a:cxn>
                  <a:cxn ang="0">
                    <a:pos x="154" y="244"/>
                  </a:cxn>
                  <a:cxn ang="0">
                    <a:pos x="156" y="231"/>
                  </a:cxn>
                  <a:cxn ang="0">
                    <a:pos x="158" y="221"/>
                  </a:cxn>
                  <a:cxn ang="0">
                    <a:pos x="158" y="213"/>
                  </a:cxn>
                  <a:cxn ang="0">
                    <a:pos x="160" y="199"/>
                  </a:cxn>
                  <a:cxn ang="0">
                    <a:pos x="162" y="195"/>
                  </a:cxn>
                  <a:cxn ang="0">
                    <a:pos x="164" y="186"/>
                  </a:cxn>
                  <a:cxn ang="0">
                    <a:pos x="165" y="173"/>
                  </a:cxn>
                  <a:cxn ang="0">
                    <a:pos x="165" y="164"/>
                  </a:cxn>
                  <a:cxn ang="0">
                    <a:pos x="167" y="155"/>
                  </a:cxn>
                  <a:cxn ang="0">
                    <a:pos x="169" y="146"/>
                  </a:cxn>
                  <a:cxn ang="0">
                    <a:pos x="169" y="137"/>
                  </a:cxn>
                  <a:cxn ang="0">
                    <a:pos x="171" y="129"/>
                  </a:cxn>
                  <a:cxn ang="0">
                    <a:pos x="173" y="124"/>
                  </a:cxn>
                  <a:cxn ang="0">
                    <a:pos x="173" y="115"/>
                  </a:cxn>
                  <a:cxn ang="0">
                    <a:pos x="175" y="106"/>
                  </a:cxn>
                  <a:cxn ang="0">
                    <a:pos x="175" y="97"/>
                  </a:cxn>
                  <a:cxn ang="0">
                    <a:pos x="177" y="93"/>
                  </a:cxn>
                  <a:cxn ang="0">
                    <a:pos x="177" y="84"/>
                  </a:cxn>
                  <a:cxn ang="0">
                    <a:pos x="179" y="80"/>
                  </a:cxn>
                  <a:cxn ang="0">
                    <a:pos x="180" y="71"/>
                  </a:cxn>
                  <a:cxn ang="0">
                    <a:pos x="182" y="53"/>
                  </a:cxn>
                  <a:cxn ang="0">
                    <a:pos x="184" y="44"/>
                  </a:cxn>
                  <a:cxn ang="0">
                    <a:pos x="186" y="27"/>
                  </a:cxn>
                  <a:cxn ang="0">
                    <a:pos x="188" y="22"/>
                  </a:cxn>
                  <a:cxn ang="0">
                    <a:pos x="188" y="13"/>
                  </a:cxn>
                  <a:cxn ang="0">
                    <a:pos x="190" y="9"/>
                  </a:cxn>
                  <a:cxn ang="0">
                    <a:pos x="190" y="0"/>
                  </a:cxn>
                </a:cxnLst>
                <a:rect l="0" t="0" r="r" b="b"/>
                <a:pathLst>
                  <a:path w="191" h="612">
                    <a:moveTo>
                      <a:pt x="0" y="611"/>
                    </a:moveTo>
                    <a:lnTo>
                      <a:pt x="21" y="602"/>
                    </a:lnTo>
                    <a:lnTo>
                      <a:pt x="55" y="584"/>
                    </a:lnTo>
                    <a:lnTo>
                      <a:pt x="62" y="576"/>
                    </a:lnTo>
                    <a:lnTo>
                      <a:pt x="68" y="567"/>
                    </a:lnTo>
                    <a:lnTo>
                      <a:pt x="71" y="563"/>
                    </a:lnTo>
                    <a:lnTo>
                      <a:pt x="73" y="558"/>
                    </a:lnTo>
                    <a:lnTo>
                      <a:pt x="81" y="545"/>
                    </a:lnTo>
                    <a:lnTo>
                      <a:pt x="83" y="540"/>
                    </a:lnTo>
                    <a:lnTo>
                      <a:pt x="84" y="540"/>
                    </a:lnTo>
                    <a:lnTo>
                      <a:pt x="84" y="536"/>
                    </a:lnTo>
                    <a:lnTo>
                      <a:pt x="88" y="527"/>
                    </a:lnTo>
                    <a:lnTo>
                      <a:pt x="90" y="527"/>
                    </a:lnTo>
                    <a:lnTo>
                      <a:pt x="92" y="518"/>
                    </a:lnTo>
                    <a:lnTo>
                      <a:pt x="94" y="514"/>
                    </a:lnTo>
                    <a:lnTo>
                      <a:pt x="96" y="509"/>
                    </a:lnTo>
                    <a:lnTo>
                      <a:pt x="98" y="505"/>
                    </a:lnTo>
                    <a:lnTo>
                      <a:pt x="100" y="500"/>
                    </a:lnTo>
                    <a:lnTo>
                      <a:pt x="101" y="496"/>
                    </a:lnTo>
                    <a:lnTo>
                      <a:pt x="103" y="487"/>
                    </a:lnTo>
                    <a:lnTo>
                      <a:pt x="105" y="482"/>
                    </a:lnTo>
                    <a:lnTo>
                      <a:pt x="111" y="465"/>
                    </a:lnTo>
                    <a:lnTo>
                      <a:pt x="113" y="456"/>
                    </a:lnTo>
                    <a:lnTo>
                      <a:pt x="117" y="439"/>
                    </a:lnTo>
                    <a:lnTo>
                      <a:pt x="117" y="434"/>
                    </a:lnTo>
                    <a:lnTo>
                      <a:pt x="118" y="434"/>
                    </a:lnTo>
                    <a:lnTo>
                      <a:pt x="118" y="429"/>
                    </a:lnTo>
                    <a:lnTo>
                      <a:pt x="120" y="421"/>
                    </a:lnTo>
                    <a:lnTo>
                      <a:pt x="126" y="403"/>
                    </a:lnTo>
                    <a:lnTo>
                      <a:pt x="126" y="398"/>
                    </a:lnTo>
                    <a:lnTo>
                      <a:pt x="126" y="394"/>
                    </a:lnTo>
                    <a:lnTo>
                      <a:pt x="128" y="390"/>
                    </a:lnTo>
                    <a:lnTo>
                      <a:pt x="130" y="381"/>
                    </a:lnTo>
                    <a:lnTo>
                      <a:pt x="130" y="376"/>
                    </a:lnTo>
                    <a:lnTo>
                      <a:pt x="132" y="372"/>
                    </a:lnTo>
                    <a:lnTo>
                      <a:pt x="132" y="368"/>
                    </a:lnTo>
                    <a:lnTo>
                      <a:pt x="134" y="363"/>
                    </a:lnTo>
                    <a:lnTo>
                      <a:pt x="135" y="354"/>
                    </a:lnTo>
                    <a:lnTo>
                      <a:pt x="135" y="345"/>
                    </a:lnTo>
                    <a:lnTo>
                      <a:pt x="137" y="341"/>
                    </a:lnTo>
                    <a:lnTo>
                      <a:pt x="137" y="337"/>
                    </a:lnTo>
                    <a:lnTo>
                      <a:pt x="139" y="337"/>
                    </a:lnTo>
                    <a:lnTo>
                      <a:pt x="139" y="332"/>
                    </a:lnTo>
                    <a:lnTo>
                      <a:pt x="139" y="328"/>
                    </a:lnTo>
                    <a:lnTo>
                      <a:pt x="141" y="319"/>
                    </a:lnTo>
                    <a:lnTo>
                      <a:pt x="141" y="314"/>
                    </a:lnTo>
                    <a:lnTo>
                      <a:pt x="143" y="310"/>
                    </a:lnTo>
                    <a:lnTo>
                      <a:pt x="143" y="306"/>
                    </a:lnTo>
                    <a:lnTo>
                      <a:pt x="145" y="306"/>
                    </a:lnTo>
                    <a:lnTo>
                      <a:pt x="145" y="301"/>
                    </a:lnTo>
                    <a:lnTo>
                      <a:pt x="145" y="297"/>
                    </a:lnTo>
                    <a:lnTo>
                      <a:pt x="147" y="284"/>
                    </a:lnTo>
                    <a:lnTo>
                      <a:pt x="149" y="279"/>
                    </a:lnTo>
                    <a:lnTo>
                      <a:pt x="149" y="274"/>
                    </a:lnTo>
                    <a:lnTo>
                      <a:pt x="149" y="270"/>
                    </a:lnTo>
                    <a:lnTo>
                      <a:pt x="150" y="266"/>
                    </a:lnTo>
                    <a:lnTo>
                      <a:pt x="152" y="257"/>
                    </a:lnTo>
                    <a:lnTo>
                      <a:pt x="152" y="252"/>
                    </a:lnTo>
                    <a:lnTo>
                      <a:pt x="152" y="248"/>
                    </a:lnTo>
                    <a:lnTo>
                      <a:pt x="154" y="244"/>
                    </a:lnTo>
                    <a:lnTo>
                      <a:pt x="154" y="239"/>
                    </a:lnTo>
                    <a:lnTo>
                      <a:pt x="156" y="231"/>
                    </a:lnTo>
                    <a:lnTo>
                      <a:pt x="156" y="226"/>
                    </a:lnTo>
                    <a:lnTo>
                      <a:pt x="158" y="221"/>
                    </a:lnTo>
                    <a:lnTo>
                      <a:pt x="158" y="217"/>
                    </a:lnTo>
                    <a:lnTo>
                      <a:pt x="158" y="213"/>
                    </a:lnTo>
                    <a:lnTo>
                      <a:pt x="160" y="203"/>
                    </a:lnTo>
                    <a:lnTo>
                      <a:pt x="160" y="199"/>
                    </a:lnTo>
                    <a:lnTo>
                      <a:pt x="162" y="199"/>
                    </a:lnTo>
                    <a:lnTo>
                      <a:pt x="162" y="195"/>
                    </a:lnTo>
                    <a:lnTo>
                      <a:pt x="162" y="190"/>
                    </a:lnTo>
                    <a:lnTo>
                      <a:pt x="164" y="186"/>
                    </a:lnTo>
                    <a:lnTo>
                      <a:pt x="164" y="182"/>
                    </a:lnTo>
                    <a:lnTo>
                      <a:pt x="165" y="173"/>
                    </a:lnTo>
                    <a:lnTo>
                      <a:pt x="165" y="168"/>
                    </a:lnTo>
                    <a:lnTo>
                      <a:pt x="165" y="164"/>
                    </a:lnTo>
                    <a:lnTo>
                      <a:pt x="167" y="160"/>
                    </a:lnTo>
                    <a:lnTo>
                      <a:pt x="167" y="155"/>
                    </a:lnTo>
                    <a:lnTo>
                      <a:pt x="167" y="150"/>
                    </a:lnTo>
                    <a:lnTo>
                      <a:pt x="169" y="146"/>
                    </a:lnTo>
                    <a:lnTo>
                      <a:pt x="169" y="142"/>
                    </a:lnTo>
                    <a:lnTo>
                      <a:pt x="169" y="137"/>
                    </a:lnTo>
                    <a:lnTo>
                      <a:pt x="171" y="133"/>
                    </a:lnTo>
                    <a:lnTo>
                      <a:pt x="171" y="129"/>
                    </a:lnTo>
                    <a:lnTo>
                      <a:pt x="171" y="124"/>
                    </a:lnTo>
                    <a:lnTo>
                      <a:pt x="173" y="124"/>
                    </a:lnTo>
                    <a:lnTo>
                      <a:pt x="173" y="120"/>
                    </a:lnTo>
                    <a:lnTo>
                      <a:pt x="173" y="115"/>
                    </a:lnTo>
                    <a:lnTo>
                      <a:pt x="175" y="111"/>
                    </a:lnTo>
                    <a:lnTo>
                      <a:pt x="175" y="106"/>
                    </a:lnTo>
                    <a:lnTo>
                      <a:pt x="175" y="102"/>
                    </a:lnTo>
                    <a:lnTo>
                      <a:pt x="175" y="97"/>
                    </a:lnTo>
                    <a:lnTo>
                      <a:pt x="177" y="97"/>
                    </a:lnTo>
                    <a:lnTo>
                      <a:pt x="177" y="93"/>
                    </a:lnTo>
                    <a:lnTo>
                      <a:pt x="177" y="89"/>
                    </a:lnTo>
                    <a:lnTo>
                      <a:pt x="177" y="84"/>
                    </a:lnTo>
                    <a:lnTo>
                      <a:pt x="179" y="84"/>
                    </a:lnTo>
                    <a:lnTo>
                      <a:pt x="179" y="80"/>
                    </a:lnTo>
                    <a:lnTo>
                      <a:pt x="179" y="75"/>
                    </a:lnTo>
                    <a:lnTo>
                      <a:pt x="180" y="71"/>
                    </a:lnTo>
                    <a:lnTo>
                      <a:pt x="180" y="66"/>
                    </a:lnTo>
                    <a:lnTo>
                      <a:pt x="182" y="53"/>
                    </a:lnTo>
                    <a:lnTo>
                      <a:pt x="182" y="49"/>
                    </a:lnTo>
                    <a:lnTo>
                      <a:pt x="184" y="44"/>
                    </a:lnTo>
                    <a:lnTo>
                      <a:pt x="184" y="40"/>
                    </a:lnTo>
                    <a:lnTo>
                      <a:pt x="186" y="27"/>
                    </a:lnTo>
                    <a:lnTo>
                      <a:pt x="186" y="22"/>
                    </a:lnTo>
                    <a:lnTo>
                      <a:pt x="188" y="22"/>
                    </a:lnTo>
                    <a:lnTo>
                      <a:pt x="188" y="18"/>
                    </a:lnTo>
                    <a:lnTo>
                      <a:pt x="188" y="13"/>
                    </a:lnTo>
                    <a:lnTo>
                      <a:pt x="188" y="9"/>
                    </a:lnTo>
                    <a:lnTo>
                      <a:pt x="190" y="9"/>
                    </a:lnTo>
                    <a:lnTo>
                      <a:pt x="190" y="5"/>
                    </a:lnTo>
                    <a:lnTo>
                      <a:pt x="19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312" name="Freeform 40"/>
              <p:cNvSpPr>
                <a:spLocks/>
              </p:cNvSpPr>
              <p:nvPr/>
            </p:nvSpPr>
            <p:spPr bwMode="auto">
              <a:xfrm>
                <a:off x="2686" y="3147"/>
                <a:ext cx="44" cy="214"/>
              </a:xfrm>
              <a:custGeom>
                <a:avLst/>
                <a:gdLst/>
                <a:ahLst/>
                <a:cxnLst>
                  <a:cxn ang="0">
                    <a:pos x="0" y="213"/>
                  </a:cxn>
                  <a:cxn ang="0">
                    <a:pos x="0" y="213"/>
                  </a:cxn>
                  <a:cxn ang="0">
                    <a:pos x="0" y="208"/>
                  </a:cxn>
                  <a:cxn ang="0">
                    <a:pos x="2" y="208"/>
                  </a:cxn>
                  <a:cxn ang="0">
                    <a:pos x="2" y="204"/>
                  </a:cxn>
                  <a:cxn ang="0">
                    <a:pos x="2" y="200"/>
                  </a:cxn>
                  <a:cxn ang="0">
                    <a:pos x="4" y="191"/>
                  </a:cxn>
                  <a:cxn ang="0">
                    <a:pos x="4" y="186"/>
                  </a:cxn>
                  <a:cxn ang="0">
                    <a:pos x="5" y="186"/>
                  </a:cxn>
                  <a:cxn ang="0">
                    <a:pos x="5" y="182"/>
                  </a:cxn>
                  <a:cxn ang="0">
                    <a:pos x="5" y="178"/>
                  </a:cxn>
                  <a:cxn ang="0">
                    <a:pos x="5" y="173"/>
                  </a:cxn>
                  <a:cxn ang="0">
                    <a:pos x="7" y="169"/>
                  </a:cxn>
                  <a:cxn ang="0">
                    <a:pos x="7" y="164"/>
                  </a:cxn>
                  <a:cxn ang="0">
                    <a:pos x="9" y="160"/>
                  </a:cxn>
                  <a:cxn ang="0">
                    <a:pos x="9" y="155"/>
                  </a:cxn>
                  <a:cxn ang="0">
                    <a:pos x="9" y="151"/>
                  </a:cxn>
                  <a:cxn ang="0">
                    <a:pos x="11" y="147"/>
                  </a:cxn>
                  <a:cxn ang="0">
                    <a:pos x="11" y="142"/>
                  </a:cxn>
                  <a:cxn ang="0">
                    <a:pos x="13" y="138"/>
                  </a:cxn>
                  <a:cxn ang="0">
                    <a:pos x="13" y="133"/>
                  </a:cxn>
                  <a:cxn ang="0">
                    <a:pos x="13" y="129"/>
                  </a:cxn>
                  <a:cxn ang="0">
                    <a:pos x="15" y="125"/>
                  </a:cxn>
                  <a:cxn ang="0">
                    <a:pos x="15" y="120"/>
                  </a:cxn>
                  <a:cxn ang="0">
                    <a:pos x="15" y="115"/>
                  </a:cxn>
                  <a:cxn ang="0">
                    <a:pos x="17" y="115"/>
                  </a:cxn>
                  <a:cxn ang="0">
                    <a:pos x="17" y="111"/>
                  </a:cxn>
                  <a:cxn ang="0">
                    <a:pos x="17" y="107"/>
                  </a:cxn>
                  <a:cxn ang="0">
                    <a:pos x="19" y="107"/>
                  </a:cxn>
                  <a:cxn ang="0">
                    <a:pos x="19" y="102"/>
                  </a:cxn>
                  <a:cxn ang="0">
                    <a:pos x="19" y="98"/>
                  </a:cxn>
                  <a:cxn ang="0">
                    <a:pos x="21" y="98"/>
                  </a:cxn>
                  <a:cxn ang="0">
                    <a:pos x="21" y="93"/>
                  </a:cxn>
                  <a:cxn ang="0">
                    <a:pos x="21" y="89"/>
                  </a:cxn>
                  <a:cxn ang="0">
                    <a:pos x="22" y="84"/>
                  </a:cxn>
                  <a:cxn ang="0">
                    <a:pos x="22" y="80"/>
                  </a:cxn>
                  <a:cxn ang="0">
                    <a:pos x="22" y="76"/>
                  </a:cxn>
                  <a:cxn ang="0">
                    <a:pos x="24" y="76"/>
                  </a:cxn>
                  <a:cxn ang="0">
                    <a:pos x="24" y="71"/>
                  </a:cxn>
                  <a:cxn ang="0">
                    <a:pos x="24" y="67"/>
                  </a:cxn>
                  <a:cxn ang="0">
                    <a:pos x="26" y="67"/>
                  </a:cxn>
                  <a:cxn ang="0">
                    <a:pos x="26" y="62"/>
                  </a:cxn>
                  <a:cxn ang="0">
                    <a:pos x="26" y="58"/>
                  </a:cxn>
                  <a:cxn ang="0">
                    <a:pos x="28" y="58"/>
                  </a:cxn>
                  <a:cxn ang="0">
                    <a:pos x="28" y="54"/>
                  </a:cxn>
                  <a:cxn ang="0">
                    <a:pos x="28" y="49"/>
                  </a:cxn>
                  <a:cxn ang="0">
                    <a:pos x="30" y="49"/>
                  </a:cxn>
                  <a:cxn ang="0">
                    <a:pos x="30" y="44"/>
                  </a:cxn>
                  <a:cxn ang="0">
                    <a:pos x="32" y="40"/>
                  </a:cxn>
                  <a:cxn ang="0">
                    <a:pos x="32" y="36"/>
                  </a:cxn>
                  <a:cxn ang="0">
                    <a:pos x="33" y="36"/>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4">
                    <a:moveTo>
                      <a:pt x="0" y="213"/>
                    </a:moveTo>
                    <a:lnTo>
                      <a:pt x="0" y="213"/>
                    </a:lnTo>
                    <a:lnTo>
                      <a:pt x="0" y="208"/>
                    </a:lnTo>
                    <a:lnTo>
                      <a:pt x="2" y="208"/>
                    </a:lnTo>
                    <a:lnTo>
                      <a:pt x="2" y="204"/>
                    </a:lnTo>
                    <a:lnTo>
                      <a:pt x="2" y="200"/>
                    </a:lnTo>
                    <a:lnTo>
                      <a:pt x="4" y="191"/>
                    </a:lnTo>
                    <a:lnTo>
                      <a:pt x="4" y="186"/>
                    </a:lnTo>
                    <a:lnTo>
                      <a:pt x="5" y="186"/>
                    </a:lnTo>
                    <a:lnTo>
                      <a:pt x="5" y="182"/>
                    </a:lnTo>
                    <a:lnTo>
                      <a:pt x="5" y="178"/>
                    </a:lnTo>
                    <a:lnTo>
                      <a:pt x="5" y="173"/>
                    </a:lnTo>
                    <a:lnTo>
                      <a:pt x="7" y="169"/>
                    </a:lnTo>
                    <a:lnTo>
                      <a:pt x="7" y="164"/>
                    </a:lnTo>
                    <a:lnTo>
                      <a:pt x="9" y="160"/>
                    </a:lnTo>
                    <a:lnTo>
                      <a:pt x="9" y="155"/>
                    </a:lnTo>
                    <a:lnTo>
                      <a:pt x="9" y="151"/>
                    </a:lnTo>
                    <a:lnTo>
                      <a:pt x="11" y="147"/>
                    </a:lnTo>
                    <a:lnTo>
                      <a:pt x="11" y="142"/>
                    </a:lnTo>
                    <a:lnTo>
                      <a:pt x="13" y="138"/>
                    </a:lnTo>
                    <a:lnTo>
                      <a:pt x="13" y="133"/>
                    </a:lnTo>
                    <a:lnTo>
                      <a:pt x="13" y="129"/>
                    </a:lnTo>
                    <a:lnTo>
                      <a:pt x="15" y="125"/>
                    </a:lnTo>
                    <a:lnTo>
                      <a:pt x="15" y="120"/>
                    </a:lnTo>
                    <a:lnTo>
                      <a:pt x="15" y="115"/>
                    </a:lnTo>
                    <a:lnTo>
                      <a:pt x="17" y="115"/>
                    </a:lnTo>
                    <a:lnTo>
                      <a:pt x="17" y="111"/>
                    </a:lnTo>
                    <a:lnTo>
                      <a:pt x="17" y="107"/>
                    </a:lnTo>
                    <a:lnTo>
                      <a:pt x="19" y="107"/>
                    </a:lnTo>
                    <a:lnTo>
                      <a:pt x="19" y="102"/>
                    </a:lnTo>
                    <a:lnTo>
                      <a:pt x="19" y="98"/>
                    </a:lnTo>
                    <a:lnTo>
                      <a:pt x="21" y="98"/>
                    </a:lnTo>
                    <a:lnTo>
                      <a:pt x="21" y="93"/>
                    </a:lnTo>
                    <a:lnTo>
                      <a:pt x="21" y="89"/>
                    </a:lnTo>
                    <a:lnTo>
                      <a:pt x="22" y="84"/>
                    </a:lnTo>
                    <a:lnTo>
                      <a:pt x="22" y="80"/>
                    </a:lnTo>
                    <a:lnTo>
                      <a:pt x="22" y="76"/>
                    </a:lnTo>
                    <a:lnTo>
                      <a:pt x="24" y="76"/>
                    </a:lnTo>
                    <a:lnTo>
                      <a:pt x="24" y="71"/>
                    </a:lnTo>
                    <a:lnTo>
                      <a:pt x="24" y="67"/>
                    </a:lnTo>
                    <a:lnTo>
                      <a:pt x="26" y="67"/>
                    </a:lnTo>
                    <a:lnTo>
                      <a:pt x="26" y="62"/>
                    </a:lnTo>
                    <a:lnTo>
                      <a:pt x="26" y="58"/>
                    </a:lnTo>
                    <a:lnTo>
                      <a:pt x="28" y="58"/>
                    </a:lnTo>
                    <a:lnTo>
                      <a:pt x="28" y="54"/>
                    </a:lnTo>
                    <a:lnTo>
                      <a:pt x="28" y="49"/>
                    </a:lnTo>
                    <a:lnTo>
                      <a:pt x="30" y="49"/>
                    </a:lnTo>
                    <a:lnTo>
                      <a:pt x="30" y="44"/>
                    </a:lnTo>
                    <a:lnTo>
                      <a:pt x="32" y="40"/>
                    </a:lnTo>
                    <a:lnTo>
                      <a:pt x="32" y="36"/>
                    </a:lnTo>
                    <a:lnTo>
                      <a:pt x="33" y="36"/>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313" name="Freeform 41"/>
              <p:cNvSpPr>
                <a:spLocks/>
              </p:cNvSpPr>
              <p:nvPr/>
            </p:nvSpPr>
            <p:spPr bwMode="auto">
              <a:xfrm>
                <a:off x="2729" y="3121"/>
                <a:ext cx="34" cy="27"/>
              </a:xfrm>
              <a:custGeom>
                <a:avLst/>
                <a:gdLst/>
                <a:ahLst/>
                <a:cxnLst>
                  <a:cxn ang="0">
                    <a:pos x="0" y="26"/>
                  </a:cxn>
                  <a:cxn ang="0">
                    <a:pos x="0" y="26"/>
                  </a:cxn>
                  <a:cxn ang="0">
                    <a:pos x="0" y="22"/>
                  </a:cxn>
                  <a:cxn ang="0">
                    <a:pos x="2" y="22"/>
                  </a:cxn>
                  <a:cxn ang="0">
                    <a:pos x="2" y="18"/>
                  </a:cxn>
                  <a:cxn ang="0">
                    <a:pos x="4" y="18"/>
                  </a:cxn>
                  <a:cxn ang="0">
                    <a:pos x="4" y="13"/>
                  </a:cxn>
                  <a:cxn ang="0">
                    <a:pos x="6" y="13"/>
                  </a:cxn>
                  <a:cxn ang="0">
                    <a:pos x="8" y="9"/>
                  </a:cxn>
                  <a:cxn ang="0">
                    <a:pos x="10" y="9"/>
                  </a:cxn>
                  <a:cxn ang="0">
                    <a:pos x="10" y="5"/>
                  </a:cxn>
                  <a:cxn ang="0">
                    <a:pos x="12" y="5"/>
                  </a:cxn>
                  <a:cxn ang="0">
                    <a:pos x="13" y="5"/>
                  </a:cxn>
                  <a:cxn ang="0">
                    <a:pos x="13" y="0"/>
                  </a:cxn>
                  <a:cxn ang="0">
                    <a:pos x="15" y="0"/>
                  </a:cxn>
                  <a:cxn ang="0">
                    <a:pos x="18" y="0"/>
                  </a:cxn>
                  <a:cxn ang="0">
                    <a:pos x="19" y="0"/>
                  </a:cxn>
                  <a:cxn ang="0">
                    <a:pos x="21" y="0"/>
                  </a:cxn>
                  <a:cxn ang="0">
                    <a:pos x="23" y="0"/>
                  </a:cxn>
                  <a:cxn ang="0">
                    <a:pos x="25" y="0"/>
                  </a:cxn>
                  <a:cxn ang="0">
                    <a:pos x="25" y="5"/>
                  </a:cxn>
                  <a:cxn ang="0">
                    <a:pos x="27" y="5"/>
                  </a:cxn>
                  <a:cxn ang="0">
                    <a:pos x="29" y="5"/>
                  </a:cxn>
                  <a:cxn ang="0">
                    <a:pos x="29" y="9"/>
                  </a:cxn>
                  <a:cxn ang="0">
                    <a:pos x="31" y="9"/>
                  </a:cxn>
                  <a:cxn ang="0">
                    <a:pos x="31" y="13"/>
                  </a:cxn>
                  <a:cxn ang="0">
                    <a:pos x="33" y="13"/>
                  </a:cxn>
                </a:cxnLst>
                <a:rect l="0" t="0" r="r" b="b"/>
                <a:pathLst>
                  <a:path w="34" h="27">
                    <a:moveTo>
                      <a:pt x="0" y="26"/>
                    </a:moveTo>
                    <a:lnTo>
                      <a:pt x="0" y="26"/>
                    </a:lnTo>
                    <a:lnTo>
                      <a:pt x="0" y="22"/>
                    </a:lnTo>
                    <a:lnTo>
                      <a:pt x="2" y="22"/>
                    </a:lnTo>
                    <a:lnTo>
                      <a:pt x="2" y="18"/>
                    </a:lnTo>
                    <a:lnTo>
                      <a:pt x="4" y="18"/>
                    </a:lnTo>
                    <a:lnTo>
                      <a:pt x="4" y="13"/>
                    </a:lnTo>
                    <a:lnTo>
                      <a:pt x="6" y="13"/>
                    </a:lnTo>
                    <a:lnTo>
                      <a:pt x="8" y="9"/>
                    </a:lnTo>
                    <a:lnTo>
                      <a:pt x="10" y="9"/>
                    </a:lnTo>
                    <a:lnTo>
                      <a:pt x="10" y="5"/>
                    </a:lnTo>
                    <a:lnTo>
                      <a:pt x="12" y="5"/>
                    </a:lnTo>
                    <a:lnTo>
                      <a:pt x="13" y="5"/>
                    </a:lnTo>
                    <a:lnTo>
                      <a:pt x="13" y="0"/>
                    </a:lnTo>
                    <a:lnTo>
                      <a:pt x="15" y="0"/>
                    </a:lnTo>
                    <a:lnTo>
                      <a:pt x="18" y="0"/>
                    </a:lnTo>
                    <a:lnTo>
                      <a:pt x="19" y="0"/>
                    </a:lnTo>
                    <a:lnTo>
                      <a:pt x="21" y="0"/>
                    </a:lnTo>
                    <a:lnTo>
                      <a:pt x="23" y="0"/>
                    </a:lnTo>
                    <a:lnTo>
                      <a:pt x="25" y="0"/>
                    </a:lnTo>
                    <a:lnTo>
                      <a:pt x="25" y="5"/>
                    </a:lnTo>
                    <a:lnTo>
                      <a:pt x="27" y="5"/>
                    </a:lnTo>
                    <a:lnTo>
                      <a:pt x="29" y="5"/>
                    </a:lnTo>
                    <a:lnTo>
                      <a:pt x="29" y="9"/>
                    </a:lnTo>
                    <a:lnTo>
                      <a:pt x="31" y="9"/>
                    </a:lnTo>
                    <a:lnTo>
                      <a:pt x="31" y="13"/>
                    </a:lnTo>
                    <a:lnTo>
                      <a:pt x="33"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314" name="Freeform 42"/>
              <p:cNvSpPr>
                <a:spLocks/>
              </p:cNvSpPr>
              <p:nvPr/>
            </p:nvSpPr>
            <p:spPr bwMode="auto">
              <a:xfrm>
                <a:off x="2762" y="3134"/>
                <a:ext cx="46" cy="205"/>
              </a:xfrm>
              <a:custGeom>
                <a:avLst/>
                <a:gdLst/>
                <a:ahLst/>
                <a:cxnLst>
                  <a:cxn ang="0">
                    <a:pos x="0" y="0"/>
                  </a:cxn>
                  <a:cxn ang="0">
                    <a:pos x="0" y="0"/>
                  </a:cxn>
                  <a:cxn ang="0">
                    <a:pos x="2" y="0"/>
                  </a:cxn>
                  <a:cxn ang="0">
                    <a:pos x="2" y="5"/>
                  </a:cxn>
                  <a:cxn ang="0">
                    <a:pos x="4" y="5"/>
                  </a:cxn>
                  <a:cxn ang="0">
                    <a:pos x="4" y="9"/>
                  </a:cxn>
                  <a:cxn ang="0">
                    <a:pos x="6" y="9"/>
                  </a:cxn>
                  <a:cxn ang="0">
                    <a:pos x="6" y="13"/>
                  </a:cxn>
                  <a:cxn ang="0">
                    <a:pos x="8" y="13"/>
                  </a:cxn>
                  <a:cxn ang="0">
                    <a:pos x="8" y="18"/>
                  </a:cxn>
                  <a:cxn ang="0">
                    <a:pos x="8"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4"/>
                  </a:cxn>
                  <a:cxn ang="0">
                    <a:pos x="19" y="54"/>
                  </a:cxn>
                  <a:cxn ang="0">
                    <a:pos x="19" y="58"/>
                  </a:cxn>
                  <a:cxn ang="0">
                    <a:pos x="19" y="62"/>
                  </a:cxn>
                  <a:cxn ang="0">
                    <a:pos x="21" y="62"/>
                  </a:cxn>
                  <a:cxn ang="0">
                    <a:pos x="21" y="67"/>
                  </a:cxn>
                  <a:cxn ang="0">
                    <a:pos x="21" y="71"/>
                  </a:cxn>
                  <a:cxn ang="0">
                    <a:pos x="23" y="71"/>
                  </a:cxn>
                  <a:cxn ang="0">
                    <a:pos x="23" y="75"/>
                  </a:cxn>
                  <a:cxn ang="0">
                    <a:pos x="24" y="80"/>
                  </a:cxn>
                  <a:cxn ang="0">
                    <a:pos x="24" y="84"/>
                  </a:cxn>
                  <a:cxn ang="0">
                    <a:pos x="24" y="89"/>
                  </a:cxn>
                  <a:cxn ang="0">
                    <a:pos x="26" y="93"/>
                  </a:cxn>
                  <a:cxn ang="0">
                    <a:pos x="26" y="97"/>
                  </a:cxn>
                  <a:cxn ang="0">
                    <a:pos x="28" y="102"/>
                  </a:cxn>
                  <a:cxn ang="0">
                    <a:pos x="28" y="107"/>
                  </a:cxn>
                  <a:cxn ang="0">
                    <a:pos x="30" y="111"/>
                  </a:cxn>
                  <a:cxn ang="0">
                    <a:pos x="30" y="115"/>
                  </a:cxn>
                  <a:cxn ang="0">
                    <a:pos x="32" y="120"/>
                  </a:cxn>
                  <a:cxn ang="0">
                    <a:pos x="32" y="124"/>
                  </a:cxn>
                  <a:cxn ang="0">
                    <a:pos x="32" y="129"/>
                  </a:cxn>
                  <a:cxn ang="0">
                    <a:pos x="34" y="133"/>
                  </a:cxn>
                  <a:cxn ang="0">
                    <a:pos x="34" y="138"/>
                  </a:cxn>
                  <a:cxn ang="0">
                    <a:pos x="36" y="142"/>
                  </a:cxn>
                  <a:cxn ang="0">
                    <a:pos x="36" y="146"/>
                  </a:cxn>
                  <a:cxn ang="0">
                    <a:pos x="36" y="151"/>
                  </a:cxn>
                  <a:cxn ang="0">
                    <a:pos x="37" y="155"/>
                  </a:cxn>
                  <a:cxn ang="0">
                    <a:pos x="37" y="160"/>
                  </a:cxn>
                  <a:cxn ang="0">
                    <a:pos x="37" y="164"/>
                  </a:cxn>
                  <a:cxn ang="0">
                    <a:pos x="39" y="164"/>
                  </a:cxn>
                  <a:cxn ang="0">
                    <a:pos x="39" y="168"/>
                  </a:cxn>
                  <a:cxn ang="0">
                    <a:pos x="39" y="173"/>
                  </a:cxn>
                  <a:cxn ang="0">
                    <a:pos x="41" y="177"/>
                  </a:cxn>
                  <a:cxn ang="0">
                    <a:pos x="41" y="182"/>
                  </a:cxn>
                  <a:cxn ang="0">
                    <a:pos x="43" y="186"/>
                  </a:cxn>
                  <a:cxn ang="0">
                    <a:pos x="43" y="191"/>
                  </a:cxn>
                  <a:cxn ang="0">
                    <a:pos x="43" y="195"/>
                  </a:cxn>
                  <a:cxn ang="0">
                    <a:pos x="43" y="199"/>
                  </a:cxn>
                  <a:cxn ang="0">
                    <a:pos x="45" y="199"/>
                  </a:cxn>
                  <a:cxn ang="0">
                    <a:pos x="45" y="204"/>
                  </a:cxn>
                </a:cxnLst>
                <a:rect l="0" t="0" r="r" b="b"/>
                <a:pathLst>
                  <a:path w="46" h="205">
                    <a:moveTo>
                      <a:pt x="0" y="0"/>
                    </a:moveTo>
                    <a:lnTo>
                      <a:pt x="0" y="0"/>
                    </a:lnTo>
                    <a:lnTo>
                      <a:pt x="2" y="0"/>
                    </a:lnTo>
                    <a:lnTo>
                      <a:pt x="2" y="5"/>
                    </a:lnTo>
                    <a:lnTo>
                      <a:pt x="4" y="5"/>
                    </a:lnTo>
                    <a:lnTo>
                      <a:pt x="4" y="9"/>
                    </a:lnTo>
                    <a:lnTo>
                      <a:pt x="6" y="9"/>
                    </a:lnTo>
                    <a:lnTo>
                      <a:pt x="6" y="13"/>
                    </a:lnTo>
                    <a:lnTo>
                      <a:pt x="8" y="13"/>
                    </a:lnTo>
                    <a:lnTo>
                      <a:pt x="8" y="18"/>
                    </a:lnTo>
                    <a:lnTo>
                      <a:pt x="8" y="22"/>
                    </a:lnTo>
                    <a:lnTo>
                      <a:pt x="9" y="22"/>
                    </a:lnTo>
                    <a:lnTo>
                      <a:pt x="9" y="27"/>
                    </a:lnTo>
                    <a:lnTo>
                      <a:pt x="11" y="27"/>
                    </a:lnTo>
                    <a:lnTo>
                      <a:pt x="11" y="31"/>
                    </a:lnTo>
                    <a:lnTo>
                      <a:pt x="13" y="36"/>
                    </a:lnTo>
                    <a:lnTo>
                      <a:pt x="13" y="40"/>
                    </a:lnTo>
                    <a:lnTo>
                      <a:pt x="15" y="40"/>
                    </a:lnTo>
                    <a:lnTo>
                      <a:pt x="15" y="44"/>
                    </a:lnTo>
                    <a:lnTo>
                      <a:pt x="15" y="49"/>
                    </a:lnTo>
                    <a:lnTo>
                      <a:pt x="17" y="49"/>
                    </a:lnTo>
                    <a:lnTo>
                      <a:pt x="17" y="54"/>
                    </a:lnTo>
                    <a:lnTo>
                      <a:pt x="19" y="54"/>
                    </a:lnTo>
                    <a:lnTo>
                      <a:pt x="19" y="58"/>
                    </a:lnTo>
                    <a:lnTo>
                      <a:pt x="19" y="62"/>
                    </a:lnTo>
                    <a:lnTo>
                      <a:pt x="21" y="62"/>
                    </a:lnTo>
                    <a:lnTo>
                      <a:pt x="21" y="67"/>
                    </a:lnTo>
                    <a:lnTo>
                      <a:pt x="21" y="71"/>
                    </a:lnTo>
                    <a:lnTo>
                      <a:pt x="23" y="71"/>
                    </a:lnTo>
                    <a:lnTo>
                      <a:pt x="23" y="75"/>
                    </a:lnTo>
                    <a:lnTo>
                      <a:pt x="24" y="80"/>
                    </a:lnTo>
                    <a:lnTo>
                      <a:pt x="24" y="84"/>
                    </a:lnTo>
                    <a:lnTo>
                      <a:pt x="24" y="89"/>
                    </a:lnTo>
                    <a:lnTo>
                      <a:pt x="26" y="93"/>
                    </a:lnTo>
                    <a:lnTo>
                      <a:pt x="26" y="97"/>
                    </a:lnTo>
                    <a:lnTo>
                      <a:pt x="28" y="102"/>
                    </a:lnTo>
                    <a:lnTo>
                      <a:pt x="28" y="107"/>
                    </a:lnTo>
                    <a:lnTo>
                      <a:pt x="30" y="111"/>
                    </a:lnTo>
                    <a:lnTo>
                      <a:pt x="30" y="115"/>
                    </a:lnTo>
                    <a:lnTo>
                      <a:pt x="32" y="120"/>
                    </a:lnTo>
                    <a:lnTo>
                      <a:pt x="32" y="124"/>
                    </a:lnTo>
                    <a:lnTo>
                      <a:pt x="32" y="129"/>
                    </a:lnTo>
                    <a:lnTo>
                      <a:pt x="34" y="133"/>
                    </a:lnTo>
                    <a:lnTo>
                      <a:pt x="34" y="138"/>
                    </a:lnTo>
                    <a:lnTo>
                      <a:pt x="36" y="142"/>
                    </a:lnTo>
                    <a:lnTo>
                      <a:pt x="36" y="146"/>
                    </a:lnTo>
                    <a:lnTo>
                      <a:pt x="36" y="151"/>
                    </a:lnTo>
                    <a:lnTo>
                      <a:pt x="37" y="155"/>
                    </a:lnTo>
                    <a:lnTo>
                      <a:pt x="37" y="160"/>
                    </a:lnTo>
                    <a:lnTo>
                      <a:pt x="37" y="164"/>
                    </a:lnTo>
                    <a:lnTo>
                      <a:pt x="39" y="164"/>
                    </a:lnTo>
                    <a:lnTo>
                      <a:pt x="39" y="168"/>
                    </a:lnTo>
                    <a:lnTo>
                      <a:pt x="39" y="173"/>
                    </a:lnTo>
                    <a:lnTo>
                      <a:pt x="41" y="177"/>
                    </a:lnTo>
                    <a:lnTo>
                      <a:pt x="41" y="182"/>
                    </a:lnTo>
                    <a:lnTo>
                      <a:pt x="43" y="186"/>
                    </a:lnTo>
                    <a:lnTo>
                      <a:pt x="43" y="191"/>
                    </a:lnTo>
                    <a:lnTo>
                      <a:pt x="43" y="195"/>
                    </a:lnTo>
                    <a:lnTo>
                      <a:pt x="43" y="199"/>
                    </a:lnTo>
                    <a:lnTo>
                      <a:pt x="45" y="199"/>
                    </a:lnTo>
                    <a:lnTo>
                      <a:pt x="45" y="204"/>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315" name="Freeform 43"/>
              <p:cNvSpPr>
                <a:spLocks/>
              </p:cNvSpPr>
              <p:nvPr/>
            </p:nvSpPr>
            <p:spPr bwMode="auto">
              <a:xfrm>
                <a:off x="2807" y="3338"/>
                <a:ext cx="137" cy="601"/>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5"/>
                  </a:cxn>
                  <a:cxn ang="0">
                    <a:pos x="13" y="88"/>
                  </a:cxn>
                  <a:cxn ang="0">
                    <a:pos x="15" y="93"/>
                  </a:cxn>
                  <a:cxn ang="0">
                    <a:pos x="15" y="101"/>
                  </a:cxn>
                  <a:cxn ang="0">
                    <a:pos x="17" y="110"/>
                  </a:cxn>
                  <a:cxn ang="0">
                    <a:pos x="19" y="119"/>
                  </a:cxn>
                  <a:cxn ang="0">
                    <a:pos x="19" y="128"/>
                  </a:cxn>
                  <a:cxn ang="0">
                    <a:pos x="21" y="141"/>
                  </a:cxn>
                  <a:cxn ang="0">
                    <a:pos x="23" y="159"/>
                  </a:cxn>
                  <a:cxn ang="0">
                    <a:pos x="24" y="168"/>
                  </a:cxn>
                  <a:cxn ang="0">
                    <a:pos x="26" y="176"/>
                  </a:cxn>
                  <a:cxn ang="0">
                    <a:pos x="28" y="185"/>
                  </a:cxn>
                  <a:cxn ang="0">
                    <a:pos x="30" y="203"/>
                  </a:cxn>
                  <a:cxn ang="0">
                    <a:pos x="32" y="212"/>
                  </a:cxn>
                  <a:cxn ang="0">
                    <a:pos x="32" y="221"/>
                  </a:cxn>
                  <a:cxn ang="0">
                    <a:pos x="34" y="225"/>
                  </a:cxn>
                  <a:cxn ang="0">
                    <a:pos x="36" y="234"/>
                  </a:cxn>
                  <a:cxn ang="0">
                    <a:pos x="36" y="243"/>
                  </a:cxn>
                  <a:cxn ang="0">
                    <a:pos x="38" y="252"/>
                  </a:cxn>
                  <a:cxn ang="0">
                    <a:pos x="40" y="265"/>
                  </a:cxn>
                  <a:cxn ang="0">
                    <a:pos x="41" y="274"/>
                  </a:cxn>
                  <a:cxn ang="0">
                    <a:pos x="45" y="295"/>
                  </a:cxn>
                  <a:cxn ang="0">
                    <a:pos x="47" y="309"/>
                  </a:cxn>
                  <a:cxn ang="0">
                    <a:pos x="49" y="313"/>
                  </a:cxn>
                  <a:cxn ang="0">
                    <a:pos x="49" y="322"/>
                  </a:cxn>
                  <a:cxn ang="0">
                    <a:pos x="51" y="331"/>
                  </a:cxn>
                  <a:cxn ang="0">
                    <a:pos x="53" y="344"/>
                  </a:cxn>
                  <a:cxn ang="0">
                    <a:pos x="55" y="357"/>
                  </a:cxn>
                  <a:cxn ang="0">
                    <a:pos x="57" y="366"/>
                  </a:cxn>
                  <a:cxn ang="0">
                    <a:pos x="59" y="375"/>
                  </a:cxn>
                  <a:cxn ang="0">
                    <a:pos x="60" y="388"/>
                  </a:cxn>
                  <a:cxn ang="0">
                    <a:pos x="62" y="393"/>
                  </a:cxn>
                  <a:cxn ang="0">
                    <a:pos x="66" y="410"/>
                  </a:cxn>
                  <a:cxn ang="0">
                    <a:pos x="68" y="419"/>
                  </a:cxn>
                  <a:cxn ang="0">
                    <a:pos x="70" y="428"/>
                  </a:cxn>
                  <a:cxn ang="0">
                    <a:pos x="77" y="455"/>
                  </a:cxn>
                  <a:cxn ang="0">
                    <a:pos x="77" y="463"/>
                  </a:cxn>
                  <a:cxn ang="0">
                    <a:pos x="83" y="481"/>
                  </a:cxn>
                  <a:cxn ang="0">
                    <a:pos x="93" y="516"/>
                  </a:cxn>
                  <a:cxn ang="0">
                    <a:pos x="100" y="534"/>
                  </a:cxn>
                  <a:cxn ang="0">
                    <a:pos x="104" y="547"/>
                  </a:cxn>
                  <a:cxn ang="0">
                    <a:pos x="110" y="560"/>
                  </a:cxn>
                  <a:cxn ang="0">
                    <a:pos x="125" y="583"/>
                  </a:cxn>
                  <a:cxn ang="0">
                    <a:pos x="136" y="600"/>
                  </a:cxn>
                </a:cxnLst>
                <a:rect l="0" t="0" r="r" b="b"/>
                <a:pathLst>
                  <a:path w="137" h="601">
                    <a:moveTo>
                      <a:pt x="0" y="0"/>
                    </a:moveTo>
                    <a:lnTo>
                      <a:pt x="0" y="0"/>
                    </a:lnTo>
                    <a:lnTo>
                      <a:pt x="0" y="4"/>
                    </a:lnTo>
                    <a:lnTo>
                      <a:pt x="0" y="9"/>
                    </a:lnTo>
                    <a:lnTo>
                      <a:pt x="2" y="9"/>
                    </a:lnTo>
                    <a:lnTo>
                      <a:pt x="2" y="13"/>
                    </a:lnTo>
                    <a:lnTo>
                      <a:pt x="4" y="22"/>
                    </a:lnTo>
                    <a:lnTo>
                      <a:pt x="4" y="26"/>
                    </a:lnTo>
                    <a:lnTo>
                      <a:pt x="4" y="31"/>
                    </a:lnTo>
                    <a:lnTo>
                      <a:pt x="6" y="35"/>
                    </a:lnTo>
                    <a:lnTo>
                      <a:pt x="6" y="40"/>
                    </a:lnTo>
                    <a:lnTo>
                      <a:pt x="6" y="44"/>
                    </a:lnTo>
                    <a:lnTo>
                      <a:pt x="7" y="44"/>
                    </a:lnTo>
                    <a:lnTo>
                      <a:pt x="7" y="48"/>
                    </a:lnTo>
                    <a:lnTo>
                      <a:pt x="7" y="53"/>
                    </a:lnTo>
                    <a:lnTo>
                      <a:pt x="9" y="57"/>
                    </a:lnTo>
                    <a:lnTo>
                      <a:pt x="9" y="62"/>
                    </a:lnTo>
                    <a:lnTo>
                      <a:pt x="9" y="66"/>
                    </a:lnTo>
                    <a:lnTo>
                      <a:pt x="11" y="71"/>
                    </a:lnTo>
                    <a:lnTo>
                      <a:pt x="11" y="75"/>
                    </a:lnTo>
                    <a:lnTo>
                      <a:pt x="13" y="84"/>
                    </a:lnTo>
                    <a:lnTo>
                      <a:pt x="13" y="88"/>
                    </a:lnTo>
                    <a:lnTo>
                      <a:pt x="13" y="93"/>
                    </a:lnTo>
                    <a:lnTo>
                      <a:pt x="15" y="93"/>
                    </a:lnTo>
                    <a:lnTo>
                      <a:pt x="15" y="97"/>
                    </a:lnTo>
                    <a:lnTo>
                      <a:pt x="15" y="101"/>
                    </a:lnTo>
                    <a:lnTo>
                      <a:pt x="15" y="106"/>
                    </a:lnTo>
                    <a:lnTo>
                      <a:pt x="17" y="110"/>
                    </a:lnTo>
                    <a:lnTo>
                      <a:pt x="17" y="114"/>
                    </a:lnTo>
                    <a:lnTo>
                      <a:pt x="19" y="119"/>
                    </a:lnTo>
                    <a:lnTo>
                      <a:pt x="19" y="124"/>
                    </a:lnTo>
                    <a:lnTo>
                      <a:pt x="19" y="128"/>
                    </a:lnTo>
                    <a:lnTo>
                      <a:pt x="21" y="137"/>
                    </a:lnTo>
                    <a:lnTo>
                      <a:pt x="21" y="141"/>
                    </a:lnTo>
                    <a:lnTo>
                      <a:pt x="23" y="150"/>
                    </a:lnTo>
                    <a:lnTo>
                      <a:pt x="23" y="159"/>
                    </a:lnTo>
                    <a:lnTo>
                      <a:pt x="24" y="163"/>
                    </a:lnTo>
                    <a:lnTo>
                      <a:pt x="24" y="168"/>
                    </a:lnTo>
                    <a:lnTo>
                      <a:pt x="26" y="172"/>
                    </a:lnTo>
                    <a:lnTo>
                      <a:pt x="26" y="176"/>
                    </a:lnTo>
                    <a:lnTo>
                      <a:pt x="26" y="181"/>
                    </a:lnTo>
                    <a:lnTo>
                      <a:pt x="28" y="185"/>
                    </a:lnTo>
                    <a:lnTo>
                      <a:pt x="28" y="190"/>
                    </a:lnTo>
                    <a:lnTo>
                      <a:pt x="30" y="203"/>
                    </a:lnTo>
                    <a:lnTo>
                      <a:pt x="30" y="207"/>
                    </a:lnTo>
                    <a:lnTo>
                      <a:pt x="32" y="212"/>
                    </a:lnTo>
                    <a:lnTo>
                      <a:pt x="32" y="216"/>
                    </a:lnTo>
                    <a:lnTo>
                      <a:pt x="32" y="221"/>
                    </a:lnTo>
                    <a:lnTo>
                      <a:pt x="34" y="221"/>
                    </a:lnTo>
                    <a:lnTo>
                      <a:pt x="34" y="225"/>
                    </a:lnTo>
                    <a:lnTo>
                      <a:pt x="34" y="229"/>
                    </a:lnTo>
                    <a:lnTo>
                      <a:pt x="36" y="234"/>
                    </a:lnTo>
                    <a:lnTo>
                      <a:pt x="36" y="238"/>
                    </a:lnTo>
                    <a:lnTo>
                      <a:pt x="36" y="243"/>
                    </a:lnTo>
                    <a:lnTo>
                      <a:pt x="38" y="247"/>
                    </a:lnTo>
                    <a:lnTo>
                      <a:pt x="38" y="252"/>
                    </a:lnTo>
                    <a:lnTo>
                      <a:pt x="38" y="256"/>
                    </a:lnTo>
                    <a:lnTo>
                      <a:pt x="40" y="265"/>
                    </a:lnTo>
                    <a:lnTo>
                      <a:pt x="41" y="269"/>
                    </a:lnTo>
                    <a:lnTo>
                      <a:pt x="41" y="274"/>
                    </a:lnTo>
                    <a:lnTo>
                      <a:pt x="43" y="287"/>
                    </a:lnTo>
                    <a:lnTo>
                      <a:pt x="45" y="295"/>
                    </a:lnTo>
                    <a:lnTo>
                      <a:pt x="47" y="305"/>
                    </a:lnTo>
                    <a:lnTo>
                      <a:pt x="47" y="309"/>
                    </a:lnTo>
                    <a:lnTo>
                      <a:pt x="47" y="313"/>
                    </a:lnTo>
                    <a:lnTo>
                      <a:pt x="49" y="313"/>
                    </a:lnTo>
                    <a:lnTo>
                      <a:pt x="49" y="318"/>
                    </a:lnTo>
                    <a:lnTo>
                      <a:pt x="49" y="322"/>
                    </a:lnTo>
                    <a:lnTo>
                      <a:pt x="51" y="326"/>
                    </a:lnTo>
                    <a:lnTo>
                      <a:pt x="51" y="331"/>
                    </a:lnTo>
                    <a:lnTo>
                      <a:pt x="51" y="335"/>
                    </a:lnTo>
                    <a:lnTo>
                      <a:pt x="53" y="344"/>
                    </a:lnTo>
                    <a:lnTo>
                      <a:pt x="55" y="349"/>
                    </a:lnTo>
                    <a:lnTo>
                      <a:pt x="55" y="357"/>
                    </a:lnTo>
                    <a:lnTo>
                      <a:pt x="57" y="357"/>
                    </a:lnTo>
                    <a:lnTo>
                      <a:pt x="57" y="366"/>
                    </a:lnTo>
                    <a:lnTo>
                      <a:pt x="59" y="371"/>
                    </a:lnTo>
                    <a:lnTo>
                      <a:pt x="59" y="375"/>
                    </a:lnTo>
                    <a:lnTo>
                      <a:pt x="60" y="384"/>
                    </a:lnTo>
                    <a:lnTo>
                      <a:pt x="60" y="388"/>
                    </a:lnTo>
                    <a:lnTo>
                      <a:pt x="62" y="388"/>
                    </a:lnTo>
                    <a:lnTo>
                      <a:pt x="62" y="393"/>
                    </a:lnTo>
                    <a:lnTo>
                      <a:pt x="66" y="406"/>
                    </a:lnTo>
                    <a:lnTo>
                      <a:pt x="66" y="410"/>
                    </a:lnTo>
                    <a:lnTo>
                      <a:pt x="68" y="415"/>
                    </a:lnTo>
                    <a:lnTo>
                      <a:pt x="68" y="419"/>
                    </a:lnTo>
                    <a:lnTo>
                      <a:pt x="70" y="424"/>
                    </a:lnTo>
                    <a:lnTo>
                      <a:pt x="70" y="428"/>
                    </a:lnTo>
                    <a:lnTo>
                      <a:pt x="74" y="441"/>
                    </a:lnTo>
                    <a:lnTo>
                      <a:pt x="77" y="455"/>
                    </a:lnTo>
                    <a:lnTo>
                      <a:pt x="77" y="459"/>
                    </a:lnTo>
                    <a:lnTo>
                      <a:pt x="77" y="463"/>
                    </a:lnTo>
                    <a:lnTo>
                      <a:pt x="81" y="476"/>
                    </a:lnTo>
                    <a:lnTo>
                      <a:pt x="83" y="481"/>
                    </a:lnTo>
                    <a:lnTo>
                      <a:pt x="93" y="512"/>
                    </a:lnTo>
                    <a:lnTo>
                      <a:pt x="93" y="516"/>
                    </a:lnTo>
                    <a:lnTo>
                      <a:pt x="96" y="525"/>
                    </a:lnTo>
                    <a:lnTo>
                      <a:pt x="100" y="534"/>
                    </a:lnTo>
                    <a:lnTo>
                      <a:pt x="102" y="543"/>
                    </a:lnTo>
                    <a:lnTo>
                      <a:pt x="104" y="547"/>
                    </a:lnTo>
                    <a:lnTo>
                      <a:pt x="106" y="552"/>
                    </a:lnTo>
                    <a:lnTo>
                      <a:pt x="110" y="560"/>
                    </a:lnTo>
                    <a:lnTo>
                      <a:pt x="114" y="569"/>
                    </a:lnTo>
                    <a:lnTo>
                      <a:pt x="125" y="583"/>
                    </a:lnTo>
                    <a:lnTo>
                      <a:pt x="127" y="587"/>
                    </a:lnTo>
                    <a:lnTo>
                      <a:pt x="136" y="6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4316" name="Freeform 44"/>
              <p:cNvSpPr>
                <a:spLocks/>
              </p:cNvSpPr>
              <p:nvPr/>
            </p:nvSpPr>
            <p:spPr bwMode="auto">
              <a:xfrm>
                <a:off x="2943" y="3938"/>
                <a:ext cx="67" cy="34"/>
              </a:xfrm>
              <a:custGeom>
                <a:avLst/>
                <a:gdLst/>
                <a:ahLst/>
                <a:cxnLst>
                  <a:cxn ang="0">
                    <a:pos x="0" y="0"/>
                  </a:cxn>
                  <a:cxn ang="0">
                    <a:pos x="2" y="0"/>
                  </a:cxn>
                  <a:cxn ang="0">
                    <a:pos x="6" y="5"/>
                  </a:cxn>
                  <a:cxn ang="0">
                    <a:pos x="32" y="24"/>
                  </a:cxn>
                  <a:cxn ang="0">
                    <a:pos x="66" y="33"/>
                  </a:cxn>
                </a:cxnLst>
                <a:rect l="0" t="0" r="r" b="b"/>
                <a:pathLst>
                  <a:path w="67" h="34">
                    <a:moveTo>
                      <a:pt x="0" y="0"/>
                    </a:moveTo>
                    <a:lnTo>
                      <a:pt x="2" y="0"/>
                    </a:lnTo>
                    <a:lnTo>
                      <a:pt x="6" y="5"/>
                    </a:lnTo>
                    <a:lnTo>
                      <a:pt x="32" y="24"/>
                    </a:lnTo>
                    <a:lnTo>
                      <a:pt x="66" y="3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4317" name="Line 45"/>
            <p:cNvSpPr>
              <a:spLocks noChangeShapeType="1"/>
            </p:cNvSpPr>
            <p:nvPr/>
          </p:nvSpPr>
          <p:spPr bwMode="auto">
            <a:xfrm>
              <a:off x="2747" y="3123"/>
              <a:ext cx="0" cy="905"/>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54318" name="Group 46"/>
          <p:cNvGrpSpPr>
            <a:grpSpLocks/>
          </p:cNvGrpSpPr>
          <p:nvPr/>
        </p:nvGrpSpPr>
        <p:grpSpPr bwMode="auto">
          <a:xfrm>
            <a:off x="4537075" y="4959350"/>
            <a:ext cx="798513" cy="1430338"/>
            <a:chOff x="2858" y="3124"/>
            <a:chExt cx="503" cy="901"/>
          </a:xfrm>
        </p:grpSpPr>
        <p:grpSp>
          <p:nvGrpSpPr>
            <p:cNvPr id="54319" name="Group 47"/>
            <p:cNvGrpSpPr>
              <a:grpSpLocks/>
            </p:cNvGrpSpPr>
            <p:nvPr/>
          </p:nvGrpSpPr>
          <p:grpSpPr bwMode="auto">
            <a:xfrm>
              <a:off x="2858" y="3124"/>
              <a:ext cx="503" cy="845"/>
              <a:chOff x="2858" y="3124"/>
              <a:chExt cx="503" cy="845"/>
            </a:xfrm>
          </p:grpSpPr>
          <p:sp>
            <p:nvSpPr>
              <p:cNvPr id="54320" name="Freeform 48"/>
              <p:cNvSpPr>
                <a:spLocks/>
              </p:cNvSpPr>
              <p:nvPr/>
            </p:nvSpPr>
            <p:spPr bwMode="auto">
              <a:xfrm>
                <a:off x="2858" y="3361"/>
                <a:ext cx="187" cy="608"/>
              </a:xfrm>
              <a:custGeom>
                <a:avLst/>
                <a:gdLst/>
                <a:ahLst/>
                <a:cxnLst>
                  <a:cxn ang="0">
                    <a:pos x="20" y="598"/>
                  </a:cxn>
                  <a:cxn ang="0">
                    <a:pos x="61" y="572"/>
                  </a:cxn>
                  <a:cxn ang="0">
                    <a:pos x="70" y="559"/>
                  </a:cxn>
                  <a:cxn ang="0">
                    <a:pos x="79" y="541"/>
                  </a:cxn>
                  <a:cxn ang="0">
                    <a:pos x="83" y="537"/>
                  </a:cxn>
                  <a:cxn ang="0">
                    <a:pos x="87" y="523"/>
                  </a:cxn>
                  <a:cxn ang="0">
                    <a:pos x="90" y="515"/>
                  </a:cxn>
                  <a:cxn ang="0">
                    <a:pos x="94" y="506"/>
                  </a:cxn>
                  <a:cxn ang="0">
                    <a:pos x="98" y="497"/>
                  </a:cxn>
                  <a:cxn ang="0">
                    <a:pos x="101" y="484"/>
                  </a:cxn>
                  <a:cxn ang="0">
                    <a:pos x="109" y="462"/>
                  </a:cxn>
                  <a:cxn ang="0">
                    <a:pos x="114" y="436"/>
                  </a:cxn>
                  <a:cxn ang="0">
                    <a:pos x="116" y="431"/>
                  </a:cxn>
                  <a:cxn ang="0">
                    <a:pos x="118" y="418"/>
                  </a:cxn>
                  <a:cxn ang="0">
                    <a:pos x="123" y="396"/>
                  </a:cxn>
                  <a:cxn ang="0">
                    <a:pos x="125" y="387"/>
                  </a:cxn>
                  <a:cxn ang="0">
                    <a:pos x="127" y="374"/>
                  </a:cxn>
                  <a:cxn ang="0">
                    <a:pos x="129" y="365"/>
                  </a:cxn>
                  <a:cxn ang="0">
                    <a:pos x="132" y="352"/>
                  </a:cxn>
                  <a:cxn ang="0">
                    <a:pos x="134" y="339"/>
                  </a:cxn>
                  <a:cxn ang="0">
                    <a:pos x="136" y="334"/>
                  </a:cxn>
                  <a:cxn ang="0">
                    <a:pos x="136" y="326"/>
                  </a:cxn>
                  <a:cxn ang="0">
                    <a:pos x="138" y="312"/>
                  </a:cxn>
                  <a:cxn ang="0">
                    <a:pos x="140" y="304"/>
                  </a:cxn>
                  <a:cxn ang="0">
                    <a:pos x="142" y="299"/>
                  </a:cxn>
                  <a:cxn ang="0">
                    <a:pos x="143" y="282"/>
                  </a:cxn>
                  <a:cxn ang="0">
                    <a:pos x="145" y="273"/>
                  </a:cxn>
                  <a:cxn ang="0">
                    <a:pos x="147" y="264"/>
                  </a:cxn>
                  <a:cxn ang="0">
                    <a:pos x="149" y="251"/>
                  </a:cxn>
                  <a:cxn ang="0">
                    <a:pos x="151" y="242"/>
                  </a:cxn>
                  <a:cxn ang="0">
                    <a:pos x="153" y="229"/>
                  </a:cxn>
                  <a:cxn ang="0">
                    <a:pos x="155" y="220"/>
                  </a:cxn>
                  <a:cxn ang="0">
                    <a:pos x="155" y="211"/>
                  </a:cxn>
                  <a:cxn ang="0">
                    <a:pos x="156" y="198"/>
                  </a:cxn>
                  <a:cxn ang="0">
                    <a:pos x="158" y="194"/>
                  </a:cxn>
                  <a:cxn ang="0">
                    <a:pos x="160" y="185"/>
                  </a:cxn>
                  <a:cxn ang="0">
                    <a:pos x="162" y="172"/>
                  </a:cxn>
                  <a:cxn ang="0">
                    <a:pos x="162" y="163"/>
                  </a:cxn>
                  <a:cxn ang="0">
                    <a:pos x="164" y="154"/>
                  </a:cxn>
                  <a:cxn ang="0">
                    <a:pos x="166" y="145"/>
                  </a:cxn>
                  <a:cxn ang="0">
                    <a:pos x="166" y="136"/>
                  </a:cxn>
                  <a:cxn ang="0">
                    <a:pos x="168" y="128"/>
                  </a:cxn>
                  <a:cxn ang="0">
                    <a:pos x="169" y="123"/>
                  </a:cxn>
                  <a:cxn ang="0">
                    <a:pos x="169" y="115"/>
                  </a:cxn>
                  <a:cxn ang="0">
                    <a:pos x="171" y="105"/>
                  </a:cxn>
                  <a:cxn ang="0">
                    <a:pos x="171" y="97"/>
                  </a:cxn>
                  <a:cxn ang="0">
                    <a:pos x="173" y="92"/>
                  </a:cxn>
                  <a:cxn ang="0">
                    <a:pos x="173" y="84"/>
                  </a:cxn>
                  <a:cxn ang="0">
                    <a:pos x="175" y="79"/>
                  </a:cxn>
                  <a:cxn ang="0">
                    <a:pos x="177" y="70"/>
                  </a:cxn>
                  <a:cxn ang="0">
                    <a:pos x="179" y="53"/>
                  </a:cxn>
                  <a:cxn ang="0">
                    <a:pos x="180" y="44"/>
                  </a:cxn>
                  <a:cxn ang="0">
                    <a:pos x="182" y="26"/>
                  </a:cxn>
                  <a:cxn ang="0">
                    <a:pos x="184" y="22"/>
                  </a:cxn>
                  <a:cxn ang="0">
                    <a:pos x="184" y="13"/>
                  </a:cxn>
                  <a:cxn ang="0">
                    <a:pos x="186" y="9"/>
                  </a:cxn>
                  <a:cxn ang="0">
                    <a:pos x="186" y="0"/>
                  </a:cxn>
                </a:cxnLst>
                <a:rect l="0" t="0" r="r" b="b"/>
                <a:pathLst>
                  <a:path w="187" h="608">
                    <a:moveTo>
                      <a:pt x="0" y="607"/>
                    </a:moveTo>
                    <a:lnTo>
                      <a:pt x="20" y="598"/>
                    </a:lnTo>
                    <a:lnTo>
                      <a:pt x="53" y="581"/>
                    </a:lnTo>
                    <a:lnTo>
                      <a:pt x="61" y="572"/>
                    </a:lnTo>
                    <a:lnTo>
                      <a:pt x="66" y="563"/>
                    </a:lnTo>
                    <a:lnTo>
                      <a:pt x="70" y="559"/>
                    </a:lnTo>
                    <a:lnTo>
                      <a:pt x="72" y="554"/>
                    </a:lnTo>
                    <a:lnTo>
                      <a:pt x="79" y="541"/>
                    </a:lnTo>
                    <a:lnTo>
                      <a:pt x="81" y="537"/>
                    </a:lnTo>
                    <a:lnTo>
                      <a:pt x="83" y="537"/>
                    </a:lnTo>
                    <a:lnTo>
                      <a:pt x="83" y="533"/>
                    </a:lnTo>
                    <a:lnTo>
                      <a:pt x="87" y="523"/>
                    </a:lnTo>
                    <a:lnTo>
                      <a:pt x="88" y="523"/>
                    </a:lnTo>
                    <a:lnTo>
                      <a:pt x="90" y="515"/>
                    </a:lnTo>
                    <a:lnTo>
                      <a:pt x="92" y="510"/>
                    </a:lnTo>
                    <a:lnTo>
                      <a:pt x="94" y="506"/>
                    </a:lnTo>
                    <a:lnTo>
                      <a:pt x="96" y="502"/>
                    </a:lnTo>
                    <a:lnTo>
                      <a:pt x="98" y="497"/>
                    </a:lnTo>
                    <a:lnTo>
                      <a:pt x="99" y="492"/>
                    </a:lnTo>
                    <a:lnTo>
                      <a:pt x="101" y="484"/>
                    </a:lnTo>
                    <a:lnTo>
                      <a:pt x="103" y="479"/>
                    </a:lnTo>
                    <a:lnTo>
                      <a:pt x="109" y="462"/>
                    </a:lnTo>
                    <a:lnTo>
                      <a:pt x="110" y="453"/>
                    </a:lnTo>
                    <a:lnTo>
                      <a:pt x="114" y="436"/>
                    </a:lnTo>
                    <a:lnTo>
                      <a:pt x="114" y="431"/>
                    </a:lnTo>
                    <a:lnTo>
                      <a:pt x="116" y="431"/>
                    </a:lnTo>
                    <a:lnTo>
                      <a:pt x="116" y="427"/>
                    </a:lnTo>
                    <a:lnTo>
                      <a:pt x="118" y="418"/>
                    </a:lnTo>
                    <a:lnTo>
                      <a:pt x="123" y="400"/>
                    </a:lnTo>
                    <a:lnTo>
                      <a:pt x="123" y="396"/>
                    </a:lnTo>
                    <a:lnTo>
                      <a:pt x="123" y="392"/>
                    </a:lnTo>
                    <a:lnTo>
                      <a:pt x="125" y="387"/>
                    </a:lnTo>
                    <a:lnTo>
                      <a:pt x="127" y="378"/>
                    </a:lnTo>
                    <a:lnTo>
                      <a:pt x="127" y="374"/>
                    </a:lnTo>
                    <a:lnTo>
                      <a:pt x="129" y="369"/>
                    </a:lnTo>
                    <a:lnTo>
                      <a:pt x="129" y="365"/>
                    </a:lnTo>
                    <a:lnTo>
                      <a:pt x="131" y="361"/>
                    </a:lnTo>
                    <a:lnTo>
                      <a:pt x="132" y="352"/>
                    </a:lnTo>
                    <a:lnTo>
                      <a:pt x="132" y="343"/>
                    </a:lnTo>
                    <a:lnTo>
                      <a:pt x="134" y="339"/>
                    </a:lnTo>
                    <a:lnTo>
                      <a:pt x="134" y="334"/>
                    </a:lnTo>
                    <a:lnTo>
                      <a:pt x="136" y="334"/>
                    </a:lnTo>
                    <a:lnTo>
                      <a:pt x="136" y="330"/>
                    </a:lnTo>
                    <a:lnTo>
                      <a:pt x="136" y="326"/>
                    </a:lnTo>
                    <a:lnTo>
                      <a:pt x="138" y="317"/>
                    </a:lnTo>
                    <a:lnTo>
                      <a:pt x="138" y="312"/>
                    </a:lnTo>
                    <a:lnTo>
                      <a:pt x="140" y="308"/>
                    </a:lnTo>
                    <a:lnTo>
                      <a:pt x="140" y="304"/>
                    </a:lnTo>
                    <a:lnTo>
                      <a:pt x="142" y="304"/>
                    </a:lnTo>
                    <a:lnTo>
                      <a:pt x="142" y="299"/>
                    </a:lnTo>
                    <a:lnTo>
                      <a:pt x="142" y="295"/>
                    </a:lnTo>
                    <a:lnTo>
                      <a:pt x="143" y="282"/>
                    </a:lnTo>
                    <a:lnTo>
                      <a:pt x="145" y="277"/>
                    </a:lnTo>
                    <a:lnTo>
                      <a:pt x="145" y="273"/>
                    </a:lnTo>
                    <a:lnTo>
                      <a:pt x="145" y="269"/>
                    </a:lnTo>
                    <a:lnTo>
                      <a:pt x="147" y="264"/>
                    </a:lnTo>
                    <a:lnTo>
                      <a:pt x="149" y="255"/>
                    </a:lnTo>
                    <a:lnTo>
                      <a:pt x="149" y="251"/>
                    </a:lnTo>
                    <a:lnTo>
                      <a:pt x="149" y="246"/>
                    </a:lnTo>
                    <a:lnTo>
                      <a:pt x="151" y="242"/>
                    </a:lnTo>
                    <a:lnTo>
                      <a:pt x="151" y="238"/>
                    </a:lnTo>
                    <a:lnTo>
                      <a:pt x="153" y="229"/>
                    </a:lnTo>
                    <a:lnTo>
                      <a:pt x="153" y="224"/>
                    </a:lnTo>
                    <a:lnTo>
                      <a:pt x="155" y="220"/>
                    </a:lnTo>
                    <a:lnTo>
                      <a:pt x="155" y="216"/>
                    </a:lnTo>
                    <a:lnTo>
                      <a:pt x="155" y="211"/>
                    </a:lnTo>
                    <a:lnTo>
                      <a:pt x="156" y="202"/>
                    </a:lnTo>
                    <a:lnTo>
                      <a:pt x="156" y="198"/>
                    </a:lnTo>
                    <a:lnTo>
                      <a:pt x="158" y="198"/>
                    </a:lnTo>
                    <a:lnTo>
                      <a:pt x="158" y="194"/>
                    </a:lnTo>
                    <a:lnTo>
                      <a:pt x="158" y="189"/>
                    </a:lnTo>
                    <a:lnTo>
                      <a:pt x="160" y="185"/>
                    </a:lnTo>
                    <a:lnTo>
                      <a:pt x="160" y="180"/>
                    </a:lnTo>
                    <a:lnTo>
                      <a:pt x="162" y="172"/>
                    </a:lnTo>
                    <a:lnTo>
                      <a:pt x="162" y="167"/>
                    </a:lnTo>
                    <a:lnTo>
                      <a:pt x="162" y="163"/>
                    </a:lnTo>
                    <a:lnTo>
                      <a:pt x="164" y="159"/>
                    </a:lnTo>
                    <a:lnTo>
                      <a:pt x="164" y="154"/>
                    </a:lnTo>
                    <a:lnTo>
                      <a:pt x="164" y="149"/>
                    </a:lnTo>
                    <a:lnTo>
                      <a:pt x="166" y="145"/>
                    </a:lnTo>
                    <a:lnTo>
                      <a:pt x="166" y="141"/>
                    </a:lnTo>
                    <a:lnTo>
                      <a:pt x="166" y="136"/>
                    </a:lnTo>
                    <a:lnTo>
                      <a:pt x="168" y="132"/>
                    </a:lnTo>
                    <a:lnTo>
                      <a:pt x="168" y="128"/>
                    </a:lnTo>
                    <a:lnTo>
                      <a:pt x="168" y="123"/>
                    </a:lnTo>
                    <a:lnTo>
                      <a:pt x="169" y="123"/>
                    </a:lnTo>
                    <a:lnTo>
                      <a:pt x="169" y="119"/>
                    </a:lnTo>
                    <a:lnTo>
                      <a:pt x="169" y="115"/>
                    </a:lnTo>
                    <a:lnTo>
                      <a:pt x="171" y="110"/>
                    </a:lnTo>
                    <a:lnTo>
                      <a:pt x="171" y="105"/>
                    </a:lnTo>
                    <a:lnTo>
                      <a:pt x="171" y="101"/>
                    </a:lnTo>
                    <a:lnTo>
                      <a:pt x="171" y="97"/>
                    </a:lnTo>
                    <a:lnTo>
                      <a:pt x="173" y="97"/>
                    </a:lnTo>
                    <a:lnTo>
                      <a:pt x="173" y="92"/>
                    </a:lnTo>
                    <a:lnTo>
                      <a:pt x="173" y="88"/>
                    </a:lnTo>
                    <a:lnTo>
                      <a:pt x="173" y="84"/>
                    </a:lnTo>
                    <a:lnTo>
                      <a:pt x="175" y="84"/>
                    </a:lnTo>
                    <a:lnTo>
                      <a:pt x="175" y="79"/>
                    </a:lnTo>
                    <a:lnTo>
                      <a:pt x="175" y="75"/>
                    </a:lnTo>
                    <a:lnTo>
                      <a:pt x="177" y="70"/>
                    </a:lnTo>
                    <a:lnTo>
                      <a:pt x="177" y="66"/>
                    </a:lnTo>
                    <a:lnTo>
                      <a:pt x="179" y="53"/>
                    </a:lnTo>
                    <a:lnTo>
                      <a:pt x="179" y="49"/>
                    </a:lnTo>
                    <a:lnTo>
                      <a:pt x="180" y="44"/>
                    </a:lnTo>
                    <a:lnTo>
                      <a:pt x="180" y="40"/>
                    </a:lnTo>
                    <a:lnTo>
                      <a:pt x="182" y="26"/>
                    </a:lnTo>
                    <a:lnTo>
                      <a:pt x="182" y="22"/>
                    </a:lnTo>
                    <a:lnTo>
                      <a:pt x="184" y="22"/>
                    </a:lnTo>
                    <a:lnTo>
                      <a:pt x="184" y="18"/>
                    </a:lnTo>
                    <a:lnTo>
                      <a:pt x="184" y="13"/>
                    </a:lnTo>
                    <a:lnTo>
                      <a:pt x="184" y="9"/>
                    </a:lnTo>
                    <a:lnTo>
                      <a:pt x="186" y="9"/>
                    </a:lnTo>
                    <a:lnTo>
                      <a:pt x="186" y="5"/>
                    </a:lnTo>
                    <a:lnTo>
                      <a:pt x="18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321" name="Freeform 49"/>
              <p:cNvSpPr>
                <a:spLocks/>
              </p:cNvSpPr>
              <p:nvPr/>
            </p:nvSpPr>
            <p:spPr bwMode="auto">
              <a:xfrm>
                <a:off x="3044" y="3150"/>
                <a:ext cx="44" cy="212"/>
              </a:xfrm>
              <a:custGeom>
                <a:avLst/>
                <a:gdLst/>
                <a:ahLst/>
                <a:cxnLst>
                  <a:cxn ang="0">
                    <a:pos x="0" y="211"/>
                  </a:cxn>
                  <a:cxn ang="0">
                    <a:pos x="0" y="211"/>
                  </a:cxn>
                  <a:cxn ang="0">
                    <a:pos x="0" y="206"/>
                  </a:cxn>
                  <a:cxn ang="0">
                    <a:pos x="2" y="206"/>
                  </a:cxn>
                  <a:cxn ang="0">
                    <a:pos x="2" y="202"/>
                  </a:cxn>
                  <a:cxn ang="0">
                    <a:pos x="2" y="198"/>
                  </a:cxn>
                  <a:cxn ang="0">
                    <a:pos x="4" y="189"/>
                  </a:cxn>
                  <a:cxn ang="0">
                    <a:pos x="4" y="185"/>
                  </a:cxn>
                  <a:cxn ang="0">
                    <a:pos x="5" y="185"/>
                  </a:cxn>
                  <a:cxn ang="0">
                    <a:pos x="5" y="180"/>
                  </a:cxn>
                  <a:cxn ang="0">
                    <a:pos x="5" y="176"/>
                  </a:cxn>
                  <a:cxn ang="0">
                    <a:pos x="5" y="172"/>
                  </a:cxn>
                  <a:cxn ang="0">
                    <a:pos x="7" y="167"/>
                  </a:cxn>
                  <a:cxn ang="0">
                    <a:pos x="7" y="163"/>
                  </a:cxn>
                  <a:cxn ang="0">
                    <a:pos x="9" y="158"/>
                  </a:cxn>
                  <a:cxn ang="0">
                    <a:pos x="9" y="154"/>
                  </a:cxn>
                  <a:cxn ang="0">
                    <a:pos x="9" y="150"/>
                  </a:cxn>
                  <a:cxn ang="0">
                    <a:pos x="11" y="145"/>
                  </a:cxn>
                  <a:cxn ang="0">
                    <a:pos x="11" y="141"/>
                  </a:cxn>
                  <a:cxn ang="0">
                    <a:pos x="13" y="137"/>
                  </a:cxn>
                  <a:cxn ang="0">
                    <a:pos x="13" y="132"/>
                  </a:cxn>
                  <a:cxn ang="0">
                    <a:pos x="13" y="128"/>
                  </a:cxn>
                  <a:cxn ang="0">
                    <a:pos x="15" y="123"/>
                  </a:cxn>
                  <a:cxn ang="0">
                    <a:pos x="15" y="119"/>
                  </a:cxn>
                  <a:cxn ang="0">
                    <a:pos x="15" y="114"/>
                  </a:cxn>
                  <a:cxn ang="0">
                    <a:pos x="17" y="114"/>
                  </a:cxn>
                  <a:cxn ang="0">
                    <a:pos x="17" y="110"/>
                  </a:cxn>
                  <a:cxn ang="0">
                    <a:pos x="17" y="106"/>
                  </a:cxn>
                  <a:cxn ang="0">
                    <a:pos x="19" y="106"/>
                  </a:cxn>
                  <a:cxn ang="0">
                    <a:pos x="19" y="101"/>
                  </a:cxn>
                  <a:cxn ang="0">
                    <a:pos x="19" y="97"/>
                  </a:cxn>
                  <a:cxn ang="0">
                    <a:pos x="21" y="97"/>
                  </a:cxn>
                  <a:cxn ang="0">
                    <a:pos x="21" y="93"/>
                  </a:cxn>
                  <a:cxn ang="0">
                    <a:pos x="21" y="88"/>
                  </a:cxn>
                  <a:cxn ang="0">
                    <a:pos x="22" y="83"/>
                  </a:cxn>
                  <a:cxn ang="0">
                    <a:pos x="22" y="79"/>
                  </a:cxn>
                  <a:cxn ang="0">
                    <a:pos x="22" y="75"/>
                  </a:cxn>
                  <a:cxn ang="0">
                    <a:pos x="24" y="75"/>
                  </a:cxn>
                  <a:cxn ang="0">
                    <a:pos x="24" y="70"/>
                  </a:cxn>
                  <a:cxn ang="0">
                    <a:pos x="24" y="66"/>
                  </a:cxn>
                  <a:cxn ang="0">
                    <a:pos x="26" y="66"/>
                  </a:cxn>
                  <a:cxn ang="0">
                    <a:pos x="26" y="62"/>
                  </a:cxn>
                  <a:cxn ang="0">
                    <a:pos x="26" y="57"/>
                  </a:cxn>
                  <a:cxn ang="0">
                    <a:pos x="28" y="57"/>
                  </a:cxn>
                  <a:cxn ang="0">
                    <a:pos x="28" y="53"/>
                  </a:cxn>
                  <a:cxn ang="0">
                    <a:pos x="28" y="49"/>
                  </a:cxn>
                  <a:cxn ang="0">
                    <a:pos x="30" y="49"/>
                  </a:cxn>
                  <a:cxn ang="0">
                    <a:pos x="30" y="44"/>
                  </a:cxn>
                  <a:cxn ang="0">
                    <a:pos x="32" y="40"/>
                  </a:cxn>
                  <a:cxn ang="0">
                    <a:pos x="32" y="35"/>
                  </a:cxn>
                  <a:cxn ang="0">
                    <a:pos x="33" y="35"/>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2">
                    <a:moveTo>
                      <a:pt x="0" y="211"/>
                    </a:moveTo>
                    <a:lnTo>
                      <a:pt x="0" y="211"/>
                    </a:lnTo>
                    <a:lnTo>
                      <a:pt x="0" y="206"/>
                    </a:lnTo>
                    <a:lnTo>
                      <a:pt x="2" y="206"/>
                    </a:lnTo>
                    <a:lnTo>
                      <a:pt x="2" y="202"/>
                    </a:lnTo>
                    <a:lnTo>
                      <a:pt x="2" y="198"/>
                    </a:lnTo>
                    <a:lnTo>
                      <a:pt x="4" y="189"/>
                    </a:lnTo>
                    <a:lnTo>
                      <a:pt x="4" y="185"/>
                    </a:lnTo>
                    <a:lnTo>
                      <a:pt x="5" y="185"/>
                    </a:lnTo>
                    <a:lnTo>
                      <a:pt x="5" y="180"/>
                    </a:lnTo>
                    <a:lnTo>
                      <a:pt x="5" y="176"/>
                    </a:lnTo>
                    <a:lnTo>
                      <a:pt x="5" y="172"/>
                    </a:lnTo>
                    <a:lnTo>
                      <a:pt x="7" y="167"/>
                    </a:lnTo>
                    <a:lnTo>
                      <a:pt x="7" y="163"/>
                    </a:lnTo>
                    <a:lnTo>
                      <a:pt x="9" y="158"/>
                    </a:lnTo>
                    <a:lnTo>
                      <a:pt x="9" y="154"/>
                    </a:lnTo>
                    <a:lnTo>
                      <a:pt x="9" y="150"/>
                    </a:lnTo>
                    <a:lnTo>
                      <a:pt x="11" y="145"/>
                    </a:lnTo>
                    <a:lnTo>
                      <a:pt x="11" y="141"/>
                    </a:lnTo>
                    <a:lnTo>
                      <a:pt x="13" y="137"/>
                    </a:lnTo>
                    <a:lnTo>
                      <a:pt x="13" y="132"/>
                    </a:lnTo>
                    <a:lnTo>
                      <a:pt x="13" y="128"/>
                    </a:lnTo>
                    <a:lnTo>
                      <a:pt x="15" y="123"/>
                    </a:lnTo>
                    <a:lnTo>
                      <a:pt x="15" y="119"/>
                    </a:lnTo>
                    <a:lnTo>
                      <a:pt x="15" y="114"/>
                    </a:lnTo>
                    <a:lnTo>
                      <a:pt x="17" y="114"/>
                    </a:lnTo>
                    <a:lnTo>
                      <a:pt x="17" y="110"/>
                    </a:lnTo>
                    <a:lnTo>
                      <a:pt x="17" y="106"/>
                    </a:lnTo>
                    <a:lnTo>
                      <a:pt x="19" y="106"/>
                    </a:lnTo>
                    <a:lnTo>
                      <a:pt x="19" y="101"/>
                    </a:lnTo>
                    <a:lnTo>
                      <a:pt x="19" y="97"/>
                    </a:lnTo>
                    <a:lnTo>
                      <a:pt x="21" y="97"/>
                    </a:lnTo>
                    <a:lnTo>
                      <a:pt x="21" y="93"/>
                    </a:lnTo>
                    <a:lnTo>
                      <a:pt x="21" y="88"/>
                    </a:lnTo>
                    <a:lnTo>
                      <a:pt x="22" y="83"/>
                    </a:lnTo>
                    <a:lnTo>
                      <a:pt x="22" y="79"/>
                    </a:lnTo>
                    <a:lnTo>
                      <a:pt x="22" y="75"/>
                    </a:lnTo>
                    <a:lnTo>
                      <a:pt x="24" y="75"/>
                    </a:lnTo>
                    <a:lnTo>
                      <a:pt x="24" y="70"/>
                    </a:lnTo>
                    <a:lnTo>
                      <a:pt x="24" y="66"/>
                    </a:lnTo>
                    <a:lnTo>
                      <a:pt x="26" y="66"/>
                    </a:lnTo>
                    <a:lnTo>
                      <a:pt x="26" y="62"/>
                    </a:lnTo>
                    <a:lnTo>
                      <a:pt x="26" y="57"/>
                    </a:lnTo>
                    <a:lnTo>
                      <a:pt x="28" y="57"/>
                    </a:lnTo>
                    <a:lnTo>
                      <a:pt x="28" y="53"/>
                    </a:lnTo>
                    <a:lnTo>
                      <a:pt x="28" y="49"/>
                    </a:lnTo>
                    <a:lnTo>
                      <a:pt x="30" y="49"/>
                    </a:lnTo>
                    <a:lnTo>
                      <a:pt x="30" y="44"/>
                    </a:lnTo>
                    <a:lnTo>
                      <a:pt x="32" y="40"/>
                    </a:lnTo>
                    <a:lnTo>
                      <a:pt x="32" y="35"/>
                    </a:lnTo>
                    <a:lnTo>
                      <a:pt x="33" y="35"/>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322" name="Freeform 50"/>
              <p:cNvSpPr>
                <a:spLocks/>
              </p:cNvSpPr>
              <p:nvPr/>
            </p:nvSpPr>
            <p:spPr bwMode="auto">
              <a:xfrm>
                <a:off x="3087" y="3124"/>
                <a:ext cx="32" cy="27"/>
              </a:xfrm>
              <a:custGeom>
                <a:avLst/>
                <a:gdLst/>
                <a:ahLst/>
                <a:cxnLst>
                  <a:cxn ang="0">
                    <a:pos x="0" y="26"/>
                  </a:cxn>
                  <a:cxn ang="0">
                    <a:pos x="0" y="26"/>
                  </a:cxn>
                  <a:cxn ang="0">
                    <a:pos x="0" y="22"/>
                  </a:cxn>
                  <a:cxn ang="0">
                    <a:pos x="2" y="22"/>
                  </a:cxn>
                  <a:cxn ang="0">
                    <a:pos x="2" y="18"/>
                  </a:cxn>
                  <a:cxn ang="0">
                    <a:pos x="4" y="18"/>
                  </a:cxn>
                  <a:cxn ang="0">
                    <a:pos x="4" y="13"/>
                  </a:cxn>
                  <a:cxn ang="0">
                    <a:pos x="5" y="13"/>
                  </a:cxn>
                  <a:cxn ang="0">
                    <a:pos x="7" y="9"/>
                  </a:cxn>
                  <a:cxn ang="0">
                    <a:pos x="9" y="9"/>
                  </a:cxn>
                  <a:cxn ang="0">
                    <a:pos x="9" y="5"/>
                  </a:cxn>
                  <a:cxn ang="0">
                    <a:pos x="11" y="5"/>
                  </a:cxn>
                  <a:cxn ang="0">
                    <a:pos x="13" y="5"/>
                  </a:cxn>
                  <a:cxn ang="0">
                    <a:pos x="13" y="0"/>
                  </a:cxn>
                  <a:cxn ang="0">
                    <a:pos x="15" y="0"/>
                  </a:cxn>
                  <a:cxn ang="0">
                    <a:pos x="16" y="0"/>
                  </a:cxn>
                  <a:cxn ang="0">
                    <a:pos x="18" y="0"/>
                  </a:cxn>
                  <a:cxn ang="0">
                    <a:pos x="20" y="0"/>
                  </a:cxn>
                  <a:cxn ang="0">
                    <a:pos x="22" y="0"/>
                  </a:cxn>
                  <a:cxn ang="0">
                    <a:pos x="24" y="0"/>
                  </a:cxn>
                  <a:cxn ang="0">
                    <a:pos x="24" y="5"/>
                  </a:cxn>
                  <a:cxn ang="0">
                    <a:pos x="26" y="5"/>
                  </a:cxn>
                  <a:cxn ang="0">
                    <a:pos x="27" y="5"/>
                  </a:cxn>
                  <a:cxn ang="0">
                    <a:pos x="27" y="9"/>
                  </a:cxn>
                  <a:cxn ang="0">
                    <a:pos x="29" y="9"/>
                  </a:cxn>
                  <a:cxn ang="0">
                    <a:pos x="29" y="13"/>
                  </a:cxn>
                  <a:cxn ang="0">
                    <a:pos x="31" y="13"/>
                  </a:cxn>
                </a:cxnLst>
                <a:rect l="0" t="0" r="r" b="b"/>
                <a:pathLst>
                  <a:path w="32" h="27">
                    <a:moveTo>
                      <a:pt x="0" y="26"/>
                    </a:moveTo>
                    <a:lnTo>
                      <a:pt x="0" y="26"/>
                    </a:lnTo>
                    <a:lnTo>
                      <a:pt x="0" y="22"/>
                    </a:lnTo>
                    <a:lnTo>
                      <a:pt x="2" y="22"/>
                    </a:lnTo>
                    <a:lnTo>
                      <a:pt x="2" y="18"/>
                    </a:lnTo>
                    <a:lnTo>
                      <a:pt x="4" y="18"/>
                    </a:lnTo>
                    <a:lnTo>
                      <a:pt x="4" y="13"/>
                    </a:lnTo>
                    <a:lnTo>
                      <a:pt x="5" y="13"/>
                    </a:lnTo>
                    <a:lnTo>
                      <a:pt x="7" y="9"/>
                    </a:lnTo>
                    <a:lnTo>
                      <a:pt x="9" y="9"/>
                    </a:lnTo>
                    <a:lnTo>
                      <a:pt x="9" y="5"/>
                    </a:lnTo>
                    <a:lnTo>
                      <a:pt x="11" y="5"/>
                    </a:lnTo>
                    <a:lnTo>
                      <a:pt x="13" y="5"/>
                    </a:lnTo>
                    <a:lnTo>
                      <a:pt x="13" y="0"/>
                    </a:lnTo>
                    <a:lnTo>
                      <a:pt x="15" y="0"/>
                    </a:lnTo>
                    <a:lnTo>
                      <a:pt x="16" y="0"/>
                    </a:lnTo>
                    <a:lnTo>
                      <a:pt x="18" y="0"/>
                    </a:lnTo>
                    <a:lnTo>
                      <a:pt x="20" y="0"/>
                    </a:lnTo>
                    <a:lnTo>
                      <a:pt x="22" y="0"/>
                    </a:lnTo>
                    <a:lnTo>
                      <a:pt x="24" y="0"/>
                    </a:lnTo>
                    <a:lnTo>
                      <a:pt x="24" y="5"/>
                    </a:lnTo>
                    <a:lnTo>
                      <a:pt x="26" y="5"/>
                    </a:lnTo>
                    <a:lnTo>
                      <a:pt x="27" y="5"/>
                    </a:lnTo>
                    <a:lnTo>
                      <a:pt x="27" y="9"/>
                    </a:lnTo>
                    <a:lnTo>
                      <a:pt x="29" y="9"/>
                    </a:lnTo>
                    <a:lnTo>
                      <a:pt x="29" y="13"/>
                    </a:lnTo>
                    <a:lnTo>
                      <a:pt x="31"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323" name="Freeform 51"/>
              <p:cNvSpPr>
                <a:spLocks/>
              </p:cNvSpPr>
              <p:nvPr/>
            </p:nvSpPr>
            <p:spPr bwMode="auto">
              <a:xfrm>
                <a:off x="3118" y="3137"/>
                <a:ext cx="45" cy="204"/>
              </a:xfrm>
              <a:custGeom>
                <a:avLst/>
                <a:gdLst/>
                <a:ahLst/>
                <a:cxnLst>
                  <a:cxn ang="0">
                    <a:pos x="0" y="0"/>
                  </a:cxn>
                  <a:cxn ang="0">
                    <a:pos x="0" y="0"/>
                  </a:cxn>
                  <a:cxn ang="0">
                    <a:pos x="2" y="0"/>
                  </a:cxn>
                  <a:cxn ang="0">
                    <a:pos x="2" y="5"/>
                  </a:cxn>
                  <a:cxn ang="0">
                    <a:pos x="4" y="5"/>
                  </a:cxn>
                  <a:cxn ang="0">
                    <a:pos x="4" y="9"/>
                  </a:cxn>
                  <a:cxn ang="0">
                    <a:pos x="6" y="9"/>
                  </a:cxn>
                  <a:cxn ang="0">
                    <a:pos x="6" y="13"/>
                  </a:cxn>
                  <a:cxn ang="0">
                    <a:pos x="7" y="13"/>
                  </a:cxn>
                  <a:cxn ang="0">
                    <a:pos x="7" y="18"/>
                  </a:cxn>
                  <a:cxn ang="0">
                    <a:pos x="7"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3"/>
                  </a:cxn>
                  <a:cxn ang="0">
                    <a:pos x="18" y="53"/>
                  </a:cxn>
                  <a:cxn ang="0">
                    <a:pos x="18" y="57"/>
                  </a:cxn>
                  <a:cxn ang="0">
                    <a:pos x="18" y="62"/>
                  </a:cxn>
                  <a:cxn ang="0">
                    <a:pos x="20" y="62"/>
                  </a:cxn>
                  <a:cxn ang="0">
                    <a:pos x="20" y="66"/>
                  </a:cxn>
                  <a:cxn ang="0">
                    <a:pos x="20" y="71"/>
                  </a:cxn>
                  <a:cxn ang="0">
                    <a:pos x="22" y="71"/>
                  </a:cxn>
                  <a:cxn ang="0">
                    <a:pos x="22" y="75"/>
                  </a:cxn>
                  <a:cxn ang="0">
                    <a:pos x="24" y="80"/>
                  </a:cxn>
                  <a:cxn ang="0">
                    <a:pos x="24" y="84"/>
                  </a:cxn>
                  <a:cxn ang="0">
                    <a:pos x="24" y="88"/>
                  </a:cxn>
                  <a:cxn ang="0">
                    <a:pos x="26" y="93"/>
                  </a:cxn>
                  <a:cxn ang="0">
                    <a:pos x="26" y="97"/>
                  </a:cxn>
                  <a:cxn ang="0">
                    <a:pos x="28" y="102"/>
                  </a:cxn>
                  <a:cxn ang="0">
                    <a:pos x="28" y="106"/>
                  </a:cxn>
                  <a:cxn ang="0">
                    <a:pos x="29" y="110"/>
                  </a:cxn>
                  <a:cxn ang="0">
                    <a:pos x="29" y="115"/>
                  </a:cxn>
                  <a:cxn ang="0">
                    <a:pos x="31" y="119"/>
                  </a:cxn>
                  <a:cxn ang="0">
                    <a:pos x="31" y="123"/>
                  </a:cxn>
                  <a:cxn ang="0">
                    <a:pos x="31" y="128"/>
                  </a:cxn>
                  <a:cxn ang="0">
                    <a:pos x="33" y="132"/>
                  </a:cxn>
                  <a:cxn ang="0">
                    <a:pos x="33" y="137"/>
                  </a:cxn>
                  <a:cxn ang="0">
                    <a:pos x="35" y="141"/>
                  </a:cxn>
                  <a:cxn ang="0">
                    <a:pos x="35" y="146"/>
                  </a:cxn>
                  <a:cxn ang="0">
                    <a:pos x="35" y="150"/>
                  </a:cxn>
                  <a:cxn ang="0">
                    <a:pos x="37" y="154"/>
                  </a:cxn>
                  <a:cxn ang="0">
                    <a:pos x="37" y="159"/>
                  </a:cxn>
                  <a:cxn ang="0">
                    <a:pos x="37" y="163"/>
                  </a:cxn>
                  <a:cxn ang="0">
                    <a:pos x="39" y="163"/>
                  </a:cxn>
                  <a:cxn ang="0">
                    <a:pos x="39" y="167"/>
                  </a:cxn>
                  <a:cxn ang="0">
                    <a:pos x="39" y="172"/>
                  </a:cxn>
                  <a:cxn ang="0">
                    <a:pos x="40" y="177"/>
                  </a:cxn>
                  <a:cxn ang="0">
                    <a:pos x="40" y="181"/>
                  </a:cxn>
                  <a:cxn ang="0">
                    <a:pos x="42" y="185"/>
                  </a:cxn>
                  <a:cxn ang="0">
                    <a:pos x="42" y="190"/>
                  </a:cxn>
                  <a:cxn ang="0">
                    <a:pos x="42" y="194"/>
                  </a:cxn>
                  <a:cxn ang="0">
                    <a:pos x="42" y="198"/>
                  </a:cxn>
                  <a:cxn ang="0">
                    <a:pos x="44" y="198"/>
                  </a:cxn>
                  <a:cxn ang="0">
                    <a:pos x="44" y="203"/>
                  </a:cxn>
                </a:cxnLst>
                <a:rect l="0" t="0" r="r" b="b"/>
                <a:pathLst>
                  <a:path w="45" h="204">
                    <a:moveTo>
                      <a:pt x="0" y="0"/>
                    </a:moveTo>
                    <a:lnTo>
                      <a:pt x="0" y="0"/>
                    </a:lnTo>
                    <a:lnTo>
                      <a:pt x="2" y="0"/>
                    </a:lnTo>
                    <a:lnTo>
                      <a:pt x="2" y="5"/>
                    </a:lnTo>
                    <a:lnTo>
                      <a:pt x="4" y="5"/>
                    </a:lnTo>
                    <a:lnTo>
                      <a:pt x="4" y="9"/>
                    </a:lnTo>
                    <a:lnTo>
                      <a:pt x="6" y="9"/>
                    </a:lnTo>
                    <a:lnTo>
                      <a:pt x="6" y="13"/>
                    </a:lnTo>
                    <a:lnTo>
                      <a:pt x="7" y="13"/>
                    </a:lnTo>
                    <a:lnTo>
                      <a:pt x="7" y="18"/>
                    </a:lnTo>
                    <a:lnTo>
                      <a:pt x="7" y="22"/>
                    </a:lnTo>
                    <a:lnTo>
                      <a:pt x="9" y="22"/>
                    </a:lnTo>
                    <a:lnTo>
                      <a:pt x="9" y="27"/>
                    </a:lnTo>
                    <a:lnTo>
                      <a:pt x="11" y="27"/>
                    </a:lnTo>
                    <a:lnTo>
                      <a:pt x="11" y="31"/>
                    </a:lnTo>
                    <a:lnTo>
                      <a:pt x="13" y="36"/>
                    </a:lnTo>
                    <a:lnTo>
                      <a:pt x="13" y="40"/>
                    </a:lnTo>
                    <a:lnTo>
                      <a:pt x="15" y="40"/>
                    </a:lnTo>
                    <a:lnTo>
                      <a:pt x="15" y="44"/>
                    </a:lnTo>
                    <a:lnTo>
                      <a:pt x="15" y="49"/>
                    </a:lnTo>
                    <a:lnTo>
                      <a:pt x="17" y="49"/>
                    </a:lnTo>
                    <a:lnTo>
                      <a:pt x="17" y="53"/>
                    </a:lnTo>
                    <a:lnTo>
                      <a:pt x="18" y="53"/>
                    </a:lnTo>
                    <a:lnTo>
                      <a:pt x="18" y="57"/>
                    </a:lnTo>
                    <a:lnTo>
                      <a:pt x="18" y="62"/>
                    </a:lnTo>
                    <a:lnTo>
                      <a:pt x="20" y="62"/>
                    </a:lnTo>
                    <a:lnTo>
                      <a:pt x="20" y="66"/>
                    </a:lnTo>
                    <a:lnTo>
                      <a:pt x="20" y="71"/>
                    </a:lnTo>
                    <a:lnTo>
                      <a:pt x="22" y="71"/>
                    </a:lnTo>
                    <a:lnTo>
                      <a:pt x="22" y="75"/>
                    </a:lnTo>
                    <a:lnTo>
                      <a:pt x="24" y="80"/>
                    </a:lnTo>
                    <a:lnTo>
                      <a:pt x="24" y="84"/>
                    </a:lnTo>
                    <a:lnTo>
                      <a:pt x="24" y="88"/>
                    </a:lnTo>
                    <a:lnTo>
                      <a:pt x="26" y="93"/>
                    </a:lnTo>
                    <a:lnTo>
                      <a:pt x="26" y="97"/>
                    </a:lnTo>
                    <a:lnTo>
                      <a:pt x="28" y="102"/>
                    </a:lnTo>
                    <a:lnTo>
                      <a:pt x="28" y="106"/>
                    </a:lnTo>
                    <a:lnTo>
                      <a:pt x="29" y="110"/>
                    </a:lnTo>
                    <a:lnTo>
                      <a:pt x="29" y="115"/>
                    </a:lnTo>
                    <a:lnTo>
                      <a:pt x="31" y="119"/>
                    </a:lnTo>
                    <a:lnTo>
                      <a:pt x="31" y="123"/>
                    </a:lnTo>
                    <a:lnTo>
                      <a:pt x="31" y="128"/>
                    </a:lnTo>
                    <a:lnTo>
                      <a:pt x="33" y="132"/>
                    </a:lnTo>
                    <a:lnTo>
                      <a:pt x="33" y="137"/>
                    </a:lnTo>
                    <a:lnTo>
                      <a:pt x="35" y="141"/>
                    </a:lnTo>
                    <a:lnTo>
                      <a:pt x="35" y="146"/>
                    </a:lnTo>
                    <a:lnTo>
                      <a:pt x="35" y="150"/>
                    </a:lnTo>
                    <a:lnTo>
                      <a:pt x="37" y="154"/>
                    </a:lnTo>
                    <a:lnTo>
                      <a:pt x="37" y="159"/>
                    </a:lnTo>
                    <a:lnTo>
                      <a:pt x="37" y="163"/>
                    </a:lnTo>
                    <a:lnTo>
                      <a:pt x="39" y="163"/>
                    </a:lnTo>
                    <a:lnTo>
                      <a:pt x="39" y="167"/>
                    </a:lnTo>
                    <a:lnTo>
                      <a:pt x="39" y="172"/>
                    </a:lnTo>
                    <a:lnTo>
                      <a:pt x="40" y="177"/>
                    </a:lnTo>
                    <a:lnTo>
                      <a:pt x="40" y="181"/>
                    </a:lnTo>
                    <a:lnTo>
                      <a:pt x="42" y="185"/>
                    </a:lnTo>
                    <a:lnTo>
                      <a:pt x="42" y="190"/>
                    </a:lnTo>
                    <a:lnTo>
                      <a:pt x="42" y="194"/>
                    </a:lnTo>
                    <a:lnTo>
                      <a:pt x="42" y="198"/>
                    </a:lnTo>
                    <a:lnTo>
                      <a:pt x="44" y="198"/>
                    </a:lnTo>
                    <a:lnTo>
                      <a:pt x="44"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324" name="Freeform 52"/>
              <p:cNvSpPr>
                <a:spLocks/>
              </p:cNvSpPr>
              <p:nvPr/>
            </p:nvSpPr>
            <p:spPr bwMode="auto">
              <a:xfrm>
                <a:off x="3162" y="3340"/>
                <a:ext cx="134" cy="597"/>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4"/>
                  </a:cxn>
                  <a:cxn ang="0">
                    <a:pos x="13" y="87"/>
                  </a:cxn>
                  <a:cxn ang="0">
                    <a:pos x="15" y="92"/>
                  </a:cxn>
                  <a:cxn ang="0">
                    <a:pos x="15" y="101"/>
                  </a:cxn>
                  <a:cxn ang="0">
                    <a:pos x="17" y="110"/>
                  </a:cxn>
                  <a:cxn ang="0">
                    <a:pos x="18" y="118"/>
                  </a:cxn>
                  <a:cxn ang="0">
                    <a:pos x="18" y="127"/>
                  </a:cxn>
                  <a:cxn ang="0">
                    <a:pos x="20" y="140"/>
                  </a:cxn>
                  <a:cxn ang="0">
                    <a:pos x="22" y="158"/>
                  </a:cxn>
                  <a:cxn ang="0">
                    <a:pos x="24" y="167"/>
                  </a:cxn>
                  <a:cxn ang="0">
                    <a:pos x="26" y="175"/>
                  </a:cxn>
                  <a:cxn ang="0">
                    <a:pos x="28" y="184"/>
                  </a:cxn>
                  <a:cxn ang="0">
                    <a:pos x="29" y="202"/>
                  </a:cxn>
                  <a:cxn ang="0">
                    <a:pos x="31" y="210"/>
                  </a:cxn>
                  <a:cxn ang="0">
                    <a:pos x="31" y="219"/>
                  </a:cxn>
                  <a:cxn ang="0">
                    <a:pos x="33" y="223"/>
                  </a:cxn>
                  <a:cxn ang="0">
                    <a:pos x="35" y="232"/>
                  </a:cxn>
                  <a:cxn ang="0">
                    <a:pos x="35" y="241"/>
                  </a:cxn>
                  <a:cxn ang="0">
                    <a:pos x="37" y="250"/>
                  </a:cxn>
                  <a:cxn ang="0">
                    <a:pos x="39" y="263"/>
                  </a:cxn>
                  <a:cxn ang="0">
                    <a:pos x="41" y="272"/>
                  </a:cxn>
                  <a:cxn ang="0">
                    <a:pos x="44" y="293"/>
                  </a:cxn>
                  <a:cxn ang="0">
                    <a:pos x="46" y="307"/>
                  </a:cxn>
                  <a:cxn ang="0">
                    <a:pos x="48" y="311"/>
                  </a:cxn>
                  <a:cxn ang="0">
                    <a:pos x="48" y="320"/>
                  </a:cxn>
                  <a:cxn ang="0">
                    <a:pos x="50" y="329"/>
                  </a:cxn>
                  <a:cxn ang="0">
                    <a:pos x="52" y="342"/>
                  </a:cxn>
                  <a:cxn ang="0">
                    <a:pos x="54" y="355"/>
                  </a:cxn>
                  <a:cxn ang="0">
                    <a:pos x="56" y="364"/>
                  </a:cxn>
                  <a:cxn ang="0">
                    <a:pos x="57" y="373"/>
                  </a:cxn>
                  <a:cxn ang="0">
                    <a:pos x="59" y="386"/>
                  </a:cxn>
                  <a:cxn ang="0">
                    <a:pos x="61" y="390"/>
                  </a:cxn>
                  <a:cxn ang="0">
                    <a:pos x="65" y="408"/>
                  </a:cxn>
                  <a:cxn ang="0">
                    <a:pos x="67" y="416"/>
                  </a:cxn>
                  <a:cxn ang="0">
                    <a:pos x="68" y="425"/>
                  </a:cxn>
                  <a:cxn ang="0">
                    <a:pos x="76" y="452"/>
                  </a:cxn>
                  <a:cxn ang="0">
                    <a:pos x="76" y="460"/>
                  </a:cxn>
                  <a:cxn ang="0">
                    <a:pos x="81" y="478"/>
                  </a:cxn>
                  <a:cxn ang="0">
                    <a:pos x="91" y="513"/>
                  </a:cxn>
                  <a:cxn ang="0">
                    <a:pos x="98" y="530"/>
                  </a:cxn>
                  <a:cxn ang="0">
                    <a:pos x="102" y="543"/>
                  </a:cxn>
                  <a:cxn ang="0">
                    <a:pos x="107" y="557"/>
                  </a:cxn>
                  <a:cxn ang="0">
                    <a:pos x="122" y="579"/>
                  </a:cxn>
                  <a:cxn ang="0">
                    <a:pos x="133" y="596"/>
                  </a:cxn>
                </a:cxnLst>
                <a:rect l="0" t="0" r="r" b="b"/>
                <a:pathLst>
                  <a:path w="134" h="597">
                    <a:moveTo>
                      <a:pt x="0" y="0"/>
                    </a:moveTo>
                    <a:lnTo>
                      <a:pt x="0" y="0"/>
                    </a:lnTo>
                    <a:lnTo>
                      <a:pt x="0" y="4"/>
                    </a:lnTo>
                    <a:lnTo>
                      <a:pt x="0" y="9"/>
                    </a:lnTo>
                    <a:lnTo>
                      <a:pt x="2" y="9"/>
                    </a:lnTo>
                    <a:lnTo>
                      <a:pt x="2" y="13"/>
                    </a:lnTo>
                    <a:lnTo>
                      <a:pt x="4" y="22"/>
                    </a:lnTo>
                    <a:lnTo>
                      <a:pt x="4" y="26"/>
                    </a:lnTo>
                    <a:lnTo>
                      <a:pt x="4" y="31"/>
                    </a:lnTo>
                    <a:lnTo>
                      <a:pt x="6" y="35"/>
                    </a:lnTo>
                    <a:lnTo>
                      <a:pt x="6" y="39"/>
                    </a:lnTo>
                    <a:lnTo>
                      <a:pt x="6" y="44"/>
                    </a:lnTo>
                    <a:lnTo>
                      <a:pt x="7" y="44"/>
                    </a:lnTo>
                    <a:lnTo>
                      <a:pt x="7" y="48"/>
                    </a:lnTo>
                    <a:lnTo>
                      <a:pt x="7" y="53"/>
                    </a:lnTo>
                    <a:lnTo>
                      <a:pt x="9" y="57"/>
                    </a:lnTo>
                    <a:lnTo>
                      <a:pt x="9" y="61"/>
                    </a:lnTo>
                    <a:lnTo>
                      <a:pt x="9" y="66"/>
                    </a:lnTo>
                    <a:lnTo>
                      <a:pt x="11" y="70"/>
                    </a:lnTo>
                    <a:lnTo>
                      <a:pt x="11" y="74"/>
                    </a:lnTo>
                    <a:lnTo>
                      <a:pt x="13" y="83"/>
                    </a:lnTo>
                    <a:lnTo>
                      <a:pt x="13" y="87"/>
                    </a:lnTo>
                    <a:lnTo>
                      <a:pt x="13" y="92"/>
                    </a:lnTo>
                    <a:lnTo>
                      <a:pt x="15" y="92"/>
                    </a:lnTo>
                    <a:lnTo>
                      <a:pt x="15" y="96"/>
                    </a:lnTo>
                    <a:lnTo>
                      <a:pt x="15" y="101"/>
                    </a:lnTo>
                    <a:lnTo>
                      <a:pt x="15" y="105"/>
                    </a:lnTo>
                    <a:lnTo>
                      <a:pt x="17" y="110"/>
                    </a:lnTo>
                    <a:lnTo>
                      <a:pt x="17" y="114"/>
                    </a:lnTo>
                    <a:lnTo>
                      <a:pt x="18" y="118"/>
                    </a:lnTo>
                    <a:lnTo>
                      <a:pt x="18" y="123"/>
                    </a:lnTo>
                    <a:lnTo>
                      <a:pt x="18" y="127"/>
                    </a:lnTo>
                    <a:lnTo>
                      <a:pt x="20" y="136"/>
                    </a:lnTo>
                    <a:lnTo>
                      <a:pt x="20" y="140"/>
                    </a:lnTo>
                    <a:lnTo>
                      <a:pt x="22" y="149"/>
                    </a:lnTo>
                    <a:lnTo>
                      <a:pt x="22" y="158"/>
                    </a:lnTo>
                    <a:lnTo>
                      <a:pt x="24" y="162"/>
                    </a:lnTo>
                    <a:lnTo>
                      <a:pt x="24" y="167"/>
                    </a:lnTo>
                    <a:lnTo>
                      <a:pt x="26" y="171"/>
                    </a:lnTo>
                    <a:lnTo>
                      <a:pt x="26" y="175"/>
                    </a:lnTo>
                    <a:lnTo>
                      <a:pt x="26" y="180"/>
                    </a:lnTo>
                    <a:lnTo>
                      <a:pt x="28" y="184"/>
                    </a:lnTo>
                    <a:lnTo>
                      <a:pt x="28" y="188"/>
                    </a:lnTo>
                    <a:lnTo>
                      <a:pt x="29" y="202"/>
                    </a:lnTo>
                    <a:lnTo>
                      <a:pt x="29" y="206"/>
                    </a:lnTo>
                    <a:lnTo>
                      <a:pt x="31" y="210"/>
                    </a:lnTo>
                    <a:lnTo>
                      <a:pt x="31" y="215"/>
                    </a:lnTo>
                    <a:lnTo>
                      <a:pt x="31" y="219"/>
                    </a:lnTo>
                    <a:lnTo>
                      <a:pt x="33" y="219"/>
                    </a:lnTo>
                    <a:lnTo>
                      <a:pt x="33" y="223"/>
                    </a:lnTo>
                    <a:lnTo>
                      <a:pt x="33" y="228"/>
                    </a:lnTo>
                    <a:lnTo>
                      <a:pt x="35" y="232"/>
                    </a:lnTo>
                    <a:lnTo>
                      <a:pt x="35" y="237"/>
                    </a:lnTo>
                    <a:lnTo>
                      <a:pt x="35" y="241"/>
                    </a:lnTo>
                    <a:lnTo>
                      <a:pt x="37" y="245"/>
                    </a:lnTo>
                    <a:lnTo>
                      <a:pt x="37" y="250"/>
                    </a:lnTo>
                    <a:lnTo>
                      <a:pt x="37" y="254"/>
                    </a:lnTo>
                    <a:lnTo>
                      <a:pt x="39" y="263"/>
                    </a:lnTo>
                    <a:lnTo>
                      <a:pt x="41" y="267"/>
                    </a:lnTo>
                    <a:lnTo>
                      <a:pt x="41" y="272"/>
                    </a:lnTo>
                    <a:lnTo>
                      <a:pt x="42" y="285"/>
                    </a:lnTo>
                    <a:lnTo>
                      <a:pt x="44" y="293"/>
                    </a:lnTo>
                    <a:lnTo>
                      <a:pt x="46" y="303"/>
                    </a:lnTo>
                    <a:lnTo>
                      <a:pt x="46" y="307"/>
                    </a:lnTo>
                    <a:lnTo>
                      <a:pt x="46" y="311"/>
                    </a:lnTo>
                    <a:lnTo>
                      <a:pt x="48" y="311"/>
                    </a:lnTo>
                    <a:lnTo>
                      <a:pt x="48" y="316"/>
                    </a:lnTo>
                    <a:lnTo>
                      <a:pt x="48" y="320"/>
                    </a:lnTo>
                    <a:lnTo>
                      <a:pt x="50" y="324"/>
                    </a:lnTo>
                    <a:lnTo>
                      <a:pt x="50" y="329"/>
                    </a:lnTo>
                    <a:lnTo>
                      <a:pt x="50" y="333"/>
                    </a:lnTo>
                    <a:lnTo>
                      <a:pt x="52" y="342"/>
                    </a:lnTo>
                    <a:lnTo>
                      <a:pt x="54" y="346"/>
                    </a:lnTo>
                    <a:lnTo>
                      <a:pt x="54" y="355"/>
                    </a:lnTo>
                    <a:lnTo>
                      <a:pt x="56" y="355"/>
                    </a:lnTo>
                    <a:lnTo>
                      <a:pt x="56" y="364"/>
                    </a:lnTo>
                    <a:lnTo>
                      <a:pt x="57" y="368"/>
                    </a:lnTo>
                    <a:lnTo>
                      <a:pt x="57" y="373"/>
                    </a:lnTo>
                    <a:lnTo>
                      <a:pt x="59" y="381"/>
                    </a:lnTo>
                    <a:lnTo>
                      <a:pt x="59" y="386"/>
                    </a:lnTo>
                    <a:lnTo>
                      <a:pt x="61" y="386"/>
                    </a:lnTo>
                    <a:lnTo>
                      <a:pt x="61" y="390"/>
                    </a:lnTo>
                    <a:lnTo>
                      <a:pt x="65" y="403"/>
                    </a:lnTo>
                    <a:lnTo>
                      <a:pt x="65" y="408"/>
                    </a:lnTo>
                    <a:lnTo>
                      <a:pt x="67" y="412"/>
                    </a:lnTo>
                    <a:lnTo>
                      <a:pt x="67" y="416"/>
                    </a:lnTo>
                    <a:lnTo>
                      <a:pt x="68" y="421"/>
                    </a:lnTo>
                    <a:lnTo>
                      <a:pt x="68" y="425"/>
                    </a:lnTo>
                    <a:lnTo>
                      <a:pt x="72" y="438"/>
                    </a:lnTo>
                    <a:lnTo>
                      <a:pt x="76" y="452"/>
                    </a:lnTo>
                    <a:lnTo>
                      <a:pt x="76" y="456"/>
                    </a:lnTo>
                    <a:lnTo>
                      <a:pt x="76" y="460"/>
                    </a:lnTo>
                    <a:lnTo>
                      <a:pt x="79" y="473"/>
                    </a:lnTo>
                    <a:lnTo>
                      <a:pt x="81" y="478"/>
                    </a:lnTo>
                    <a:lnTo>
                      <a:pt x="91" y="509"/>
                    </a:lnTo>
                    <a:lnTo>
                      <a:pt x="91" y="513"/>
                    </a:lnTo>
                    <a:lnTo>
                      <a:pt x="94" y="522"/>
                    </a:lnTo>
                    <a:lnTo>
                      <a:pt x="98" y="530"/>
                    </a:lnTo>
                    <a:lnTo>
                      <a:pt x="100" y="539"/>
                    </a:lnTo>
                    <a:lnTo>
                      <a:pt x="102" y="543"/>
                    </a:lnTo>
                    <a:lnTo>
                      <a:pt x="104" y="548"/>
                    </a:lnTo>
                    <a:lnTo>
                      <a:pt x="107" y="557"/>
                    </a:lnTo>
                    <a:lnTo>
                      <a:pt x="111" y="566"/>
                    </a:lnTo>
                    <a:lnTo>
                      <a:pt x="122" y="579"/>
                    </a:lnTo>
                    <a:lnTo>
                      <a:pt x="124" y="583"/>
                    </a:lnTo>
                    <a:lnTo>
                      <a:pt x="133"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325" name="Freeform 53"/>
              <p:cNvSpPr>
                <a:spLocks/>
              </p:cNvSpPr>
              <p:nvPr/>
            </p:nvSpPr>
            <p:spPr bwMode="auto">
              <a:xfrm>
                <a:off x="3295" y="3936"/>
                <a:ext cx="66" cy="33"/>
              </a:xfrm>
              <a:custGeom>
                <a:avLst/>
                <a:gdLst/>
                <a:ahLst/>
                <a:cxnLst>
                  <a:cxn ang="0">
                    <a:pos x="0" y="0"/>
                  </a:cxn>
                  <a:cxn ang="0">
                    <a:pos x="2" y="0"/>
                  </a:cxn>
                  <a:cxn ang="0">
                    <a:pos x="6" y="5"/>
                  </a:cxn>
                  <a:cxn ang="0">
                    <a:pos x="32" y="23"/>
                  </a:cxn>
                  <a:cxn ang="0">
                    <a:pos x="65" y="32"/>
                  </a:cxn>
                </a:cxnLst>
                <a:rect l="0" t="0" r="r" b="b"/>
                <a:pathLst>
                  <a:path w="66" h="33">
                    <a:moveTo>
                      <a:pt x="0" y="0"/>
                    </a:moveTo>
                    <a:lnTo>
                      <a:pt x="2" y="0"/>
                    </a:lnTo>
                    <a:lnTo>
                      <a:pt x="6" y="5"/>
                    </a:lnTo>
                    <a:lnTo>
                      <a:pt x="32" y="23"/>
                    </a:lnTo>
                    <a:lnTo>
                      <a:pt x="65"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4326" name="Line 54"/>
            <p:cNvSpPr>
              <a:spLocks noChangeShapeType="1"/>
            </p:cNvSpPr>
            <p:nvPr/>
          </p:nvSpPr>
          <p:spPr bwMode="auto">
            <a:xfrm>
              <a:off x="3104" y="3126"/>
              <a:ext cx="0" cy="899"/>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54327" name="AutoShape 55"/>
          <p:cNvSpPr>
            <a:spLocks noChangeArrowheads="1"/>
          </p:cNvSpPr>
          <p:nvPr/>
        </p:nvSpPr>
        <p:spPr bwMode="auto">
          <a:xfrm>
            <a:off x="1225550" y="16065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Medium</a:t>
            </a:r>
          </a:p>
          <a:p>
            <a:pPr algn="ctr" eaLnBrk="0" hangingPunct="0"/>
            <a:r>
              <a:rPr lang="en-US" sz="2400" b="1"/>
              <a:t>variability</a:t>
            </a:r>
          </a:p>
        </p:txBody>
      </p:sp>
      <p:sp>
        <p:nvSpPr>
          <p:cNvPr id="54328" name="AutoShape 56"/>
          <p:cNvSpPr>
            <a:spLocks noChangeArrowheads="1"/>
          </p:cNvSpPr>
          <p:nvPr/>
        </p:nvSpPr>
        <p:spPr bwMode="auto">
          <a:xfrm>
            <a:off x="6711950" y="3282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High</a:t>
            </a:r>
          </a:p>
          <a:p>
            <a:pPr algn="ctr" eaLnBrk="0" hangingPunct="0"/>
            <a:r>
              <a:rPr lang="en-US" sz="2400" b="1"/>
              <a:t>variability</a:t>
            </a:r>
          </a:p>
        </p:txBody>
      </p:sp>
      <p:sp>
        <p:nvSpPr>
          <p:cNvPr id="54329" name="AutoShape 57"/>
          <p:cNvSpPr>
            <a:spLocks noChangeArrowheads="1"/>
          </p:cNvSpPr>
          <p:nvPr/>
        </p:nvSpPr>
        <p:spPr bwMode="auto">
          <a:xfrm>
            <a:off x="1225550" y="5187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Low</a:t>
            </a:r>
          </a:p>
          <a:p>
            <a:pPr algn="ctr" eaLnBrk="0" hangingPunct="0"/>
            <a:r>
              <a:rPr lang="en-US" sz="2400" b="1"/>
              <a:t>variability</a:t>
            </a:r>
          </a:p>
        </p:txBody>
      </p:sp>
      <p:grpSp>
        <p:nvGrpSpPr>
          <p:cNvPr id="54330" name="Group 58"/>
          <p:cNvGrpSpPr>
            <a:grpSpLocks/>
          </p:cNvGrpSpPr>
          <p:nvPr/>
        </p:nvGrpSpPr>
        <p:grpSpPr bwMode="auto">
          <a:xfrm>
            <a:off x="1905000" y="3354388"/>
            <a:ext cx="6149975" cy="1136650"/>
            <a:chOff x="1200" y="2113"/>
            <a:chExt cx="3874" cy="716"/>
          </a:xfrm>
        </p:grpSpPr>
        <p:sp>
          <p:nvSpPr>
            <p:cNvPr id="54331" name="Freeform 59"/>
            <p:cNvSpPr>
              <a:spLocks/>
            </p:cNvSpPr>
            <p:nvPr/>
          </p:nvSpPr>
          <p:spPr bwMode="auto">
            <a:xfrm>
              <a:off x="1200" y="2314"/>
              <a:ext cx="1439" cy="515"/>
            </a:xfrm>
            <a:custGeom>
              <a:avLst/>
              <a:gdLst/>
              <a:ahLst/>
              <a:cxnLst>
                <a:cxn ang="0">
                  <a:pos x="156" y="507"/>
                </a:cxn>
                <a:cxn ang="0">
                  <a:pos x="470" y="484"/>
                </a:cxn>
                <a:cxn ang="0">
                  <a:pos x="541" y="473"/>
                </a:cxn>
                <a:cxn ang="0">
                  <a:pos x="611" y="458"/>
                </a:cxn>
                <a:cxn ang="0">
                  <a:pos x="639" y="454"/>
                </a:cxn>
                <a:cxn ang="0">
                  <a:pos x="669" y="443"/>
                </a:cxn>
                <a:cxn ang="0">
                  <a:pos x="697" y="436"/>
                </a:cxn>
                <a:cxn ang="0">
                  <a:pos x="725" y="428"/>
                </a:cxn>
                <a:cxn ang="0">
                  <a:pos x="754" y="421"/>
                </a:cxn>
                <a:cxn ang="0">
                  <a:pos x="782" y="410"/>
                </a:cxn>
                <a:cxn ang="0">
                  <a:pos x="840" y="391"/>
                </a:cxn>
                <a:cxn ang="0">
                  <a:pos x="883" y="369"/>
                </a:cxn>
                <a:cxn ang="0">
                  <a:pos x="896" y="365"/>
                </a:cxn>
                <a:cxn ang="0">
                  <a:pos x="910" y="354"/>
                </a:cxn>
                <a:cxn ang="0">
                  <a:pos x="953" y="335"/>
                </a:cxn>
                <a:cxn ang="0">
                  <a:pos x="968" y="328"/>
                </a:cxn>
                <a:cxn ang="0">
                  <a:pos x="981" y="317"/>
                </a:cxn>
                <a:cxn ang="0">
                  <a:pos x="996" y="309"/>
                </a:cxn>
                <a:cxn ang="0">
                  <a:pos x="1024" y="298"/>
                </a:cxn>
                <a:cxn ang="0">
                  <a:pos x="1039" y="287"/>
                </a:cxn>
                <a:cxn ang="0">
                  <a:pos x="1053" y="283"/>
                </a:cxn>
                <a:cxn ang="0">
                  <a:pos x="1053" y="276"/>
                </a:cxn>
                <a:cxn ang="0">
                  <a:pos x="1067" y="264"/>
                </a:cxn>
                <a:cxn ang="0">
                  <a:pos x="1081" y="257"/>
                </a:cxn>
                <a:cxn ang="0">
                  <a:pos x="1096" y="253"/>
                </a:cxn>
                <a:cxn ang="0">
                  <a:pos x="1109" y="239"/>
                </a:cxn>
                <a:cxn ang="0">
                  <a:pos x="1124" y="231"/>
                </a:cxn>
                <a:cxn ang="0">
                  <a:pos x="1139" y="224"/>
                </a:cxn>
                <a:cxn ang="0">
                  <a:pos x="1152" y="212"/>
                </a:cxn>
                <a:cxn ang="0">
                  <a:pos x="1167" y="205"/>
                </a:cxn>
                <a:cxn ang="0">
                  <a:pos x="1182" y="194"/>
                </a:cxn>
                <a:cxn ang="0">
                  <a:pos x="1195" y="186"/>
                </a:cxn>
                <a:cxn ang="0">
                  <a:pos x="1195" y="179"/>
                </a:cxn>
                <a:cxn ang="0">
                  <a:pos x="1210" y="168"/>
                </a:cxn>
                <a:cxn ang="0">
                  <a:pos x="1224" y="164"/>
                </a:cxn>
                <a:cxn ang="0">
                  <a:pos x="1238" y="157"/>
                </a:cxn>
                <a:cxn ang="0">
                  <a:pos x="1252" y="145"/>
                </a:cxn>
                <a:cxn ang="0">
                  <a:pos x="1252" y="138"/>
                </a:cxn>
                <a:cxn ang="0">
                  <a:pos x="1267" y="130"/>
                </a:cxn>
                <a:cxn ang="0">
                  <a:pos x="1280" y="123"/>
                </a:cxn>
                <a:cxn ang="0">
                  <a:pos x="1280" y="115"/>
                </a:cxn>
                <a:cxn ang="0">
                  <a:pos x="1295" y="108"/>
                </a:cxn>
                <a:cxn ang="0">
                  <a:pos x="1310" y="104"/>
                </a:cxn>
                <a:cxn ang="0">
                  <a:pos x="1310" y="97"/>
                </a:cxn>
                <a:cxn ang="0">
                  <a:pos x="1323" y="89"/>
                </a:cxn>
                <a:cxn ang="0">
                  <a:pos x="1323" y="82"/>
                </a:cxn>
                <a:cxn ang="0">
                  <a:pos x="1338" y="78"/>
                </a:cxn>
                <a:cxn ang="0">
                  <a:pos x="1338" y="71"/>
                </a:cxn>
                <a:cxn ang="0">
                  <a:pos x="1353" y="67"/>
                </a:cxn>
                <a:cxn ang="0">
                  <a:pos x="1366" y="60"/>
                </a:cxn>
                <a:cxn ang="0">
                  <a:pos x="1380" y="45"/>
                </a:cxn>
                <a:cxn ang="0">
                  <a:pos x="1395" y="37"/>
                </a:cxn>
                <a:cxn ang="0">
                  <a:pos x="1408" y="22"/>
                </a:cxn>
                <a:cxn ang="0">
                  <a:pos x="1423" y="19"/>
                </a:cxn>
                <a:cxn ang="0">
                  <a:pos x="1423" y="11"/>
                </a:cxn>
                <a:cxn ang="0">
                  <a:pos x="1438" y="8"/>
                </a:cxn>
                <a:cxn ang="0">
                  <a:pos x="1438" y="0"/>
                </a:cxn>
              </a:cxnLst>
              <a:rect l="0" t="0" r="r" b="b"/>
              <a:pathLst>
                <a:path w="1439" h="515">
                  <a:moveTo>
                    <a:pt x="0" y="514"/>
                  </a:moveTo>
                  <a:lnTo>
                    <a:pt x="156" y="507"/>
                  </a:lnTo>
                  <a:lnTo>
                    <a:pt x="413" y="492"/>
                  </a:lnTo>
                  <a:lnTo>
                    <a:pt x="470" y="484"/>
                  </a:lnTo>
                  <a:lnTo>
                    <a:pt x="511" y="477"/>
                  </a:lnTo>
                  <a:lnTo>
                    <a:pt x="541" y="473"/>
                  </a:lnTo>
                  <a:lnTo>
                    <a:pt x="554" y="469"/>
                  </a:lnTo>
                  <a:lnTo>
                    <a:pt x="611" y="458"/>
                  </a:lnTo>
                  <a:lnTo>
                    <a:pt x="626" y="454"/>
                  </a:lnTo>
                  <a:lnTo>
                    <a:pt x="639" y="454"/>
                  </a:lnTo>
                  <a:lnTo>
                    <a:pt x="639" y="451"/>
                  </a:lnTo>
                  <a:lnTo>
                    <a:pt x="669" y="443"/>
                  </a:lnTo>
                  <a:lnTo>
                    <a:pt x="682" y="443"/>
                  </a:lnTo>
                  <a:lnTo>
                    <a:pt x="697" y="436"/>
                  </a:lnTo>
                  <a:lnTo>
                    <a:pt x="712" y="432"/>
                  </a:lnTo>
                  <a:lnTo>
                    <a:pt x="725" y="428"/>
                  </a:lnTo>
                  <a:lnTo>
                    <a:pt x="740" y="425"/>
                  </a:lnTo>
                  <a:lnTo>
                    <a:pt x="754" y="421"/>
                  </a:lnTo>
                  <a:lnTo>
                    <a:pt x="767" y="417"/>
                  </a:lnTo>
                  <a:lnTo>
                    <a:pt x="782" y="410"/>
                  </a:lnTo>
                  <a:lnTo>
                    <a:pt x="797" y="406"/>
                  </a:lnTo>
                  <a:lnTo>
                    <a:pt x="840" y="391"/>
                  </a:lnTo>
                  <a:lnTo>
                    <a:pt x="853" y="384"/>
                  </a:lnTo>
                  <a:lnTo>
                    <a:pt x="883" y="369"/>
                  </a:lnTo>
                  <a:lnTo>
                    <a:pt x="883" y="365"/>
                  </a:lnTo>
                  <a:lnTo>
                    <a:pt x="896" y="365"/>
                  </a:lnTo>
                  <a:lnTo>
                    <a:pt x="896" y="361"/>
                  </a:lnTo>
                  <a:lnTo>
                    <a:pt x="910" y="354"/>
                  </a:lnTo>
                  <a:lnTo>
                    <a:pt x="953" y="339"/>
                  </a:lnTo>
                  <a:lnTo>
                    <a:pt x="953" y="335"/>
                  </a:lnTo>
                  <a:lnTo>
                    <a:pt x="953" y="332"/>
                  </a:lnTo>
                  <a:lnTo>
                    <a:pt x="968" y="328"/>
                  </a:lnTo>
                  <a:lnTo>
                    <a:pt x="981" y="320"/>
                  </a:lnTo>
                  <a:lnTo>
                    <a:pt x="981" y="317"/>
                  </a:lnTo>
                  <a:lnTo>
                    <a:pt x="996" y="313"/>
                  </a:lnTo>
                  <a:lnTo>
                    <a:pt x="996" y="309"/>
                  </a:lnTo>
                  <a:lnTo>
                    <a:pt x="1011" y="305"/>
                  </a:lnTo>
                  <a:lnTo>
                    <a:pt x="1024" y="298"/>
                  </a:lnTo>
                  <a:lnTo>
                    <a:pt x="1024" y="290"/>
                  </a:lnTo>
                  <a:lnTo>
                    <a:pt x="1039" y="287"/>
                  </a:lnTo>
                  <a:lnTo>
                    <a:pt x="1039" y="283"/>
                  </a:lnTo>
                  <a:lnTo>
                    <a:pt x="1053" y="283"/>
                  </a:lnTo>
                  <a:lnTo>
                    <a:pt x="1053" y="279"/>
                  </a:lnTo>
                  <a:lnTo>
                    <a:pt x="1053" y="276"/>
                  </a:lnTo>
                  <a:lnTo>
                    <a:pt x="1067" y="268"/>
                  </a:lnTo>
                  <a:lnTo>
                    <a:pt x="1067" y="264"/>
                  </a:lnTo>
                  <a:lnTo>
                    <a:pt x="1081" y="261"/>
                  </a:lnTo>
                  <a:lnTo>
                    <a:pt x="1081" y="257"/>
                  </a:lnTo>
                  <a:lnTo>
                    <a:pt x="1096" y="257"/>
                  </a:lnTo>
                  <a:lnTo>
                    <a:pt x="1096" y="253"/>
                  </a:lnTo>
                  <a:lnTo>
                    <a:pt x="1096" y="250"/>
                  </a:lnTo>
                  <a:lnTo>
                    <a:pt x="1109" y="239"/>
                  </a:lnTo>
                  <a:lnTo>
                    <a:pt x="1124" y="235"/>
                  </a:lnTo>
                  <a:lnTo>
                    <a:pt x="1124" y="231"/>
                  </a:lnTo>
                  <a:lnTo>
                    <a:pt x="1124" y="227"/>
                  </a:lnTo>
                  <a:lnTo>
                    <a:pt x="1139" y="224"/>
                  </a:lnTo>
                  <a:lnTo>
                    <a:pt x="1152" y="216"/>
                  </a:lnTo>
                  <a:lnTo>
                    <a:pt x="1152" y="212"/>
                  </a:lnTo>
                  <a:lnTo>
                    <a:pt x="1152" y="209"/>
                  </a:lnTo>
                  <a:lnTo>
                    <a:pt x="1167" y="205"/>
                  </a:lnTo>
                  <a:lnTo>
                    <a:pt x="1167" y="201"/>
                  </a:lnTo>
                  <a:lnTo>
                    <a:pt x="1182" y="194"/>
                  </a:lnTo>
                  <a:lnTo>
                    <a:pt x="1182" y="190"/>
                  </a:lnTo>
                  <a:lnTo>
                    <a:pt x="1195" y="186"/>
                  </a:lnTo>
                  <a:lnTo>
                    <a:pt x="1195" y="183"/>
                  </a:lnTo>
                  <a:lnTo>
                    <a:pt x="1195" y="179"/>
                  </a:lnTo>
                  <a:lnTo>
                    <a:pt x="1210" y="171"/>
                  </a:lnTo>
                  <a:lnTo>
                    <a:pt x="1210" y="168"/>
                  </a:lnTo>
                  <a:lnTo>
                    <a:pt x="1224" y="168"/>
                  </a:lnTo>
                  <a:lnTo>
                    <a:pt x="1224" y="164"/>
                  </a:lnTo>
                  <a:lnTo>
                    <a:pt x="1224" y="160"/>
                  </a:lnTo>
                  <a:lnTo>
                    <a:pt x="1238" y="157"/>
                  </a:lnTo>
                  <a:lnTo>
                    <a:pt x="1238" y="153"/>
                  </a:lnTo>
                  <a:lnTo>
                    <a:pt x="1252" y="145"/>
                  </a:lnTo>
                  <a:lnTo>
                    <a:pt x="1252" y="142"/>
                  </a:lnTo>
                  <a:lnTo>
                    <a:pt x="1252" y="138"/>
                  </a:lnTo>
                  <a:lnTo>
                    <a:pt x="1267" y="134"/>
                  </a:lnTo>
                  <a:lnTo>
                    <a:pt x="1267" y="130"/>
                  </a:lnTo>
                  <a:lnTo>
                    <a:pt x="1267" y="127"/>
                  </a:lnTo>
                  <a:lnTo>
                    <a:pt x="1280" y="123"/>
                  </a:lnTo>
                  <a:lnTo>
                    <a:pt x="1280" y="119"/>
                  </a:lnTo>
                  <a:lnTo>
                    <a:pt x="1280" y="115"/>
                  </a:lnTo>
                  <a:lnTo>
                    <a:pt x="1295" y="112"/>
                  </a:lnTo>
                  <a:lnTo>
                    <a:pt x="1295" y="108"/>
                  </a:lnTo>
                  <a:lnTo>
                    <a:pt x="1295" y="104"/>
                  </a:lnTo>
                  <a:lnTo>
                    <a:pt x="1310" y="104"/>
                  </a:lnTo>
                  <a:lnTo>
                    <a:pt x="1310" y="101"/>
                  </a:lnTo>
                  <a:lnTo>
                    <a:pt x="1310" y="97"/>
                  </a:lnTo>
                  <a:lnTo>
                    <a:pt x="1323" y="93"/>
                  </a:lnTo>
                  <a:lnTo>
                    <a:pt x="1323" y="89"/>
                  </a:lnTo>
                  <a:lnTo>
                    <a:pt x="1323" y="86"/>
                  </a:lnTo>
                  <a:lnTo>
                    <a:pt x="1323" y="82"/>
                  </a:lnTo>
                  <a:lnTo>
                    <a:pt x="1338" y="82"/>
                  </a:lnTo>
                  <a:lnTo>
                    <a:pt x="1338" y="78"/>
                  </a:lnTo>
                  <a:lnTo>
                    <a:pt x="1338" y="75"/>
                  </a:lnTo>
                  <a:lnTo>
                    <a:pt x="1338" y="71"/>
                  </a:lnTo>
                  <a:lnTo>
                    <a:pt x="1353" y="71"/>
                  </a:lnTo>
                  <a:lnTo>
                    <a:pt x="1353" y="67"/>
                  </a:lnTo>
                  <a:lnTo>
                    <a:pt x="1353" y="63"/>
                  </a:lnTo>
                  <a:lnTo>
                    <a:pt x="1366" y="60"/>
                  </a:lnTo>
                  <a:lnTo>
                    <a:pt x="1366" y="56"/>
                  </a:lnTo>
                  <a:lnTo>
                    <a:pt x="1380" y="45"/>
                  </a:lnTo>
                  <a:lnTo>
                    <a:pt x="1380" y="41"/>
                  </a:lnTo>
                  <a:lnTo>
                    <a:pt x="1395" y="37"/>
                  </a:lnTo>
                  <a:lnTo>
                    <a:pt x="1395" y="33"/>
                  </a:lnTo>
                  <a:lnTo>
                    <a:pt x="1408" y="22"/>
                  </a:lnTo>
                  <a:lnTo>
                    <a:pt x="1408" y="19"/>
                  </a:lnTo>
                  <a:lnTo>
                    <a:pt x="1423" y="19"/>
                  </a:lnTo>
                  <a:lnTo>
                    <a:pt x="1423" y="15"/>
                  </a:lnTo>
                  <a:lnTo>
                    <a:pt x="1423" y="11"/>
                  </a:lnTo>
                  <a:lnTo>
                    <a:pt x="1423" y="8"/>
                  </a:lnTo>
                  <a:lnTo>
                    <a:pt x="1438" y="8"/>
                  </a:lnTo>
                  <a:lnTo>
                    <a:pt x="1438" y="4"/>
                  </a:lnTo>
                  <a:lnTo>
                    <a:pt x="1438"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332" name="Freeform 60"/>
            <p:cNvSpPr>
              <a:spLocks/>
            </p:cNvSpPr>
            <p:nvPr/>
          </p:nvSpPr>
          <p:spPr bwMode="auto">
            <a:xfrm>
              <a:off x="2638" y="2135"/>
              <a:ext cx="326" cy="180"/>
            </a:xfrm>
            <a:custGeom>
              <a:avLst/>
              <a:gdLst/>
              <a:ahLst/>
              <a:cxnLst>
                <a:cxn ang="0">
                  <a:pos x="0" y="179"/>
                </a:cxn>
                <a:cxn ang="0">
                  <a:pos x="0" y="179"/>
                </a:cxn>
                <a:cxn ang="0">
                  <a:pos x="0" y="175"/>
                </a:cxn>
                <a:cxn ang="0">
                  <a:pos x="13" y="175"/>
                </a:cxn>
                <a:cxn ang="0">
                  <a:pos x="13" y="172"/>
                </a:cxn>
                <a:cxn ang="0">
                  <a:pos x="13" y="168"/>
                </a:cxn>
                <a:cxn ang="0">
                  <a:pos x="28" y="161"/>
                </a:cxn>
                <a:cxn ang="0">
                  <a:pos x="28" y="157"/>
                </a:cxn>
                <a:cxn ang="0">
                  <a:pos x="41" y="157"/>
                </a:cxn>
                <a:cxn ang="0">
                  <a:pos x="41" y="153"/>
                </a:cxn>
                <a:cxn ang="0">
                  <a:pos x="41" y="149"/>
                </a:cxn>
                <a:cxn ang="0">
                  <a:pos x="41" y="146"/>
                </a:cxn>
                <a:cxn ang="0">
                  <a:pos x="56" y="142"/>
                </a:cxn>
                <a:cxn ang="0">
                  <a:pos x="56" y="138"/>
                </a:cxn>
                <a:cxn ang="0">
                  <a:pos x="70" y="134"/>
                </a:cxn>
                <a:cxn ang="0">
                  <a:pos x="70" y="130"/>
                </a:cxn>
                <a:cxn ang="0">
                  <a:pos x="70" y="127"/>
                </a:cxn>
                <a:cxn ang="0">
                  <a:pos x="83" y="123"/>
                </a:cxn>
                <a:cxn ang="0">
                  <a:pos x="83" y="119"/>
                </a:cxn>
                <a:cxn ang="0">
                  <a:pos x="98" y="116"/>
                </a:cxn>
                <a:cxn ang="0">
                  <a:pos x="98" y="112"/>
                </a:cxn>
                <a:cxn ang="0">
                  <a:pos x="98" y="108"/>
                </a:cxn>
                <a:cxn ang="0">
                  <a:pos x="113" y="105"/>
                </a:cxn>
                <a:cxn ang="0">
                  <a:pos x="113" y="101"/>
                </a:cxn>
                <a:cxn ang="0">
                  <a:pos x="113" y="97"/>
                </a:cxn>
                <a:cxn ang="0">
                  <a:pos x="126" y="97"/>
                </a:cxn>
                <a:cxn ang="0">
                  <a:pos x="126" y="93"/>
                </a:cxn>
                <a:cxn ang="0">
                  <a:pos x="126" y="90"/>
                </a:cxn>
                <a:cxn ang="0">
                  <a:pos x="140" y="90"/>
                </a:cxn>
                <a:cxn ang="0">
                  <a:pos x="140" y="86"/>
                </a:cxn>
                <a:cxn ang="0">
                  <a:pos x="140" y="82"/>
                </a:cxn>
                <a:cxn ang="0">
                  <a:pos x="155" y="82"/>
                </a:cxn>
                <a:cxn ang="0">
                  <a:pos x="155" y="79"/>
                </a:cxn>
                <a:cxn ang="0">
                  <a:pos x="155" y="75"/>
                </a:cxn>
                <a:cxn ang="0">
                  <a:pos x="168" y="71"/>
                </a:cxn>
                <a:cxn ang="0">
                  <a:pos x="168" y="67"/>
                </a:cxn>
                <a:cxn ang="0">
                  <a:pos x="168" y="64"/>
                </a:cxn>
                <a:cxn ang="0">
                  <a:pos x="183" y="64"/>
                </a:cxn>
                <a:cxn ang="0">
                  <a:pos x="183" y="60"/>
                </a:cxn>
                <a:cxn ang="0">
                  <a:pos x="183" y="56"/>
                </a:cxn>
                <a:cxn ang="0">
                  <a:pos x="198" y="56"/>
                </a:cxn>
                <a:cxn ang="0">
                  <a:pos x="198" y="52"/>
                </a:cxn>
                <a:cxn ang="0">
                  <a:pos x="198" y="49"/>
                </a:cxn>
                <a:cxn ang="0">
                  <a:pos x="211" y="49"/>
                </a:cxn>
                <a:cxn ang="0">
                  <a:pos x="211" y="45"/>
                </a:cxn>
                <a:cxn ang="0">
                  <a:pos x="211" y="41"/>
                </a:cxn>
                <a:cxn ang="0">
                  <a:pos x="225" y="41"/>
                </a:cxn>
                <a:cxn ang="0">
                  <a:pos x="225" y="37"/>
                </a:cxn>
                <a:cxn ang="0">
                  <a:pos x="240" y="34"/>
                </a:cxn>
                <a:cxn ang="0">
                  <a:pos x="240" y="30"/>
                </a:cxn>
                <a:cxn ang="0">
                  <a:pos x="253" y="30"/>
                </a:cxn>
                <a:cxn ang="0">
                  <a:pos x="253" y="26"/>
                </a:cxn>
                <a:cxn ang="0">
                  <a:pos x="253" y="23"/>
                </a:cxn>
                <a:cxn ang="0">
                  <a:pos x="268" y="23"/>
                </a:cxn>
                <a:cxn ang="0">
                  <a:pos x="268" y="19"/>
                </a:cxn>
                <a:cxn ang="0">
                  <a:pos x="283" y="15"/>
                </a:cxn>
                <a:cxn ang="0">
                  <a:pos x="283" y="12"/>
                </a:cxn>
                <a:cxn ang="0">
                  <a:pos x="296" y="12"/>
                </a:cxn>
                <a:cxn ang="0">
                  <a:pos x="296" y="8"/>
                </a:cxn>
                <a:cxn ang="0">
                  <a:pos x="310" y="8"/>
                </a:cxn>
                <a:cxn ang="0">
                  <a:pos x="310" y="4"/>
                </a:cxn>
                <a:cxn ang="0">
                  <a:pos x="325" y="0"/>
                </a:cxn>
              </a:cxnLst>
              <a:rect l="0" t="0" r="r" b="b"/>
              <a:pathLst>
                <a:path w="326" h="180">
                  <a:moveTo>
                    <a:pt x="0" y="179"/>
                  </a:moveTo>
                  <a:lnTo>
                    <a:pt x="0" y="179"/>
                  </a:lnTo>
                  <a:lnTo>
                    <a:pt x="0" y="175"/>
                  </a:lnTo>
                  <a:lnTo>
                    <a:pt x="13" y="175"/>
                  </a:lnTo>
                  <a:lnTo>
                    <a:pt x="13" y="172"/>
                  </a:lnTo>
                  <a:lnTo>
                    <a:pt x="13" y="168"/>
                  </a:lnTo>
                  <a:lnTo>
                    <a:pt x="28" y="161"/>
                  </a:lnTo>
                  <a:lnTo>
                    <a:pt x="28" y="157"/>
                  </a:lnTo>
                  <a:lnTo>
                    <a:pt x="41" y="157"/>
                  </a:lnTo>
                  <a:lnTo>
                    <a:pt x="41" y="153"/>
                  </a:lnTo>
                  <a:lnTo>
                    <a:pt x="41" y="149"/>
                  </a:lnTo>
                  <a:lnTo>
                    <a:pt x="41" y="146"/>
                  </a:lnTo>
                  <a:lnTo>
                    <a:pt x="56" y="142"/>
                  </a:lnTo>
                  <a:lnTo>
                    <a:pt x="56" y="138"/>
                  </a:lnTo>
                  <a:lnTo>
                    <a:pt x="70" y="134"/>
                  </a:lnTo>
                  <a:lnTo>
                    <a:pt x="70" y="130"/>
                  </a:lnTo>
                  <a:lnTo>
                    <a:pt x="70" y="127"/>
                  </a:lnTo>
                  <a:lnTo>
                    <a:pt x="83" y="123"/>
                  </a:lnTo>
                  <a:lnTo>
                    <a:pt x="83" y="119"/>
                  </a:lnTo>
                  <a:lnTo>
                    <a:pt x="98" y="116"/>
                  </a:lnTo>
                  <a:lnTo>
                    <a:pt x="98" y="112"/>
                  </a:lnTo>
                  <a:lnTo>
                    <a:pt x="98" y="108"/>
                  </a:lnTo>
                  <a:lnTo>
                    <a:pt x="113" y="105"/>
                  </a:lnTo>
                  <a:lnTo>
                    <a:pt x="113" y="101"/>
                  </a:lnTo>
                  <a:lnTo>
                    <a:pt x="113" y="97"/>
                  </a:lnTo>
                  <a:lnTo>
                    <a:pt x="126" y="97"/>
                  </a:lnTo>
                  <a:lnTo>
                    <a:pt x="126" y="93"/>
                  </a:lnTo>
                  <a:lnTo>
                    <a:pt x="126" y="90"/>
                  </a:lnTo>
                  <a:lnTo>
                    <a:pt x="140" y="90"/>
                  </a:lnTo>
                  <a:lnTo>
                    <a:pt x="140" y="86"/>
                  </a:lnTo>
                  <a:lnTo>
                    <a:pt x="140" y="82"/>
                  </a:lnTo>
                  <a:lnTo>
                    <a:pt x="155" y="82"/>
                  </a:lnTo>
                  <a:lnTo>
                    <a:pt x="155" y="79"/>
                  </a:lnTo>
                  <a:lnTo>
                    <a:pt x="155" y="75"/>
                  </a:lnTo>
                  <a:lnTo>
                    <a:pt x="168" y="71"/>
                  </a:lnTo>
                  <a:lnTo>
                    <a:pt x="168" y="67"/>
                  </a:lnTo>
                  <a:lnTo>
                    <a:pt x="168" y="64"/>
                  </a:lnTo>
                  <a:lnTo>
                    <a:pt x="183" y="64"/>
                  </a:lnTo>
                  <a:lnTo>
                    <a:pt x="183" y="60"/>
                  </a:lnTo>
                  <a:lnTo>
                    <a:pt x="183" y="56"/>
                  </a:lnTo>
                  <a:lnTo>
                    <a:pt x="198" y="56"/>
                  </a:lnTo>
                  <a:lnTo>
                    <a:pt x="198" y="52"/>
                  </a:lnTo>
                  <a:lnTo>
                    <a:pt x="198" y="49"/>
                  </a:lnTo>
                  <a:lnTo>
                    <a:pt x="211" y="49"/>
                  </a:lnTo>
                  <a:lnTo>
                    <a:pt x="211" y="45"/>
                  </a:lnTo>
                  <a:lnTo>
                    <a:pt x="211" y="41"/>
                  </a:lnTo>
                  <a:lnTo>
                    <a:pt x="225" y="41"/>
                  </a:lnTo>
                  <a:lnTo>
                    <a:pt x="225" y="37"/>
                  </a:lnTo>
                  <a:lnTo>
                    <a:pt x="240" y="34"/>
                  </a:lnTo>
                  <a:lnTo>
                    <a:pt x="240" y="30"/>
                  </a:lnTo>
                  <a:lnTo>
                    <a:pt x="253" y="30"/>
                  </a:lnTo>
                  <a:lnTo>
                    <a:pt x="253" y="26"/>
                  </a:lnTo>
                  <a:lnTo>
                    <a:pt x="253" y="23"/>
                  </a:lnTo>
                  <a:lnTo>
                    <a:pt x="268" y="23"/>
                  </a:lnTo>
                  <a:lnTo>
                    <a:pt x="268" y="19"/>
                  </a:lnTo>
                  <a:lnTo>
                    <a:pt x="283" y="15"/>
                  </a:lnTo>
                  <a:lnTo>
                    <a:pt x="283" y="12"/>
                  </a:lnTo>
                  <a:lnTo>
                    <a:pt x="296" y="12"/>
                  </a:lnTo>
                  <a:lnTo>
                    <a:pt x="296" y="8"/>
                  </a:lnTo>
                  <a:lnTo>
                    <a:pt x="310" y="8"/>
                  </a:lnTo>
                  <a:lnTo>
                    <a:pt x="310" y="4"/>
                  </a:lnTo>
                  <a:lnTo>
                    <a:pt x="325"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333" name="Freeform 61"/>
            <p:cNvSpPr>
              <a:spLocks/>
            </p:cNvSpPr>
            <p:nvPr/>
          </p:nvSpPr>
          <p:spPr bwMode="auto">
            <a:xfrm>
              <a:off x="2963" y="2113"/>
              <a:ext cx="244" cy="23"/>
            </a:xfrm>
            <a:custGeom>
              <a:avLst/>
              <a:gdLst/>
              <a:ahLst/>
              <a:cxnLst>
                <a:cxn ang="0">
                  <a:pos x="0" y="22"/>
                </a:cxn>
                <a:cxn ang="0">
                  <a:pos x="0" y="22"/>
                </a:cxn>
                <a:cxn ang="0">
                  <a:pos x="0" y="19"/>
                </a:cxn>
                <a:cxn ang="0">
                  <a:pos x="13" y="19"/>
                </a:cxn>
                <a:cxn ang="0">
                  <a:pos x="13" y="15"/>
                </a:cxn>
                <a:cxn ang="0">
                  <a:pos x="28" y="15"/>
                </a:cxn>
                <a:cxn ang="0">
                  <a:pos x="28" y="11"/>
                </a:cxn>
                <a:cxn ang="0">
                  <a:pos x="43" y="11"/>
                </a:cxn>
                <a:cxn ang="0">
                  <a:pos x="56" y="8"/>
                </a:cxn>
                <a:cxn ang="0">
                  <a:pos x="71" y="8"/>
                </a:cxn>
                <a:cxn ang="0">
                  <a:pos x="71" y="4"/>
                </a:cxn>
                <a:cxn ang="0">
                  <a:pos x="86" y="4"/>
                </a:cxn>
                <a:cxn ang="0">
                  <a:pos x="99" y="4"/>
                </a:cxn>
                <a:cxn ang="0">
                  <a:pos x="99" y="0"/>
                </a:cxn>
                <a:cxn ang="0">
                  <a:pos x="114" y="0"/>
                </a:cxn>
                <a:cxn ang="0">
                  <a:pos x="129" y="0"/>
                </a:cxn>
                <a:cxn ang="0">
                  <a:pos x="142" y="0"/>
                </a:cxn>
                <a:cxn ang="0">
                  <a:pos x="157" y="0"/>
                </a:cxn>
                <a:cxn ang="0">
                  <a:pos x="172" y="0"/>
                </a:cxn>
                <a:cxn ang="0">
                  <a:pos x="185" y="0"/>
                </a:cxn>
                <a:cxn ang="0">
                  <a:pos x="185" y="4"/>
                </a:cxn>
                <a:cxn ang="0">
                  <a:pos x="200" y="4"/>
                </a:cxn>
                <a:cxn ang="0">
                  <a:pos x="215" y="4"/>
                </a:cxn>
                <a:cxn ang="0">
                  <a:pos x="215" y="8"/>
                </a:cxn>
                <a:cxn ang="0">
                  <a:pos x="228" y="8"/>
                </a:cxn>
                <a:cxn ang="0">
                  <a:pos x="228" y="11"/>
                </a:cxn>
                <a:cxn ang="0">
                  <a:pos x="243" y="11"/>
                </a:cxn>
              </a:cxnLst>
              <a:rect l="0" t="0" r="r" b="b"/>
              <a:pathLst>
                <a:path w="244" h="23">
                  <a:moveTo>
                    <a:pt x="0" y="22"/>
                  </a:moveTo>
                  <a:lnTo>
                    <a:pt x="0" y="22"/>
                  </a:lnTo>
                  <a:lnTo>
                    <a:pt x="0" y="19"/>
                  </a:lnTo>
                  <a:lnTo>
                    <a:pt x="13" y="19"/>
                  </a:lnTo>
                  <a:lnTo>
                    <a:pt x="13" y="15"/>
                  </a:lnTo>
                  <a:lnTo>
                    <a:pt x="28" y="15"/>
                  </a:lnTo>
                  <a:lnTo>
                    <a:pt x="28" y="11"/>
                  </a:lnTo>
                  <a:lnTo>
                    <a:pt x="43" y="11"/>
                  </a:lnTo>
                  <a:lnTo>
                    <a:pt x="56" y="8"/>
                  </a:lnTo>
                  <a:lnTo>
                    <a:pt x="71" y="8"/>
                  </a:lnTo>
                  <a:lnTo>
                    <a:pt x="71" y="4"/>
                  </a:lnTo>
                  <a:lnTo>
                    <a:pt x="86" y="4"/>
                  </a:lnTo>
                  <a:lnTo>
                    <a:pt x="99" y="4"/>
                  </a:lnTo>
                  <a:lnTo>
                    <a:pt x="99" y="0"/>
                  </a:lnTo>
                  <a:lnTo>
                    <a:pt x="114" y="0"/>
                  </a:lnTo>
                  <a:lnTo>
                    <a:pt x="129" y="0"/>
                  </a:lnTo>
                  <a:lnTo>
                    <a:pt x="142" y="0"/>
                  </a:lnTo>
                  <a:lnTo>
                    <a:pt x="157" y="0"/>
                  </a:lnTo>
                  <a:lnTo>
                    <a:pt x="172" y="0"/>
                  </a:lnTo>
                  <a:lnTo>
                    <a:pt x="185" y="0"/>
                  </a:lnTo>
                  <a:lnTo>
                    <a:pt x="185" y="4"/>
                  </a:lnTo>
                  <a:lnTo>
                    <a:pt x="200" y="4"/>
                  </a:lnTo>
                  <a:lnTo>
                    <a:pt x="215" y="4"/>
                  </a:lnTo>
                  <a:lnTo>
                    <a:pt x="215" y="8"/>
                  </a:lnTo>
                  <a:lnTo>
                    <a:pt x="228" y="8"/>
                  </a:lnTo>
                  <a:lnTo>
                    <a:pt x="228" y="11"/>
                  </a:lnTo>
                  <a:lnTo>
                    <a:pt x="243" y="11"/>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334" name="Freeform 62"/>
            <p:cNvSpPr>
              <a:spLocks/>
            </p:cNvSpPr>
            <p:nvPr/>
          </p:nvSpPr>
          <p:spPr bwMode="auto">
            <a:xfrm>
              <a:off x="3206" y="2124"/>
              <a:ext cx="342" cy="173"/>
            </a:xfrm>
            <a:custGeom>
              <a:avLst/>
              <a:gdLst/>
              <a:ahLst/>
              <a:cxnLst>
                <a:cxn ang="0">
                  <a:pos x="0" y="0"/>
                </a:cxn>
                <a:cxn ang="0">
                  <a:pos x="0" y="0"/>
                </a:cxn>
                <a:cxn ang="0">
                  <a:pos x="15" y="0"/>
                </a:cxn>
                <a:cxn ang="0">
                  <a:pos x="15" y="4"/>
                </a:cxn>
                <a:cxn ang="0">
                  <a:pos x="28" y="4"/>
                </a:cxn>
                <a:cxn ang="0">
                  <a:pos x="28" y="8"/>
                </a:cxn>
                <a:cxn ang="0">
                  <a:pos x="43" y="8"/>
                </a:cxn>
                <a:cxn ang="0">
                  <a:pos x="43" y="11"/>
                </a:cxn>
                <a:cxn ang="0">
                  <a:pos x="57" y="11"/>
                </a:cxn>
                <a:cxn ang="0">
                  <a:pos x="57" y="15"/>
                </a:cxn>
                <a:cxn ang="0">
                  <a:pos x="57" y="19"/>
                </a:cxn>
                <a:cxn ang="0">
                  <a:pos x="70" y="19"/>
                </a:cxn>
                <a:cxn ang="0">
                  <a:pos x="70" y="23"/>
                </a:cxn>
                <a:cxn ang="0">
                  <a:pos x="85" y="23"/>
                </a:cxn>
                <a:cxn ang="0">
                  <a:pos x="85" y="26"/>
                </a:cxn>
                <a:cxn ang="0">
                  <a:pos x="100" y="30"/>
                </a:cxn>
                <a:cxn ang="0">
                  <a:pos x="100" y="34"/>
                </a:cxn>
                <a:cxn ang="0">
                  <a:pos x="113" y="34"/>
                </a:cxn>
                <a:cxn ang="0">
                  <a:pos x="113" y="37"/>
                </a:cxn>
                <a:cxn ang="0">
                  <a:pos x="113" y="41"/>
                </a:cxn>
                <a:cxn ang="0">
                  <a:pos x="128" y="41"/>
                </a:cxn>
                <a:cxn ang="0">
                  <a:pos x="128" y="45"/>
                </a:cxn>
                <a:cxn ang="0">
                  <a:pos x="143" y="45"/>
                </a:cxn>
                <a:cxn ang="0">
                  <a:pos x="143" y="49"/>
                </a:cxn>
                <a:cxn ang="0">
                  <a:pos x="143" y="52"/>
                </a:cxn>
                <a:cxn ang="0">
                  <a:pos x="156" y="52"/>
                </a:cxn>
                <a:cxn ang="0">
                  <a:pos x="156" y="56"/>
                </a:cxn>
                <a:cxn ang="0">
                  <a:pos x="156" y="60"/>
                </a:cxn>
                <a:cxn ang="0">
                  <a:pos x="171" y="60"/>
                </a:cxn>
                <a:cxn ang="0">
                  <a:pos x="171" y="64"/>
                </a:cxn>
                <a:cxn ang="0">
                  <a:pos x="185" y="68"/>
                </a:cxn>
                <a:cxn ang="0">
                  <a:pos x="185" y="71"/>
                </a:cxn>
                <a:cxn ang="0">
                  <a:pos x="185" y="75"/>
                </a:cxn>
                <a:cxn ang="0">
                  <a:pos x="198" y="79"/>
                </a:cxn>
                <a:cxn ang="0">
                  <a:pos x="198" y="82"/>
                </a:cxn>
                <a:cxn ang="0">
                  <a:pos x="213" y="86"/>
                </a:cxn>
                <a:cxn ang="0">
                  <a:pos x="213" y="90"/>
                </a:cxn>
                <a:cxn ang="0">
                  <a:pos x="228" y="93"/>
                </a:cxn>
                <a:cxn ang="0">
                  <a:pos x="228" y="97"/>
                </a:cxn>
                <a:cxn ang="0">
                  <a:pos x="241" y="101"/>
                </a:cxn>
                <a:cxn ang="0">
                  <a:pos x="241" y="104"/>
                </a:cxn>
                <a:cxn ang="0">
                  <a:pos x="241" y="108"/>
                </a:cxn>
                <a:cxn ang="0">
                  <a:pos x="256" y="112"/>
                </a:cxn>
                <a:cxn ang="0">
                  <a:pos x="256" y="116"/>
                </a:cxn>
                <a:cxn ang="0">
                  <a:pos x="271" y="120"/>
                </a:cxn>
                <a:cxn ang="0">
                  <a:pos x="271" y="123"/>
                </a:cxn>
                <a:cxn ang="0">
                  <a:pos x="271" y="127"/>
                </a:cxn>
                <a:cxn ang="0">
                  <a:pos x="284" y="131"/>
                </a:cxn>
                <a:cxn ang="0">
                  <a:pos x="284" y="135"/>
                </a:cxn>
                <a:cxn ang="0">
                  <a:pos x="284" y="138"/>
                </a:cxn>
                <a:cxn ang="0">
                  <a:pos x="298" y="138"/>
                </a:cxn>
                <a:cxn ang="0">
                  <a:pos x="298" y="142"/>
                </a:cxn>
                <a:cxn ang="0">
                  <a:pos x="298" y="146"/>
                </a:cxn>
                <a:cxn ang="0">
                  <a:pos x="313" y="150"/>
                </a:cxn>
                <a:cxn ang="0">
                  <a:pos x="313" y="153"/>
                </a:cxn>
                <a:cxn ang="0">
                  <a:pos x="326" y="157"/>
                </a:cxn>
                <a:cxn ang="0">
                  <a:pos x="326" y="161"/>
                </a:cxn>
                <a:cxn ang="0">
                  <a:pos x="326" y="164"/>
                </a:cxn>
                <a:cxn ang="0">
                  <a:pos x="326" y="168"/>
                </a:cxn>
                <a:cxn ang="0">
                  <a:pos x="341" y="168"/>
                </a:cxn>
                <a:cxn ang="0">
                  <a:pos x="341" y="172"/>
                </a:cxn>
              </a:cxnLst>
              <a:rect l="0" t="0" r="r" b="b"/>
              <a:pathLst>
                <a:path w="342" h="173">
                  <a:moveTo>
                    <a:pt x="0" y="0"/>
                  </a:moveTo>
                  <a:lnTo>
                    <a:pt x="0" y="0"/>
                  </a:lnTo>
                  <a:lnTo>
                    <a:pt x="15" y="0"/>
                  </a:lnTo>
                  <a:lnTo>
                    <a:pt x="15" y="4"/>
                  </a:lnTo>
                  <a:lnTo>
                    <a:pt x="28" y="4"/>
                  </a:lnTo>
                  <a:lnTo>
                    <a:pt x="28" y="8"/>
                  </a:lnTo>
                  <a:lnTo>
                    <a:pt x="43" y="8"/>
                  </a:lnTo>
                  <a:lnTo>
                    <a:pt x="43" y="11"/>
                  </a:lnTo>
                  <a:lnTo>
                    <a:pt x="57" y="11"/>
                  </a:lnTo>
                  <a:lnTo>
                    <a:pt x="57" y="15"/>
                  </a:lnTo>
                  <a:lnTo>
                    <a:pt x="57" y="19"/>
                  </a:lnTo>
                  <a:lnTo>
                    <a:pt x="70" y="19"/>
                  </a:lnTo>
                  <a:lnTo>
                    <a:pt x="70" y="23"/>
                  </a:lnTo>
                  <a:lnTo>
                    <a:pt x="85" y="23"/>
                  </a:lnTo>
                  <a:lnTo>
                    <a:pt x="85" y="26"/>
                  </a:lnTo>
                  <a:lnTo>
                    <a:pt x="100" y="30"/>
                  </a:lnTo>
                  <a:lnTo>
                    <a:pt x="100" y="34"/>
                  </a:lnTo>
                  <a:lnTo>
                    <a:pt x="113" y="34"/>
                  </a:lnTo>
                  <a:lnTo>
                    <a:pt x="113" y="37"/>
                  </a:lnTo>
                  <a:lnTo>
                    <a:pt x="113" y="41"/>
                  </a:lnTo>
                  <a:lnTo>
                    <a:pt x="128" y="41"/>
                  </a:lnTo>
                  <a:lnTo>
                    <a:pt x="128" y="45"/>
                  </a:lnTo>
                  <a:lnTo>
                    <a:pt x="143" y="45"/>
                  </a:lnTo>
                  <a:lnTo>
                    <a:pt x="143" y="49"/>
                  </a:lnTo>
                  <a:lnTo>
                    <a:pt x="143" y="52"/>
                  </a:lnTo>
                  <a:lnTo>
                    <a:pt x="156" y="52"/>
                  </a:lnTo>
                  <a:lnTo>
                    <a:pt x="156" y="56"/>
                  </a:lnTo>
                  <a:lnTo>
                    <a:pt x="156" y="60"/>
                  </a:lnTo>
                  <a:lnTo>
                    <a:pt x="171" y="60"/>
                  </a:lnTo>
                  <a:lnTo>
                    <a:pt x="171" y="64"/>
                  </a:lnTo>
                  <a:lnTo>
                    <a:pt x="185" y="68"/>
                  </a:lnTo>
                  <a:lnTo>
                    <a:pt x="185" y="71"/>
                  </a:lnTo>
                  <a:lnTo>
                    <a:pt x="185" y="75"/>
                  </a:lnTo>
                  <a:lnTo>
                    <a:pt x="198" y="79"/>
                  </a:lnTo>
                  <a:lnTo>
                    <a:pt x="198" y="82"/>
                  </a:lnTo>
                  <a:lnTo>
                    <a:pt x="213" y="86"/>
                  </a:lnTo>
                  <a:lnTo>
                    <a:pt x="213" y="90"/>
                  </a:lnTo>
                  <a:lnTo>
                    <a:pt x="228" y="93"/>
                  </a:lnTo>
                  <a:lnTo>
                    <a:pt x="228" y="97"/>
                  </a:lnTo>
                  <a:lnTo>
                    <a:pt x="241" y="101"/>
                  </a:lnTo>
                  <a:lnTo>
                    <a:pt x="241" y="104"/>
                  </a:lnTo>
                  <a:lnTo>
                    <a:pt x="241" y="108"/>
                  </a:lnTo>
                  <a:lnTo>
                    <a:pt x="256" y="112"/>
                  </a:lnTo>
                  <a:lnTo>
                    <a:pt x="256" y="116"/>
                  </a:lnTo>
                  <a:lnTo>
                    <a:pt x="271" y="120"/>
                  </a:lnTo>
                  <a:lnTo>
                    <a:pt x="271" y="123"/>
                  </a:lnTo>
                  <a:lnTo>
                    <a:pt x="271" y="127"/>
                  </a:lnTo>
                  <a:lnTo>
                    <a:pt x="284" y="131"/>
                  </a:lnTo>
                  <a:lnTo>
                    <a:pt x="284" y="135"/>
                  </a:lnTo>
                  <a:lnTo>
                    <a:pt x="284" y="138"/>
                  </a:lnTo>
                  <a:lnTo>
                    <a:pt x="298" y="138"/>
                  </a:lnTo>
                  <a:lnTo>
                    <a:pt x="298" y="142"/>
                  </a:lnTo>
                  <a:lnTo>
                    <a:pt x="298" y="146"/>
                  </a:lnTo>
                  <a:lnTo>
                    <a:pt x="313" y="150"/>
                  </a:lnTo>
                  <a:lnTo>
                    <a:pt x="313" y="153"/>
                  </a:lnTo>
                  <a:lnTo>
                    <a:pt x="326" y="157"/>
                  </a:lnTo>
                  <a:lnTo>
                    <a:pt x="326" y="161"/>
                  </a:lnTo>
                  <a:lnTo>
                    <a:pt x="326" y="164"/>
                  </a:lnTo>
                  <a:lnTo>
                    <a:pt x="326" y="168"/>
                  </a:lnTo>
                  <a:lnTo>
                    <a:pt x="341" y="168"/>
                  </a:lnTo>
                  <a:lnTo>
                    <a:pt x="341" y="17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335" name="Freeform 63"/>
            <p:cNvSpPr>
              <a:spLocks/>
            </p:cNvSpPr>
            <p:nvPr/>
          </p:nvSpPr>
          <p:spPr bwMode="auto">
            <a:xfrm>
              <a:off x="3547" y="2296"/>
              <a:ext cx="1027" cy="506"/>
            </a:xfrm>
            <a:custGeom>
              <a:avLst/>
              <a:gdLst/>
              <a:ahLst/>
              <a:cxnLst>
                <a:cxn ang="0">
                  <a:pos x="0" y="0"/>
                </a:cxn>
                <a:cxn ang="0">
                  <a:pos x="0" y="7"/>
                </a:cxn>
                <a:cxn ang="0">
                  <a:pos x="15" y="11"/>
                </a:cxn>
                <a:cxn ang="0">
                  <a:pos x="28" y="22"/>
                </a:cxn>
                <a:cxn ang="0">
                  <a:pos x="43" y="30"/>
                </a:cxn>
                <a:cxn ang="0">
                  <a:pos x="43" y="37"/>
                </a:cxn>
                <a:cxn ang="0">
                  <a:pos x="56" y="41"/>
                </a:cxn>
                <a:cxn ang="0">
                  <a:pos x="71" y="48"/>
                </a:cxn>
                <a:cxn ang="0">
                  <a:pos x="71" y="56"/>
                </a:cxn>
                <a:cxn ang="0">
                  <a:pos x="86" y="63"/>
                </a:cxn>
                <a:cxn ang="0">
                  <a:pos x="99" y="74"/>
                </a:cxn>
                <a:cxn ang="0">
                  <a:pos x="114" y="78"/>
                </a:cxn>
                <a:cxn ang="0">
                  <a:pos x="114" y="85"/>
                </a:cxn>
                <a:cxn ang="0">
                  <a:pos x="128" y="93"/>
                </a:cxn>
                <a:cxn ang="0">
                  <a:pos x="142" y="100"/>
                </a:cxn>
                <a:cxn ang="0">
                  <a:pos x="142" y="107"/>
                </a:cxn>
                <a:cxn ang="0">
                  <a:pos x="156" y="119"/>
                </a:cxn>
                <a:cxn ang="0">
                  <a:pos x="171" y="134"/>
                </a:cxn>
                <a:cxn ang="0">
                  <a:pos x="184" y="141"/>
                </a:cxn>
                <a:cxn ang="0">
                  <a:pos x="199" y="149"/>
                </a:cxn>
                <a:cxn ang="0">
                  <a:pos x="214" y="156"/>
                </a:cxn>
                <a:cxn ang="0">
                  <a:pos x="227" y="171"/>
                </a:cxn>
                <a:cxn ang="0">
                  <a:pos x="242" y="178"/>
                </a:cxn>
                <a:cxn ang="0">
                  <a:pos x="242" y="186"/>
                </a:cxn>
                <a:cxn ang="0">
                  <a:pos x="257" y="189"/>
                </a:cxn>
                <a:cxn ang="0">
                  <a:pos x="270" y="197"/>
                </a:cxn>
                <a:cxn ang="0">
                  <a:pos x="270" y="204"/>
                </a:cxn>
                <a:cxn ang="0">
                  <a:pos x="285" y="212"/>
                </a:cxn>
                <a:cxn ang="0">
                  <a:pos x="300" y="223"/>
                </a:cxn>
                <a:cxn ang="0">
                  <a:pos x="313" y="230"/>
                </a:cxn>
                <a:cxn ang="0">
                  <a:pos x="343" y="249"/>
                </a:cxn>
                <a:cxn ang="0">
                  <a:pos x="356" y="260"/>
                </a:cxn>
                <a:cxn ang="0">
                  <a:pos x="371" y="264"/>
                </a:cxn>
                <a:cxn ang="0">
                  <a:pos x="371" y="271"/>
                </a:cxn>
                <a:cxn ang="0">
                  <a:pos x="385" y="279"/>
                </a:cxn>
                <a:cxn ang="0">
                  <a:pos x="399" y="290"/>
                </a:cxn>
                <a:cxn ang="0">
                  <a:pos x="413" y="301"/>
                </a:cxn>
                <a:cxn ang="0">
                  <a:pos x="428" y="308"/>
                </a:cxn>
                <a:cxn ang="0">
                  <a:pos x="441" y="316"/>
                </a:cxn>
                <a:cxn ang="0">
                  <a:pos x="456" y="327"/>
                </a:cxn>
                <a:cxn ang="0">
                  <a:pos x="471" y="330"/>
                </a:cxn>
                <a:cxn ang="0">
                  <a:pos x="499" y="345"/>
                </a:cxn>
                <a:cxn ang="0">
                  <a:pos x="514" y="353"/>
                </a:cxn>
                <a:cxn ang="0">
                  <a:pos x="527" y="360"/>
                </a:cxn>
                <a:cxn ang="0">
                  <a:pos x="585" y="383"/>
                </a:cxn>
                <a:cxn ang="0">
                  <a:pos x="585" y="390"/>
                </a:cxn>
                <a:cxn ang="0">
                  <a:pos x="627" y="405"/>
                </a:cxn>
                <a:cxn ang="0">
                  <a:pos x="698" y="434"/>
                </a:cxn>
                <a:cxn ang="0">
                  <a:pos x="756" y="449"/>
                </a:cxn>
                <a:cxn ang="0">
                  <a:pos x="784" y="460"/>
                </a:cxn>
                <a:cxn ang="0">
                  <a:pos x="827" y="472"/>
                </a:cxn>
                <a:cxn ang="0">
                  <a:pos x="942" y="490"/>
                </a:cxn>
                <a:cxn ang="0">
                  <a:pos x="1026" y="505"/>
                </a:cxn>
              </a:cxnLst>
              <a:rect l="0" t="0" r="r" b="b"/>
              <a:pathLst>
                <a:path w="1027" h="506">
                  <a:moveTo>
                    <a:pt x="0" y="0"/>
                  </a:moveTo>
                  <a:lnTo>
                    <a:pt x="0" y="0"/>
                  </a:lnTo>
                  <a:lnTo>
                    <a:pt x="0" y="3"/>
                  </a:lnTo>
                  <a:lnTo>
                    <a:pt x="0" y="7"/>
                  </a:lnTo>
                  <a:lnTo>
                    <a:pt x="15" y="7"/>
                  </a:lnTo>
                  <a:lnTo>
                    <a:pt x="15" y="11"/>
                  </a:lnTo>
                  <a:lnTo>
                    <a:pt x="28" y="18"/>
                  </a:lnTo>
                  <a:lnTo>
                    <a:pt x="28" y="22"/>
                  </a:lnTo>
                  <a:lnTo>
                    <a:pt x="28" y="26"/>
                  </a:lnTo>
                  <a:lnTo>
                    <a:pt x="43" y="30"/>
                  </a:lnTo>
                  <a:lnTo>
                    <a:pt x="43" y="33"/>
                  </a:lnTo>
                  <a:lnTo>
                    <a:pt x="43" y="37"/>
                  </a:lnTo>
                  <a:lnTo>
                    <a:pt x="56" y="37"/>
                  </a:lnTo>
                  <a:lnTo>
                    <a:pt x="56" y="41"/>
                  </a:lnTo>
                  <a:lnTo>
                    <a:pt x="56" y="45"/>
                  </a:lnTo>
                  <a:lnTo>
                    <a:pt x="71" y="48"/>
                  </a:lnTo>
                  <a:lnTo>
                    <a:pt x="71" y="52"/>
                  </a:lnTo>
                  <a:lnTo>
                    <a:pt x="71" y="56"/>
                  </a:lnTo>
                  <a:lnTo>
                    <a:pt x="86" y="59"/>
                  </a:lnTo>
                  <a:lnTo>
                    <a:pt x="86" y="63"/>
                  </a:lnTo>
                  <a:lnTo>
                    <a:pt x="99" y="71"/>
                  </a:lnTo>
                  <a:lnTo>
                    <a:pt x="99" y="74"/>
                  </a:lnTo>
                  <a:lnTo>
                    <a:pt x="99" y="78"/>
                  </a:lnTo>
                  <a:lnTo>
                    <a:pt x="114" y="78"/>
                  </a:lnTo>
                  <a:lnTo>
                    <a:pt x="114" y="82"/>
                  </a:lnTo>
                  <a:lnTo>
                    <a:pt x="114" y="85"/>
                  </a:lnTo>
                  <a:lnTo>
                    <a:pt x="114" y="89"/>
                  </a:lnTo>
                  <a:lnTo>
                    <a:pt x="128" y="93"/>
                  </a:lnTo>
                  <a:lnTo>
                    <a:pt x="128" y="96"/>
                  </a:lnTo>
                  <a:lnTo>
                    <a:pt x="142" y="100"/>
                  </a:lnTo>
                  <a:lnTo>
                    <a:pt x="142" y="104"/>
                  </a:lnTo>
                  <a:lnTo>
                    <a:pt x="142" y="107"/>
                  </a:lnTo>
                  <a:lnTo>
                    <a:pt x="156" y="115"/>
                  </a:lnTo>
                  <a:lnTo>
                    <a:pt x="156" y="119"/>
                  </a:lnTo>
                  <a:lnTo>
                    <a:pt x="171" y="126"/>
                  </a:lnTo>
                  <a:lnTo>
                    <a:pt x="171" y="134"/>
                  </a:lnTo>
                  <a:lnTo>
                    <a:pt x="184" y="137"/>
                  </a:lnTo>
                  <a:lnTo>
                    <a:pt x="184" y="141"/>
                  </a:lnTo>
                  <a:lnTo>
                    <a:pt x="199" y="145"/>
                  </a:lnTo>
                  <a:lnTo>
                    <a:pt x="199" y="149"/>
                  </a:lnTo>
                  <a:lnTo>
                    <a:pt x="199" y="152"/>
                  </a:lnTo>
                  <a:lnTo>
                    <a:pt x="214" y="156"/>
                  </a:lnTo>
                  <a:lnTo>
                    <a:pt x="214" y="160"/>
                  </a:lnTo>
                  <a:lnTo>
                    <a:pt x="227" y="171"/>
                  </a:lnTo>
                  <a:lnTo>
                    <a:pt x="227" y="175"/>
                  </a:lnTo>
                  <a:lnTo>
                    <a:pt x="242" y="178"/>
                  </a:lnTo>
                  <a:lnTo>
                    <a:pt x="242" y="182"/>
                  </a:lnTo>
                  <a:lnTo>
                    <a:pt x="242" y="186"/>
                  </a:lnTo>
                  <a:lnTo>
                    <a:pt x="257" y="186"/>
                  </a:lnTo>
                  <a:lnTo>
                    <a:pt x="257" y="189"/>
                  </a:lnTo>
                  <a:lnTo>
                    <a:pt x="257" y="193"/>
                  </a:lnTo>
                  <a:lnTo>
                    <a:pt x="270" y="197"/>
                  </a:lnTo>
                  <a:lnTo>
                    <a:pt x="270" y="201"/>
                  </a:lnTo>
                  <a:lnTo>
                    <a:pt x="270" y="204"/>
                  </a:lnTo>
                  <a:lnTo>
                    <a:pt x="285" y="208"/>
                  </a:lnTo>
                  <a:lnTo>
                    <a:pt x="285" y="212"/>
                  </a:lnTo>
                  <a:lnTo>
                    <a:pt x="285" y="215"/>
                  </a:lnTo>
                  <a:lnTo>
                    <a:pt x="300" y="223"/>
                  </a:lnTo>
                  <a:lnTo>
                    <a:pt x="313" y="226"/>
                  </a:lnTo>
                  <a:lnTo>
                    <a:pt x="313" y="230"/>
                  </a:lnTo>
                  <a:lnTo>
                    <a:pt x="328" y="241"/>
                  </a:lnTo>
                  <a:lnTo>
                    <a:pt x="343" y="249"/>
                  </a:lnTo>
                  <a:lnTo>
                    <a:pt x="356" y="256"/>
                  </a:lnTo>
                  <a:lnTo>
                    <a:pt x="356" y="260"/>
                  </a:lnTo>
                  <a:lnTo>
                    <a:pt x="356" y="264"/>
                  </a:lnTo>
                  <a:lnTo>
                    <a:pt x="371" y="264"/>
                  </a:lnTo>
                  <a:lnTo>
                    <a:pt x="371" y="267"/>
                  </a:lnTo>
                  <a:lnTo>
                    <a:pt x="371" y="271"/>
                  </a:lnTo>
                  <a:lnTo>
                    <a:pt x="385" y="275"/>
                  </a:lnTo>
                  <a:lnTo>
                    <a:pt x="385" y="279"/>
                  </a:lnTo>
                  <a:lnTo>
                    <a:pt x="385" y="282"/>
                  </a:lnTo>
                  <a:lnTo>
                    <a:pt x="399" y="290"/>
                  </a:lnTo>
                  <a:lnTo>
                    <a:pt x="413" y="294"/>
                  </a:lnTo>
                  <a:lnTo>
                    <a:pt x="413" y="301"/>
                  </a:lnTo>
                  <a:lnTo>
                    <a:pt x="428" y="301"/>
                  </a:lnTo>
                  <a:lnTo>
                    <a:pt x="428" y="308"/>
                  </a:lnTo>
                  <a:lnTo>
                    <a:pt x="441" y="312"/>
                  </a:lnTo>
                  <a:lnTo>
                    <a:pt x="441" y="316"/>
                  </a:lnTo>
                  <a:lnTo>
                    <a:pt x="456" y="323"/>
                  </a:lnTo>
                  <a:lnTo>
                    <a:pt x="456" y="327"/>
                  </a:lnTo>
                  <a:lnTo>
                    <a:pt x="471" y="327"/>
                  </a:lnTo>
                  <a:lnTo>
                    <a:pt x="471" y="330"/>
                  </a:lnTo>
                  <a:lnTo>
                    <a:pt x="499" y="342"/>
                  </a:lnTo>
                  <a:lnTo>
                    <a:pt x="499" y="345"/>
                  </a:lnTo>
                  <a:lnTo>
                    <a:pt x="514" y="349"/>
                  </a:lnTo>
                  <a:lnTo>
                    <a:pt x="514" y="353"/>
                  </a:lnTo>
                  <a:lnTo>
                    <a:pt x="527" y="356"/>
                  </a:lnTo>
                  <a:lnTo>
                    <a:pt x="527" y="360"/>
                  </a:lnTo>
                  <a:lnTo>
                    <a:pt x="557" y="371"/>
                  </a:lnTo>
                  <a:lnTo>
                    <a:pt x="585" y="383"/>
                  </a:lnTo>
                  <a:lnTo>
                    <a:pt x="585" y="386"/>
                  </a:lnTo>
                  <a:lnTo>
                    <a:pt x="585" y="390"/>
                  </a:lnTo>
                  <a:lnTo>
                    <a:pt x="613" y="401"/>
                  </a:lnTo>
                  <a:lnTo>
                    <a:pt x="627" y="405"/>
                  </a:lnTo>
                  <a:lnTo>
                    <a:pt x="698" y="431"/>
                  </a:lnTo>
                  <a:lnTo>
                    <a:pt x="698" y="434"/>
                  </a:lnTo>
                  <a:lnTo>
                    <a:pt x="728" y="442"/>
                  </a:lnTo>
                  <a:lnTo>
                    <a:pt x="756" y="449"/>
                  </a:lnTo>
                  <a:lnTo>
                    <a:pt x="771" y="457"/>
                  </a:lnTo>
                  <a:lnTo>
                    <a:pt x="784" y="460"/>
                  </a:lnTo>
                  <a:lnTo>
                    <a:pt x="799" y="464"/>
                  </a:lnTo>
                  <a:lnTo>
                    <a:pt x="827" y="472"/>
                  </a:lnTo>
                  <a:lnTo>
                    <a:pt x="856" y="479"/>
                  </a:lnTo>
                  <a:lnTo>
                    <a:pt x="942" y="490"/>
                  </a:lnTo>
                  <a:lnTo>
                    <a:pt x="955" y="494"/>
                  </a:lnTo>
                  <a:lnTo>
                    <a:pt x="1026" y="505"/>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4336" name="Freeform 64"/>
            <p:cNvSpPr>
              <a:spLocks/>
            </p:cNvSpPr>
            <p:nvPr/>
          </p:nvSpPr>
          <p:spPr bwMode="auto">
            <a:xfrm>
              <a:off x="4573" y="2801"/>
              <a:ext cx="501" cy="28"/>
            </a:xfrm>
            <a:custGeom>
              <a:avLst/>
              <a:gdLst/>
              <a:ahLst/>
              <a:cxnLst>
                <a:cxn ang="0">
                  <a:pos x="0" y="0"/>
                </a:cxn>
                <a:cxn ang="0">
                  <a:pos x="15" y="0"/>
                </a:cxn>
                <a:cxn ang="0">
                  <a:pos x="43" y="4"/>
                </a:cxn>
                <a:cxn ang="0">
                  <a:pos x="243" y="19"/>
                </a:cxn>
                <a:cxn ang="0">
                  <a:pos x="500" y="27"/>
                </a:cxn>
              </a:cxnLst>
              <a:rect l="0" t="0" r="r" b="b"/>
              <a:pathLst>
                <a:path w="501" h="28">
                  <a:moveTo>
                    <a:pt x="0" y="0"/>
                  </a:moveTo>
                  <a:lnTo>
                    <a:pt x="15" y="0"/>
                  </a:lnTo>
                  <a:lnTo>
                    <a:pt x="43" y="4"/>
                  </a:lnTo>
                  <a:lnTo>
                    <a:pt x="243" y="19"/>
                  </a:lnTo>
                  <a:lnTo>
                    <a:pt x="500" y="27"/>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4337" name="Line 65"/>
          <p:cNvSpPr>
            <a:spLocks noChangeShapeType="1"/>
          </p:cNvSpPr>
          <p:nvPr/>
        </p:nvSpPr>
        <p:spPr bwMode="auto">
          <a:xfrm>
            <a:off x="4914900" y="3357563"/>
            <a:ext cx="0" cy="1208087"/>
          </a:xfrm>
          <a:prstGeom prst="line">
            <a:avLst/>
          </a:prstGeom>
          <a:noFill/>
          <a:ln w="12700">
            <a:solidFill>
              <a:schemeClr val="tx1"/>
            </a:solidFill>
            <a:prstDash val="lgDash"/>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87" name="Rectangle 67"/>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56388" name="Rectangle 68"/>
          <p:cNvSpPr>
            <a:spLocks noChangeArrowheads="1"/>
          </p:cNvSpPr>
          <p:nvPr/>
        </p:nvSpPr>
        <p:spPr bwMode="auto">
          <a:xfrm>
            <a:off x="881063" y="3140075"/>
            <a:ext cx="7366000" cy="1538288"/>
          </a:xfrm>
          <a:prstGeom prst="rect">
            <a:avLst/>
          </a:prstGeom>
          <a:solidFill>
            <a:schemeClr val="accent1"/>
          </a:solidFill>
          <a:ln w="9525">
            <a:noFill/>
            <a:miter lim="800000"/>
            <a:headEnd/>
            <a:tailEnd/>
          </a:ln>
          <a:effectLst/>
        </p:spPr>
        <p:txBody>
          <a:bodyPr wrap="none" anchor="ctr"/>
          <a:lstStyle/>
          <a:p>
            <a:endParaRPr lang="en-US"/>
          </a:p>
        </p:txBody>
      </p:sp>
      <p:sp>
        <p:nvSpPr>
          <p:cNvPr id="56389" name="Rectangle 69"/>
          <p:cNvSpPr>
            <a:spLocks noChangeArrowheads="1"/>
          </p:cNvSpPr>
          <p:nvPr/>
        </p:nvSpPr>
        <p:spPr bwMode="auto">
          <a:xfrm>
            <a:off x="3244850" y="139700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56322" name="Rectangle 2"/>
          <p:cNvSpPr>
            <a:spLocks noGrp="1" noRot="1" noChangeArrowheads="1"/>
          </p:cNvSpPr>
          <p:nvPr>
            <p:ph type="title"/>
          </p:nvPr>
        </p:nvSpPr>
        <p:spPr>
          <a:noFill/>
          <a:ln/>
        </p:spPr>
        <p:txBody>
          <a:bodyPr lIns="90488" tIns="44450" rIns="90488" bIns="44450"/>
          <a:lstStyle/>
          <a:p>
            <a:r>
              <a:rPr lang="en-US"/>
              <a:t>What Does </a:t>
            </a:r>
            <a:r>
              <a:rPr lang="en-US" i="1"/>
              <a:t>Difference</a:t>
            </a:r>
            <a:r>
              <a:rPr lang="en-US"/>
              <a:t> Mean?</a:t>
            </a:r>
          </a:p>
        </p:txBody>
      </p:sp>
      <p:grpSp>
        <p:nvGrpSpPr>
          <p:cNvPr id="56323" name="Group 3"/>
          <p:cNvGrpSpPr>
            <a:grpSpLocks/>
          </p:cNvGrpSpPr>
          <p:nvPr/>
        </p:nvGrpSpPr>
        <p:grpSpPr bwMode="auto">
          <a:xfrm>
            <a:off x="3248025" y="1398588"/>
            <a:ext cx="2773363" cy="1581150"/>
            <a:chOff x="2046" y="881"/>
            <a:chExt cx="1747" cy="996"/>
          </a:xfrm>
        </p:grpSpPr>
        <p:sp>
          <p:nvSpPr>
            <p:cNvPr id="56324" name="Line 4"/>
            <p:cNvSpPr>
              <a:spLocks noChangeShapeType="1"/>
            </p:cNvSpPr>
            <p:nvPr/>
          </p:nvSpPr>
          <p:spPr bwMode="auto">
            <a:xfrm>
              <a:off x="2056" y="1868"/>
              <a:ext cx="1737" cy="0"/>
            </a:xfrm>
            <a:prstGeom prst="line">
              <a:avLst/>
            </a:prstGeom>
            <a:noFill/>
            <a:ln w="25400">
              <a:solidFill>
                <a:schemeClr val="tx1"/>
              </a:solidFill>
              <a:round/>
              <a:headEnd/>
              <a:tailEnd/>
            </a:ln>
            <a:effectLst/>
          </p:spPr>
          <p:txBody>
            <a:bodyPr wrap="none" anchor="ctr"/>
            <a:lstStyle/>
            <a:p>
              <a:endParaRPr lang="en-US"/>
            </a:p>
          </p:txBody>
        </p:sp>
        <p:sp>
          <p:nvSpPr>
            <p:cNvPr id="56325" name="Line 5"/>
            <p:cNvSpPr>
              <a:spLocks noChangeShapeType="1"/>
            </p:cNvSpPr>
            <p:nvPr/>
          </p:nvSpPr>
          <p:spPr bwMode="auto">
            <a:xfrm flipV="1">
              <a:off x="2046" y="881"/>
              <a:ext cx="0" cy="996"/>
            </a:xfrm>
            <a:prstGeom prst="line">
              <a:avLst/>
            </a:prstGeom>
            <a:noFill/>
            <a:ln w="25400">
              <a:solidFill>
                <a:schemeClr val="tx1"/>
              </a:solidFill>
              <a:round/>
              <a:headEnd/>
              <a:tailEnd/>
            </a:ln>
            <a:effectLst/>
          </p:spPr>
          <p:txBody>
            <a:bodyPr wrap="none" anchor="ctr"/>
            <a:lstStyle/>
            <a:p>
              <a:endParaRPr lang="en-US"/>
            </a:p>
          </p:txBody>
        </p:sp>
        <p:grpSp>
          <p:nvGrpSpPr>
            <p:cNvPr id="56326" name="Group 6"/>
            <p:cNvGrpSpPr>
              <a:grpSpLocks/>
            </p:cNvGrpSpPr>
            <p:nvPr/>
          </p:nvGrpSpPr>
          <p:grpSpPr bwMode="auto">
            <a:xfrm>
              <a:off x="2156" y="964"/>
              <a:ext cx="1194" cy="901"/>
              <a:chOff x="2156" y="964"/>
              <a:chExt cx="1194" cy="901"/>
            </a:xfrm>
          </p:grpSpPr>
          <p:grpSp>
            <p:nvGrpSpPr>
              <p:cNvPr id="56327" name="Group 7"/>
              <p:cNvGrpSpPr>
                <a:grpSpLocks/>
              </p:cNvGrpSpPr>
              <p:nvPr/>
            </p:nvGrpSpPr>
            <p:grpSpPr bwMode="auto">
              <a:xfrm>
                <a:off x="2156" y="964"/>
                <a:ext cx="1194" cy="845"/>
                <a:chOff x="2156" y="964"/>
                <a:chExt cx="1194" cy="845"/>
              </a:xfrm>
            </p:grpSpPr>
            <p:sp>
              <p:nvSpPr>
                <p:cNvPr id="56328" name="Freeform 8"/>
                <p:cNvSpPr>
                  <a:spLocks/>
                </p:cNvSpPr>
                <p:nvPr/>
              </p:nvSpPr>
              <p:spPr bwMode="auto">
                <a:xfrm>
                  <a:off x="2156" y="1201"/>
                  <a:ext cx="444" cy="608"/>
                </a:xfrm>
                <a:custGeom>
                  <a:avLst/>
                  <a:gdLst/>
                  <a:ahLst/>
                  <a:cxnLst>
                    <a:cxn ang="0">
                      <a:pos x="48" y="598"/>
                    </a:cxn>
                    <a:cxn ang="0">
                      <a:pos x="145" y="572"/>
                    </a:cxn>
                    <a:cxn ang="0">
                      <a:pos x="167" y="559"/>
                    </a:cxn>
                    <a:cxn ang="0">
                      <a:pos x="188" y="541"/>
                    </a:cxn>
                    <a:cxn ang="0">
                      <a:pos x="197" y="537"/>
                    </a:cxn>
                    <a:cxn ang="0">
                      <a:pos x="206" y="523"/>
                    </a:cxn>
                    <a:cxn ang="0">
                      <a:pos x="215" y="515"/>
                    </a:cxn>
                    <a:cxn ang="0">
                      <a:pos x="223" y="506"/>
                    </a:cxn>
                    <a:cxn ang="0">
                      <a:pos x="232" y="497"/>
                    </a:cxn>
                    <a:cxn ang="0">
                      <a:pos x="241" y="484"/>
                    </a:cxn>
                    <a:cxn ang="0">
                      <a:pos x="259" y="462"/>
                    </a:cxn>
                    <a:cxn ang="0">
                      <a:pos x="272" y="436"/>
                    </a:cxn>
                    <a:cxn ang="0">
                      <a:pos x="276" y="431"/>
                    </a:cxn>
                    <a:cxn ang="0">
                      <a:pos x="280" y="418"/>
                    </a:cxn>
                    <a:cxn ang="0">
                      <a:pos x="294" y="396"/>
                    </a:cxn>
                    <a:cxn ang="0">
                      <a:pos x="298" y="387"/>
                    </a:cxn>
                    <a:cxn ang="0">
                      <a:pos x="302" y="374"/>
                    </a:cxn>
                    <a:cxn ang="0">
                      <a:pos x="307" y="365"/>
                    </a:cxn>
                    <a:cxn ang="0">
                      <a:pos x="315" y="352"/>
                    </a:cxn>
                    <a:cxn ang="0">
                      <a:pos x="320" y="339"/>
                    </a:cxn>
                    <a:cxn ang="0">
                      <a:pos x="325" y="334"/>
                    </a:cxn>
                    <a:cxn ang="0">
                      <a:pos x="325" y="326"/>
                    </a:cxn>
                    <a:cxn ang="0">
                      <a:pos x="329" y="312"/>
                    </a:cxn>
                    <a:cxn ang="0">
                      <a:pos x="333" y="304"/>
                    </a:cxn>
                    <a:cxn ang="0">
                      <a:pos x="338" y="299"/>
                    </a:cxn>
                    <a:cxn ang="0">
                      <a:pos x="342" y="282"/>
                    </a:cxn>
                    <a:cxn ang="0">
                      <a:pos x="346" y="273"/>
                    </a:cxn>
                    <a:cxn ang="0">
                      <a:pos x="351" y="264"/>
                    </a:cxn>
                    <a:cxn ang="0">
                      <a:pos x="355" y="251"/>
                    </a:cxn>
                    <a:cxn ang="0">
                      <a:pos x="359" y="242"/>
                    </a:cxn>
                    <a:cxn ang="0">
                      <a:pos x="364" y="229"/>
                    </a:cxn>
                    <a:cxn ang="0">
                      <a:pos x="368" y="220"/>
                    </a:cxn>
                    <a:cxn ang="0">
                      <a:pos x="368" y="211"/>
                    </a:cxn>
                    <a:cxn ang="0">
                      <a:pos x="373" y="198"/>
                    </a:cxn>
                    <a:cxn ang="0">
                      <a:pos x="377" y="194"/>
                    </a:cxn>
                    <a:cxn ang="0">
                      <a:pos x="381" y="185"/>
                    </a:cxn>
                    <a:cxn ang="0">
                      <a:pos x="386" y="172"/>
                    </a:cxn>
                    <a:cxn ang="0">
                      <a:pos x="386" y="163"/>
                    </a:cxn>
                    <a:cxn ang="0">
                      <a:pos x="390" y="154"/>
                    </a:cxn>
                    <a:cxn ang="0">
                      <a:pos x="394" y="145"/>
                    </a:cxn>
                    <a:cxn ang="0">
                      <a:pos x="394" y="136"/>
                    </a:cxn>
                    <a:cxn ang="0">
                      <a:pos x="399" y="128"/>
                    </a:cxn>
                    <a:cxn ang="0">
                      <a:pos x="404" y="123"/>
                    </a:cxn>
                    <a:cxn ang="0">
                      <a:pos x="404" y="115"/>
                    </a:cxn>
                    <a:cxn ang="0">
                      <a:pos x="408" y="105"/>
                    </a:cxn>
                    <a:cxn ang="0">
                      <a:pos x="408" y="97"/>
                    </a:cxn>
                    <a:cxn ang="0">
                      <a:pos x="412" y="92"/>
                    </a:cxn>
                    <a:cxn ang="0">
                      <a:pos x="412" y="84"/>
                    </a:cxn>
                    <a:cxn ang="0">
                      <a:pos x="417" y="79"/>
                    </a:cxn>
                    <a:cxn ang="0">
                      <a:pos x="421" y="70"/>
                    </a:cxn>
                    <a:cxn ang="0">
                      <a:pos x="425" y="53"/>
                    </a:cxn>
                    <a:cxn ang="0">
                      <a:pos x="430" y="44"/>
                    </a:cxn>
                    <a:cxn ang="0">
                      <a:pos x="434" y="26"/>
                    </a:cxn>
                    <a:cxn ang="0">
                      <a:pos x="438" y="22"/>
                    </a:cxn>
                    <a:cxn ang="0">
                      <a:pos x="438" y="13"/>
                    </a:cxn>
                    <a:cxn ang="0">
                      <a:pos x="443" y="9"/>
                    </a:cxn>
                    <a:cxn ang="0">
                      <a:pos x="443" y="0"/>
                    </a:cxn>
                  </a:cxnLst>
                  <a:rect l="0" t="0" r="r" b="b"/>
                  <a:pathLst>
                    <a:path w="444" h="608">
                      <a:moveTo>
                        <a:pt x="0" y="607"/>
                      </a:moveTo>
                      <a:lnTo>
                        <a:pt x="48" y="598"/>
                      </a:lnTo>
                      <a:lnTo>
                        <a:pt x="127" y="581"/>
                      </a:lnTo>
                      <a:lnTo>
                        <a:pt x="145" y="572"/>
                      </a:lnTo>
                      <a:lnTo>
                        <a:pt x="157" y="563"/>
                      </a:lnTo>
                      <a:lnTo>
                        <a:pt x="167" y="559"/>
                      </a:lnTo>
                      <a:lnTo>
                        <a:pt x="171" y="554"/>
                      </a:lnTo>
                      <a:lnTo>
                        <a:pt x="188" y="541"/>
                      </a:lnTo>
                      <a:lnTo>
                        <a:pt x="193" y="537"/>
                      </a:lnTo>
                      <a:lnTo>
                        <a:pt x="197" y="537"/>
                      </a:lnTo>
                      <a:lnTo>
                        <a:pt x="197" y="533"/>
                      </a:lnTo>
                      <a:lnTo>
                        <a:pt x="206" y="523"/>
                      </a:lnTo>
                      <a:lnTo>
                        <a:pt x="210" y="523"/>
                      </a:lnTo>
                      <a:lnTo>
                        <a:pt x="215" y="515"/>
                      </a:lnTo>
                      <a:lnTo>
                        <a:pt x="219" y="510"/>
                      </a:lnTo>
                      <a:lnTo>
                        <a:pt x="223" y="506"/>
                      </a:lnTo>
                      <a:lnTo>
                        <a:pt x="228" y="502"/>
                      </a:lnTo>
                      <a:lnTo>
                        <a:pt x="232" y="497"/>
                      </a:lnTo>
                      <a:lnTo>
                        <a:pt x="236" y="492"/>
                      </a:lnTo>
                      <a:lnTo>
                        <a:pt x="241" y="484"/>
                      </a:lnTo>
                      <a:lnTo>
                        <a:pt x="246" y="479"/>
                      </a:lnTo>
                      <a:lnTo>
                        <a:pt x="259" y="462"/>
                      </a:lnTo>
                      <a:lnTo>
                        <a:pt x="263" y="453"/>
                      </a:lnTo>
                      <a:lnTo>
                        <a:pt x="272" y="436"/>
                      </a:lnTo>
                      <a:lnTo>
                        <a:pt x="272" y="431"/>
                      </a:lnTo>
                      <a:lnTo>
                        <a:pt x="276" y="431"/>
                      </a:lnTo>
                      <a:lnTo>
                        <a:pt x="276" y="427"/>
                      </a:lnTo>
                      <a:lnTo>
                        <a:pt x="280" y="418"/>
                      </a:lnTo>
                      <a:lnTo>
                        <a:pt x="294" y="400"/>
                      </a:lnTo>
                      <a:lnTo>
                        <a:pt x="294" y="396"/>
                      </a:lnTo>
                      <a:lnTo>
                        <a:pt x="294" y="392"/>
                      </a:lnTo>
                      <a:lnTo>
                        <a:pt x="298" y="387"/>
                      </a:lnTo>
                      <a:lnTo>
                        <a:pt x="302" y="378"/>
                      </a:lnTo>
                      <a:lnTo>
                        <a:pt x="302" y="374"/>
                      </a:lnTo>
                      <a:lnTo>
                        <a:pt x="307" y="369"/>
                      </a:lnTo>
                      <a:lnTo>
                        <a:pt x="307" y="365"/>
                      </a:lnTo>
                      <a:lnTo>
                        <a:pt x="311" y="361"/>
                      </a:lnTo>
                      <a:lnTo>
                        <a:pt x="315" y="352"/>
                      </a:lnTo>
                      <a:lnTo>
                        <a:pt x="315" y="343"/>
                      </a:lnTo>
                      <a:lnTo>
                        <a:pt x="320" y="339"/>
                      </a:lnTo>
                      <a:lnTo>
                        <a:pt x="320" y="334"/>
                      </a:lnTo>
                      <a:lnTo>
                        <a:pt x="325" y="334"/>
                      </a:lnTo>
                      <a:lnTo>
                        <a:pt x="325" y="330"/>
                      </a:lnTo>
                      <a:lnTo>
                        <a:pt x="325" y="326"/>
                      </a:lnTo>
                      <a:lnTo>
                        <a:pt x="329" y="317"/>
                      </a:lnTo>
                      <a:lnTo>
                        <a:pt x="329" y="312"/>
                      </a:lnTo>
                      <a:lnTo>
                        <a:pt x="333" y="308"/>
                      </a:lnTo>
                      <a:lnTo>
                        <a:pt x="333" y="304"/>
                      </a:lnTo>
                      <a:lnTo>
                        <a:pt x="338" y="304"/>
                      </a:lnTo>
                      <a:lnTo>
                        <a:pt x="338" y="299"/>
                      </a:lnTo>
                      <a:lnTo>
                        <a:pt x="338" y="295"/>
                      </a:lnTo>
                      <a:lnTo>
                        <a:pt x="342" y="282"/>
                      </a:lnTo>
                      <a:lnTo>
                        <a:pt x="346" y="277"/>
                      </a:lnTo>
                      <a:lnTo>
                        <a:pt x="346" y="273"/>
                      </a:lnTo>
                      <a:lnTo>
                        <a:pt x="346" y="269"/>
                      </a:lnTo>
                      <a:lnTo>
                        <a:pt x="351" y="264"/>
                      </a:lnTo>
                      <a:lnTo>
                        <a:pt x="355" y="255"/>
                      </a:lnTo>
                      <a:lnTo>
                        <a:pt x="355" y="251"/>
                      </a:lnTo>
                      <a:lnTo>
                        <a:pt x="355" y="246"/>
                      </a:lnTo>
                      <a:lnTo>
                        <a:pt x="359" y="242"/>
                      </a:lnTo>
                      <a:lnTo>
                        <a:pt x="359" y="238"/>
                      </a:lnTo>
                      <a:lnTo>
                        <a:pt x="364" y="229"/>
                      </a:lnTo>
                      <a:lnTo>
                        <a:pt x="364" y="224"/>
                      </a:lnTo>
                      <a:lnTo>
                        <a:pt x="368" y="220"/>
                      </a:lnTo>
                      <a:lnTo>
                        <a:pt x="368" y="216"/>
                      </a:lnTo>
                      <a:lnTo>
                        <a:pt x="368" y="211"/>
                      </a:lnTo>
                      <a:lnTo>
                        <a:pt x="373" y="202"/>
                      </a:lnTo>
                      <a:lnTo>
                        <a:pt x="373" y="198"/>
                      </a:lnTo>
                      <a:lnTo>
                        <a:pt x="377" y="198"/>
                      </a:lnTo>
                      <a:lnTo>
                        <a:pt x="377" y="194"/>
                      </a:lnTo>
                      <a:lnTo>
                        <a:pt x="377" y="189"/>
                      </a:lnTo>
                      <a:lnTo>
                        <a:pt x="381" y="185"/>
                      </a:lnTo>
                      <a:lnTo>
                        <a:pt x="381" y="180"/>
                      </a:lnTo>
                      <a:lnTo>
                        <a:pt x="386" y="172"/>
                      </a:lnTo>
                      <a:lnTo>
                        <a:pt x="386" y="167"/>
                      </a:lnTo>
                      <a:lnTo>
                        <a:pt x="386" y="163"/>
                      </a:lnTo>
                      <a:lnTo>
                        <a:pt x="390" y="159"/>
                      </a:lnTo>
                      <a:lnTo>
                        <a:pt x="390" y="154"/>
                      </a:lnTo>
                      <a:lnTo>
                        <a:pt x="390" y="149"/>
                      </a:lnTo>
                      <a:lnTo>
                        <a:pt x="394" y="145"/>
                      </a:lnTo>
                      <a:lnTo>
                        <a:pt x="394" y="141"/>
                      </a:lnTo>
                      <a:lnTo>
                        <a:pt x="394" y="136"/>
                      </a:lnTo>
                      <a:lnTo>
                        <a:pt x="399" y="132"/>
                      </a:lnTo>
                      <a:lnTo>
                        <a:pt x="399" y="128"/>
                      </a:lnTo>
                      <a:lnTo>
                        <a:pt x="399" y="123"/>
                      </a:lnTo>
                      <a:lnTo>
                        <a:pt x="404" y="123"/>
                      </a:lnTo>
                      <a:lnTo>
                        <a:pt x="404" y="119"/>
                      </a:lnTo>
                      <a:lnTo>
                        <a:pt x="404" y="115"/>
                      </a:lnTo>
                      <a:lnTo>
                        <a:pt x="408" y="110"/>
                      </a:lnTo>
                      <a:lnTo>
                        <a:pt x="408" y="105"/>
                      </a:lnTo>
                      <a:lnTo>
                        <a:pt x="408" y="101"/>
                      </a:lnTo>
                      <a:lnTo>
                        <a:pt x="408" y="97"/>
                      </a:lnTo>
                      <a:lnTo>
                        <a:pt x="412" y="97"/>
                      </a:lnTo>
                      <a:lnTo>
                        <a:pt x="412" y="92"/>
                      </a:lnTo>
                      <a:lnTo>
                        <a:pt x="412" y="88"/>
                      </a:lnTo>
                      <a:lnTo>
                        <a:pt x="412" y="84"/>
                      </a:lnTo>
                      <a:lnTo>
                        <a:pt x="417" y="84"/>
                      </a:lnTo>
                      <a:lnTo>
                        <a:pt x="417" y="79"/>
                      </a:lnTo>
                      <a:lnTo>
                        <a:pt x="417" y="75"/>
                      </a:lnTo>
                      <a:lnTo>
                        <a:pt x="421" y="70"/>
                      </a:lnTo>
                      <a:lnTo>
                        <a:pt x="421" y="66"/>
                      </a:lnTo>
                      <a:lnTo>
                        <a:pt x="425" y="53"/>
                      </a:lnTo>
                      <a:lnTo>
                        <a:pt x="425" y="49"/>
                      </a:lnTo>
                      <a:lnTo>
                        <a:pt x="430" y="44"/>
                      </a:lnTo>
                      <a:lnTo>
                        <a:pt x="430" y="40"/>
                      </a:lnTo>
                      <a:lnTo>
                        <a:pt x="434" y="26"/>
                      </a:lnTo>
                      <a:lnTo>
                        <a:pt x="434" y="22"/>
                      </a:lnTo>
                      <a:lnTo>
                        <a:pt x="438" y="22"/>
                      </a:lnTo>
                      <a:lnTo>
                        <a:pt x="438" y="18"/>
                      </a:lnTo>
                      <a:lnTo>
                        <a:pt x="438" y="13"/>
                      </a:lnTo>
                      <a:lnTo>
                        <a:pt x="438" y="9"/>
                      </a:lnTo>
                      <a:lnTo>
                        <a:pt x="443" y="9"/>
                      </a:lnTo>
                      <a:lnTo>
                        <a:pt x="443" y="5"/>
                      </a:lnTo>
                      <a:lnTo>
                        <a:pt x="4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29" name="Freeform 9"/>
                <p:cNvSpPr>
                  <a:spLocks/>
                </p:cNvSpPr>
                <p:nvPr/>
              </p:nvSpPr>
              <p:spPr bwMode="auto">
                <a:xfrm>
                  <a:off x="2599" y="990"/>
                  <a:ext cx="101" cy="212"/>
                </a:xfrm>
                <a:custGeom>
                  <a:avLst/>
                  <a:gdLst/>
                  <a:ahLst/>
                  <a:cxnLst>
                    <a:cxn ang="0">
                      <a:pos x="0" y="211"/>
                    </a:cxn>
                    <a:cxn ang="0">
                      <a:pos x="0" y="211"/>
                    </a:cxn>
                    <a:cxn ang="0">
                      <a:pos x="0" y="206"/>
                    </a:cxn>
                    <a:cxn ang="0">
                      <a:pos x="4" y="206"/>
                    </a:cxn>
                    <a:cxn ang="0">
                      <a:pos x="4" y="202"/>
                    </a:cxn>
                    <a:cxn ang="0">
                      <a:pos x="4" y="198"/>
                    </a:cxn>
                    <a:cxn ang="0">
                      <a:pos x="9" y="189"/>
                    </a:cxn>
                    <a:cxn ang="0">
                      <a:pos x="9" y="185"/>
                    </a:cxn>
                    <a:cxn ang="0">
                      <a:pos x="13" y="185"/>
                    </a:cxn>
                    <a:cxn ang="0">
                      <a:pos x="13" y="180"/>
                    </a:cxn>
                    <a:cxn ang="0">
                      <a:pos x="13" y="176"/>
                    </a:cxn>
                    <a:cxn ang="0">
                      <a:pos x="13" y="172"/>
                    </a:cxn>
                    <a:cxn ang="0">
                      <a:pos x="17" y="167"/>
                    </a:cxn>
                    <a:cxn ang="0">
                      <a:pos x="17" y="163"/>
                    </a:cxn>
                    <a:cxn ang="0">
                      <a:pos x="22" y="158"/>
                    </a:cxn>
                    <a:cxn ang="0">
                      <a:pos x="22" y="154"/>
                    </a:cxn>
                    <a:cxn ang="0">
                      <a:pos x="22" y="150"/>
                    </a:cxn>
                    <a:cxn ang="0">
                      <a:pos x="26" y="145"/>
                    </a:cxn>
                    <a:cxn ang="0">
                      <a:pos x="26" y="141"/>
                    </a:cxn>
                    <a:cxn ang="0">
                      <a:pos x="30" y="137"/>
                    </a:cxn>
                    <a:cxn ang="0">
                      <a:pos x="30" y="132"/>
                    </a:cxn>
                    <a:cxn ang="0">
                      <a:pos x="30" y="128"/>
                    </a:cxn>
                    <a:cxn ang="0">
                      <a:pos x="35" y="123"/>
                    </a:cxn>
                    <a:cxn ang="0">
                      <a:pos x="35" y="119"/>
                    </a:cxn>
                    <a:cxn ang="0">
                      <a:pos x="35" y="114"/>
                    </a:cxn>
                    <a:cxn ang="0">
                      <a:pos x="39" y="114"/>
                    </a:cxn>
                    <a:cxn ang="0">
                      <a:pos x="39" y="110"/>
                    </a:cxn>
                    <a:cxn ang="0">
                      <a:pos x="39" y="106"/>
                    </a:cxn>
                    <a:cxn ang="0">
                      <a:pos x="43" y="106"/>
                    </a:cxn>
                    <a:cxn ang="0">
                      <a:pos x="43" y="101"/>
                    </a:cxn>
                    <a:cxn ang="0">
                      <a:pos x="43" y="97"/>
                    </a:cxn>
                    <a:cxn ang="0">
                      <a:pos x="48" y="97"/>
                    </a:cxn>
                    <a:cxn ang="0">
                      <a:pos x="48" y="93"/>
                    </a:cxn>
                    <a:cxn ang="0">
                      <a:pos x="48" y="88"/>
                    </a:cxn>
                    <a:cxn ang="0">
                      <a:pos x="52" y="83"/>
                    </a:cxn>
                    <a:cxn ang="0">
                      <a:pos x="52" y="79"/>
                    </a:cxn>
                    <a:cxn ang="0">
                      <a:pos x="52" y="75"/>
                    </a:cxn>
                    <a:cxn ang="0">
                      <a:pos x="56" y="75"/>
                    </a:cxn>
                    <a:cxn ang="0">
                      <a:pos x="56" y="70"/>
                    </a:cxn>
                    <a:cxn ang="0">
                      <a:pos x="56" y="66"/>
                    </a:cxn>
                    <a:cxn ang="0">
                      <a:pos x="61" y="66"/>
                    </a:cxn>
                    <a:cxn ang="0">
                      <a:pos x="61" y="62"/>
                    </a:cxn>
                    <a:cxn ang="0">
                      <a:pos x="61" y="57"/>
                    </a:cxn>
                    <a:cxn ang="0">
                      <a:pos x="65" y="57"/>
                    </a:cxn>
                    <a:cxn ang="0">
                      <a:pos x="65" y="53"/>
                    </a:cxn>
                    <a:cxn ang="0">
                      <a:pos x="65" y="49"/>
                    </a:cxn>
                    <a:cxn ang="0">
                      <a:pos x="69" y="49"/>
                    </a:cxn>
                    <a:cxn ang="0">
                      <a:pos x="69" y="44"/>
                    </a:cxn>
                    <a:cxn ang="0">
                      <a:pos x="74" y="40"/>
                    </a:cxn>
                    <a:cxn ang="0">
                      <a:pos x="74" y="35"/>
                    </a:cxn>
                    <a:cxn ang="0">
                      <a:pos x="78" y="35"/>
                    </a:cxn>
                    <a:cxn ang="0">
                      <a:pos x="78" y="31"/>
                    </a:cxn>
                    <a:cxn ang="0">
                      <a:pos x="78" y="27"/>
                    </a:cxn>
                    <a:cxn ang="0">
                      <a:pos x="82" y="27"/>
                    </a:cxn>
                    <a:cxn ang="0">
                      <a:pos x="82" y="22"/>
                    </a:cxn>
                    <a:cxn ang="0">
                      <a:pos x="87" y="18"/>
                    </a:cxn>
                    <a:cxn ang="0">
                      <a:pos x="87" y="14"/>
                    </a:cxn>
                    <a:cxn ang="0">
                      <a:pos x="91" y="14"/>
                    </a:cxn>
                    <a:cxn ang="0">
                      <a:pos x="91" y="9"/>
                    </a:cxn>
                    <a:cxn ang="0">
                      <a:pos x="95" y="9"/>
                    </a:cxn>
                    <a:cxn ang="0">
                      <a:pos x="95" y="5"/>
                    </a:cxn>
                    <a:cxn ang="0">
                      <a:pos x="100" y="0"/>
                    </a:cxn>
                  </a:cxnLst>
                  <a:rect l="0" t="0" r="r" b="b"/>
                  <a:pathLst>
                    <a:path w="101" h="212">
                      <a:moveTo>
                        <a:pt x="0" y="211"/>
                      </a:moveTo>
                      <a:lnTo>
                        <a:pt x="0" y="211"/>
                      </a:lnTo>
                      <a:lnTo>
                        <a:pt x="0" y="206"/>
                      </a:lnTo>
                      <a:lnTo>
                        <a:pt x="4" y="206"/>
                      </a:lnTo>
                      <a:lnTo>
                        <a:pt x="4" y="202"/>
                      </a:lnTo>
                      <a:lnTo>
                        <a:pt x="4" y="198"/>
                      </a:lnTo>
                      <a:lnTo>
                        <a:pt x="9" y="189"/>
                      </a:lnTo>
                      <a:lnTo>
                        <a:pt x="9" y="185"/>
                      </a:lnTo>
                      <a:lnTo>
                        <a:pt x="13" y="185"/>
                      </a:lnTo>
                      <a:lnTo>
                        <a:pt x="13" y="180"/>
                      </a:lnTo>
                      <a:lnTo>
                        <a:pt x="13" y="176"/>
                      </a:lnTo>
                      <a:lnTo>
                        <a:pt x="13" y="172"/>
                      </a:lnTo>
                      <a:lnTo>
                        <a:pt x="17" y="167"/>
                      </a:lnTo>
                      <a:lnTo>
                        <a:pt x="17" y="163"/>
                      </a:lnTo>
                      <a:lnTo>
                        <a:pt x="22" y="158"/>
                      </a:lnTo>
                      <a:lnTo>
                        <a:pt x="22" y="154"/>
                      </a:lnTo>
                      <a:lnTo>
                        <a:pt x="22" y="150"/>
                      </a:lnTo>
                      <a:lnTo>
                        <a:pt x="26" y="145"/>
                      </a:lnTo>
                      <a:lnTo>
                        <a:pt x="26" y="141"/>
                      </a:lnTo>
                      <a:lnTo>
                        <a:pt x="30" y="137"/>
                      </a:lnTo>
                      <a:lnTo>
                        <a:pt x="30" y="132"/>
                      </a:lnTo>
                      <a:lnTo>
                        <a:pt x="30" y="128"/>
                      </a:lnTo>
                      <a:lnTo>
                        <a:pt x="35" y="123"/>
                      </a:lnTo>
                      <a:lnTo>
                        <a:pt x="35" y="119"/>
                      </a:lnTo>
                      <a:lnTo>
                        <a:pt x="35" y="114"/>
                      </a:lnTo>
                      <a:lnTo>
                        <a:pt x="39" y="114"/>
                      </a:lnTo>
                      <a:lnTo>
                        <a:pt x="39" y="110"/>
                      </a:lnTo>
                      <a:lnTo>
                        <a:pt x="39" y="106"/>
                      </a:lnTo>
                      <a:lnTo>
                        <a:pt x="43" y="106"/>
                      </a:lnTo>
                      <a:lnTo>
                        <a:pt x="43" y="101"/>
                      </a:lnTo>
                      <a:lnTo>
                        <a:pt x="43" y="97"/>
                      </a:lnTo>
                      <a:lnTo>
                        <a:pt x="48" y="97"/>
                      </a:lnTo>
                      <a:lnTo>
                        <a:pt x="48" y="93"/>
                      </a:lnTo>
                      <a:lnTo>
                        <a:pt x="48" y="88"/>
                      </a:lnTo>
                      <a:lnTo>
                        <a:pt x="52" y="83"/>
                      </a:lnTo>
                      <a:lnTo>
                        <a:pt x="52" y="79"/>
                      </a:lnTo>
                      <a:lnTo>
                        <a:pt x="52" y="75"/>
                      </a:lnTo>
                      <a:lnTo>
                        <a:pt x="56" y="75"/>
                      </a:lnTo>
                      <a:lnTo>
                        <a:pt x="56" y="70"/>
                      </a:lnTo>
                      <a:lnTo>
                        <a:pt x="56" y="66"/>
                      </a:lnTo>
                      <a:lnTo>
                        <a:pt x="61" y="66"/>
                      </a:lnTo>
                      <a:lnTo>
                        <a:pt x="61" y="62"/>
                      </a:lnTo>
                      <a:lnTo>
                        <a:pt x="61" y="57"/>
                      </a:lnTo>
                      <a:lnTo>
                        <a:pt x="65" y="57"/>
                      </a:lnTo>
                      <a:lnTo>
                        <a:pt x="65" y="53"/>
                      </a:lnTo>
                      <a:lnTo>
                        <a:pt x="65" y="49"/>
                      </a:lnTo>
                      <a:lnTo>
                        <a:pt x="69" y="49"/>
                      </a:lnTo>
                      <a:lnTo>
                        <a:pt x="69" y="44"/>
                      </a:lnTo>
                      <a:lnTo>
                        <a:pt x="74" y="40"/>
                      </a:lnTo>
                      <a:lnTo>
                        <a:pt x="74" y="35"/>
                      </a:lnTo>
                      <a:lnTo>
                        <a:pt x="78" y="35"/>
                      </a:lnTo>
                      <a:lnTo>
                        <a:pt x="78" y="31"/>
                      </a:lnTo>
                      <a:lnTo>
                        <a:pt x="78" y="27"/>
                      </a:lnTo>
                      <a:lnTo>
                        <a:pt x="82" y="27"/>
                      </a:lnTo>
                      <a:lnTo>
                        <a:pt x="82" y="22"/>
                      </a:lnTo>
                      <a:lnTo>
                        <a:pt x="87" y="18"/>
                      </a:lnTo>
                      <a:lnTo>
                        <a:pt x="87" y="14"/>
                      </a:lnTo>
                      <a:lnTo>
                        <a:pt x="91" y="14"/>
                      </a:lnTo>
                      <a:lnTo>
                        <a:pt x="91" y="9"/>
                      </a:lnTo>
                      <a:lnTo>
                        <a:pt x="95" y="9"/>
                      </a:lnTo>
                      <a:lnTo>
                        <a:pt x="95" y="5"/>
                      </a:lnTo>
                      <a:lnTo>
                        <a:pt x="10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30" name="Freeform 10"/>
                <p:cNvSpPr>
                  <a:spLocks/>
                </p:cNvSpPr>
                <p:nvPr/>
              </p:nvSpPr>
              <p:spPr bwMode="auto">
                <a:xfrm>
                  <a:off x="2699" y="964"/>
                  <a:ext cx="76" cy="27"/>
                </a:xfrm>
                <a:custGeom>
                  <a:avLst/>
                  <a:gdLst/>
                  <a:ahLst/>
                  <a:cxnLst>
                    <a:cxn ang="0">
                      <a:pos x="0" y="26"/>
                    </a:cxn>
                    <a:cxn ang="0">
                      <a:pos x="0" y="26"/>
                    </a:cxn>
                    <a:cxn ang="0">
                      <a:pos x="0" y="22"/>
                    </a:cxn>
                    <a:cxn ang="0">
                      <a:pos x="4" y="22"/>
                    </a:cxn>
                    <a:cxn ang="0">
                      <a:pos x="4" y="18"/>
                    </a:cxn>
                    <a:cxn ang="0">
                      <a:pos x="9" y="18"/>
                    </a:cxn>
                    <a:cxn ang="0">
                      <a:pos x="9" y="13"/>
                    </a:cxn>
                    <a:cxn ang="0">
                      <a:pos x="13" y="13"/>
                    </a:cxn>
                    <a:cxn ang="0">
                      <a:pos x="17" y="9"/>
                    </a:cxn>
                    <a:cxn ang="0">
                      <a:pos x="22" y="9"/>
                    </a:cxn>
                    <a:cxn ang="0">
                      <a:pos x="22" y="5"/>
                    </a:cxn>
                    <a:cxn ang="0">
                      <a:pos x="27" y="5"/>
                    </a:cxn>
                    <a:cxn ang="0">
                      <a:pos x="31" y="5"/>
                    </a:cxn>
                    <a:cxn ang="0">
                      <a:pos x="31" y="0"/>
                    </a:cxn>
                    <a:cxn ang="0">
                      <a:pos x="35" y="0"/>
                    </a:cxn>
                    <a:cxn ang="0">
                      <a:pos x="40" y="0"/>
                    </a:cxn>
                    <a:cxn ang="0">
                      <a:pos x="44" y="0"/>
                    </a:cxn>
                    <a:cxn ang="0">
                      <a:pos x="48" y="0"/>
                    </a:cxn>
                    <a:cxn ang="0">
                      <a:pos x="53" y="0"/>
                    </a:cxn>
                    <a:cxn ang="0">
                      <a:pos x="57" y="0"/>
                    </a:cxn>
                    <a:cxn ang="0">
                      <a:pos x="57" y="5"/>
                    </a:cxn>
                    <a:cxn ang="0">
                      <a:pos x="62" y="5"/>
                    </a:cxn>
                    <a:cxn ang="0">
                      <a:pos x="66" y="5"/>
                    </a:cxn>
                    <a:cxn ang="0">
                      <a:pos x="66" y="9"/>
                    </a:cxn>
                    <a:cxn ang="0">
                      <a:pos x="70" y="9"/>
                    </a:cxn>
                    <a:cxn ang="0">
                      <a:pos x="70" y="13"/>
                    </a:cxn>
                    <a:cxn ang="0">
                      <a:pos x="75" y="13"/>
                    </a:cxn>
                  </a:cxnLst>
                  <a:rect l="0" t="0" r="r" b="b"/>
                  <a:pathLst>
                    <a:path w="76" h="27">
                      <a:moveTo>
                        <a:pt x="0" y="26"/>
                      </a:moveTo>
                      <a:lnTo>
                        <a:pt x="0" y="26"/>
                      </a:lnTo>
                      <a:lnTo>
                        <a:pt x="0" y="22"/>
                      </a:lnTo>
                      <a:lnTo>
                        <a:pt x="4" y="22"/>
                      </a:lnTo>
                      <a:lnTo>
                        <a:pt x="4" y="18"/>
                      </a:lnTo>
                      <a:lnTo>
                        <a:pt x="9" y="18"/>
                      </a:lnTo>
                      <a:lnTo>
                        <a:pt x="9" y="13"/>
                      </a:lnTo>
                      <a:lnTo>
                        <a:pt x="13" y="13"/>
                      </a:lnTo>
                      <a:lnTo>
                        <a:pt x="17" y="9"/>
                      </a:lnTo>
                      <a:lnTo>
                        <a:pt x="22" y="9"/>
                      </a:lnTo>
                      <a:lnTo>
                        <a:pt x="22" y="5"/>
                      </a:lnTo>
                      <a:lnTo>
                        <a:pt x="27" y="5"/>
                      </a:lnTo>
                      <a:lnTo>
                        <a:pt x="31" y="5"/>
                      </a:lnTo>
                      <a:lnTo>
                        <a:pt x="31" y="0"/>
                      </a:lnTo>
                      <a:lnTo>
                        <a:pt x="35" y="0"/>
                      </a:lnTo>
                      <a:lnTo>
                        <a:pt x="40" y="0"/>
                      </a:lnTo>
                      <a:lnTo>
                        <a:pt x="44" y="0"/>
                      </a:lnTo>
                      <a:lnTo>
                        <a:pt x="48" y="0"/>
                      </a:lnTo>
                      <a:lnTo>
                        <a:pt x="53" y="0"/>
                      </a:lnTo>
                      <a:lnTo>
                        <a:pt x="57" y="0"/>
                      </a:lnTo>
                      <a:lnTo>
                        <a:pt x="57" y="5"/>
                      </a:lnTo>
                      <a:lnTo>
                        <a:pt x="62" y="5"/>
                      </a:lnTo>
                      <a:lnTo>
                        <a:pt x="66" y="5"/>
                      </a:lnTo>
                      <a:lnTo>
                        <a:pt x="66" y="9"/>
                      </a:lnTo>
                      <a:lnTo>
                        <a:pt x="70" y="9"/>
                      </a:lnTo>
                      <a:lnTo>
                        <a:pt x="70" y="13"/>
                      </a:lnTo>
                      <a:lnTo>
                        <a:pt x="75"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31" name="Freeform 11"/>
                <p:cNvSpPr>
                  <a:spLocks/>
                </p:cNvSpPr>
                <p:nvPr/>
              </p:nvSpPr>
              <p:spPr bwMode="auto">
                <a:xfrm>
                  <a:off x="2774" y="977"/>
                  <a:ext cx="106" cy="204"/>
                </a:xfrm>
                <a:custGeom>
                  <a:avLst/>
                  <a:gdLst/>
                  <a:ahLst/>
                  <a:cxnLst>
                    <a:cxn ang="0">
                      <a:pos x="0" y="0"/>
                    </a:cxn>
                    <a:cxn ang="0">
                      <a:pos x="0" y="0"/>
                    </a:cxn>
                    <a:cxn ang="0">
                      <a:pos x="5" y="0"/>
                    </a:cxn>
                    <a:cxn ang="0">
                      <a:pos x="5" y="5"/>
                    </a:cxn>
                    <a:cxn ang="0">
                      <a:pos x="9" y="5"/>
                    </a:cxn>
                    <a:cxn ang="0">
                      <a:pos x="9" y="9"/>
                    </a:cxn>
                    <a:cxn ang="0">
                      <a:pos x="13" y="9"/>
                    </a:cxn>
                    <a:cxn ang="0">
                      <a:pos x="13" y="13"/>
                    </a:cxn>
                    <a:cxn ang="0">
                      <a:pos x="18" y="13"/>
                    </a:cxn>
                    <a:cxn ang="0">
                      <a:pos x="18" y="18"/>
                    </a:cxn>
                    <a:cxn ang="0">
                      <a:pos x="18" y="22"/>
                    </a:cxn>
                    <a:cxn ang="0">
                      <a:pos x="22" y="22"/>
                    </a:cxn>
                    <a:cxn ang="0">
                      <a:pos x="22" y="27"/>
                    </a:cxn>
                    <a:cxn ang="0">
                      <a:pos x="26" y="27"/>
                    </a:cxn>
                    <a:cxn ang="0">
                      <a:pos x="26" y="31"/>
                    </a:cxn>
                    <a:cxn ang="0">
                      <a:pos x="31" y="36"/>
                    </a:cxn>
                    <a:cxn ang="0">
                      <a:pos x="31" y="40"/>
                    </a:cxn>
                    <a:cxn ang="0">
                      <a:pos x="35" y="40"/>
                    </a:cxn>
                    <a:cxn ang="0">
                      <a:pos x="35" y="44"/>
                    </a:cxn>
                    <a:cxn ang="0">
                      <a:pos x="35" y="49"/>
                    </a:cxn>
                    <a:cxn ang="0">
                      <a:pos x="39" y="49"/>
                    </a:cxn>
                    <a:cxn ang="0">
                      <a:pos x="39" y="53"/>
                    </a:cxn>
                    <a:cxn ang="0">
                      <a:pos x="44" y="53"/>
                    </a:cxn>
                    <a:cxn ang="0">
                      <a:pos x="44" y="57"/>
                    </a:cxn>
                    <a:cxn ang="0">
                      <a:pos x="44" y="62"/>
                    </a:cxn>
                    <a:cxn ang="0">
                      <a:pos x="48" y="62"/>
                    </a:cxn>
                    <a:cxn ang="0">
                      <a:pos x="48" y="66"/>
                    </a:cxn>
                    <a:cxn ang="0">
                      <a:pos x="48" y="71"/>
                    </a:cxn>
                    <a:cxn ang="0">
                      <a:pos x="53" y="71"/>
                    </a:cxn>
                    <a:cxn ang="0">
                      <a:pos x="53" y="75"/>
                    </a:cxn>
                    <a:cxn ang="0">
                      <a:pos x="57" y="80"/>
                    </a:cxn>
                    <a:cxn ang="0">
                      <a:pos x="57" y="84"/>
                    </a:cxn>
                    <a:cxn ang="0">
                      <a:pos x="57" y="88"/>
                    </a:cxn>
                    <a:cxn ang="0">
                      <a:pos x="61" y="93"/>
                    </a:cxn>
                    <a:cxn ang="0">
                      <a:pos x="61" y="97"/>
                    </a:cxn>
                    <a:cxn ang="0">
                      <a:pos x="66" y="102"/>
                    </a:cxn>
                    <a:cxn ang="0">
                      <a:pos x="66" y="106"/>
                    </a:cxn>
                    <a:cxn ang="0">
                      <a:pos x="70" y="110"/>
                    </a:cxn>
                    <a:cxn ang="0">
                      <a:pos x="70" y="115"/>
                    </a:cxn>
                    <a:cxn ang="0">
                      <a:pos x="74" y="119"/>
                    </a:cxn>
                    <a:cxn ang="0">
                      <a:pos x="74" y="123"/>
                    </a:cxn>
                    <a:cxn ang="0">
                      <a:pos x="74" y="128"/>
                    </a:cxn>
                    <a:cxn ang="0">
                      <a:pos x="79" y="132"/>
                    </a:cxn>
                    <a:cxn ang="0">
                      <a:pos x="79" y="137"/>
                    </a:cxn>
                    <a:cxn ang="0">
                      <a:pos x="83" y="141"/>
                    </a:cxn>
                    <a:cxn ang="0">
                      <a:pos x="83" y="146"/>
                    </a:cxn>
                    <a:cxn ang="0">
                      <a:pos x="83" y="150"/>
                    </a:cxn>
                    <a:cxn ang="0">
                      <a:pos x="87" y="154"/>
                    </a:cxn>
                    <a:cxn ang="0">
                      <a:pos x="87" y="159"/>
                    </a:cxn>
                    <a:cxn ang="0">
                      <a:pos x="87" y="163"/>
                    </a:cxn>
                    <a:cxn ang="0">
                      <a:pos x="92" y="163"/>
                    </a:cxn>
                    <a:cxn ang="0">
                      <a:pos x="92" y="167"/>
                    </a:cxn>
                    <a:cxn ang="0">
                      <a:pos x="92" y="172"/>
                    </a:cxn>
                    <a:cxn ang="0">
                      <a:pos x="96" y="177"/>
                    </a:cxn>
                    <a:cxn ang="0">
                      <a:pos x="96" y="181"/>
                    </a:cxn>
                    <a:cxn ang="0">
                      <a:pos x="100" y="185"/>
                    </a:cxn>
                    <a:cxn ang="0">
                      <a:pos x="100" y="190"/>
                    </a:cxn>
                    <a:cxn ang="0">
                      <a:pos x="100" y="194"/>
                    </a:cxn>
                    <a:cxn ang="0">
                      <a:pos x="100" y="198"/>
                    </a:cxn>
                    <a:cxn ang="0">
                      <a:pos x="105" y="198"/>
                    </a:cxn>
                    <a:cxn ang="0">
                      <a:pos x="105" y="203"/>
                    </a:cxn>
                  </a:cxnLst>
                  <a:rect l="0" t="0" r="r" b="b"/>
                  <a:pathLst>
                    <a:path w="106" h="204">
                      <a:moveTo>
                        <a:pt x="0" y="0"/>
                      </a:moveTo>
                      <a:lnTo>
                        <a:pt x="0" y="0"/>
                      </a:lnTo>
                      <a:lnTo>
                        <a:pt x="5" y="0"/>
                      </a:lnTo>
                      <a:lnTo>
                        <a:pt x="5" y="5"/>
                      </a:lnTo>
                      <a:lnTo>
                        <a:pt x="9" y="5"/>
                      </a:lnTo>
                      <a:lnTo>
                        <a:pt x="9" y="9"/>
                      </a:lnTo>
                      <a:lnTo>
                        <a:pt x="13" y="9"/>
                      </a:lnTo>
                      <a:lnTo>
                        <a:pt x="13" y="13"/>
                      </a:lnTo>
                      <a:lnTo>
                        <a:pt x="18" y="13"/>
                      </a:lnTo>
                      <a:lnTo>
                        <a:pt x="18" y="18"/>
                      </a:lnTo>
                      <a:lnTo>
                        <a:pt x="18" y="22"/>
                      </a:lnTo>
                      <a:lnTo>
                        <a:pt x="22" y="22"/>
                      </a:lnTo>
                      <a:lnTo>
                        <a:pt x="22" y="27"/>
                      </a:lnTo>
                      <a:lnTo>
                        <a:pt x="26" y="27"/>
                      </a:lnTo>
                      <a:lnTo>
                        <a:pt x="26" y="31"/>
                      </a:lnTo>
                      <a:lnTo>
                        <a:pt x="31" y="36"/>
                      </a:lnTo>
                      <a:lnTo>
                        <a:pt x="31" y="40"/>
                      </a:lnTo>
                      <a:lnTo>
                        <a:pt x="35" y="40"/>
                      </a:lnTo>
                      <a:lnTo>
                        <a:pt x="35" y="44"/>
                      </a:lnTo>
                      <a:lnTo>
                        <a:pt x="35" y="49"/>
                      </a:lnTo>
                      <a:lnTo>
                        <a:pt x="39" y="49"/>
                      </a:lnTo>
                      <a:lnTo>
                        <a:pt x="39" y="53"/>
                      </a:lnTo>
                      <a:lnTo>
                        <a:pt x="44" y="53"/>
                      </a:lnTo>
                      <a:lnTo>
                        <a:pt x="44" y="57"/>
                      </a:lnTo>
                      <a:lnTo>
                        <a:pt x="44" y="62"/>
                      </a:lnTo>
                      <a:lnTo>
                        <a:pt x="48" y="62"/>
                      </a:lnTo>
                      <a:lnTo>
                        <a:pt x="48" y="66"/>
                      </a:lnTo>
                      <a:lnTo>
                        <a:pt x="48" y="71"/>
                      </a:lnTo>
                      <a:lnTo>
                        <a:pt x="53" y="71"/>
                      </a:lnTo>
                      <a:lnTo>
                        <a:pt x="53" y="75"/>
                      </a:lnTo>
                      <a:lnTo>
                        <a:pt x="57" y="80"/>
                      </a:lnTo>
                      <a:lnTo>
                        <a:pt x="57" y="84"/>
                      </a:lnTo>
                      <a:lnTo>
                        <a:pt x="57" y="88"/>
                      </a:lnTo>
                      <a:lnTo>
                        <a:pt x="61" y="93"/>
                      </a:lnTo>
                      <a:lnTo>
                        <a:pt x="61" y="97"/>
                      </a:lnTo>
                      <a:lnTo>
                        <a:pt x="66" y="102"/>
                      </a:lnTo>
                      <a:lnTo>
                        <a:pt x="66" y="106"/>
                      </a:lnTo>
                      <a:lnTo>
                        <a:pt x="70" y="110"/>
                      </a:lnTo>
                      <a:lnTo>
                        <a:pt x="70" y="115"/>
                      </a:lnTo>
                      <a:lnTo>
                        <a:pt x="74" y="119"/>
                      </a:lnTo>
                      <a:lnTo>
                        <a:pt x="74" y="123"/>
                      </a:lnTo>
                      <a:lnTo>
                        <a:pt x="74" y="128"/>
                      </a:lnTo>
                      <a:lnTo>
                        <a:pt x="79" y="132"/>
                      </a:lnTo>
                      <a:lnTo>
                        <a:pt x="79" y="137"/>
                      </a:lnTo>
                      <a:lnTo>
                        <a:pt x="83" y="141"/>
                      </a:lnTo>
                      <a:lnTo>
                        <a:pt x="83" y="146"/>
                      </a:lnTo>
                      <a:lnTo>
                        <a:pt x="83" y="150"/>
                      </a:lnTo>
                      <a:lnTo>
                        <a:pt x="87" y="154"/>
                      </a:lnTo>
                      <a:lnTo>
                        <a:pt x="87" y="159"/>
                      </a:lnTo>
                      <a:lnTo>
                        <a:pt x="87" y="163"/>
                      </a:lnTo>
                      <a:lnTo>
                        <a:pt x="92" y="163"/>
                      </a:lnTo>
                      <a:lnTo>
                        <a:pt x="92" y="167"/>
                      </a:lnTo>
                      <a:lnTo>
                        <a:pt x="92" y="172"/>
                      </a:lnTo>
                      <a:lnTo>
                        <a:pt x="96" y="177"/>
                      </a:lnTo>
                      <a:lnTo>
                        <a:pt x="96" y="181"/>
                      </a:lnTo>
                      <a:lnTo>
                        <a:pt x="100" y="185"/>
                      </a:lnTo>
                      <a:lnTo>
                        <a:pt x="100" y="190"/>
                      </a:lnTo>
                      <a:lnTo>
                        <a:pt x="100" y="194"/>
                      </a:lnTo>
                      <a:lnTo>
                        <a:pt x="100" y="198"/>
                      </a:lnTo>
                      <a:lnTo>
                        <a:pt x="105" y="198"/>
                      </a:lnTo>
                      <a:lnTo>
                        <a:pt x="105" y="20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32" name="Freeform 12"/>
                <p:cNvSpPr>
                  <a:spLocks/>
                </p:cNvSpPr>
                <p:nvPr/>
              </p:nvSpPr>
              <p:spPr bwMode="auto">
                <a:xfrm>
                  <a:off x="2879" y="1180"/>
                  <a:ext cx="317" cy="597"/>
                </a:xfrm>
                <a:custGeom>
                  <a:avLst/>
                  <a:gdLst/>
                  <a:ahLst/>
                  <a:cxnLst>
                    <a:cxn ang="0">
                      <a:pos x="0" y="0"/>
                    </a:cxn>
                    <a:cxn ang="0">
                      <a:pos x="0" y="9"/>
                    </a:cxn>
                    <a:cxn ang="0">
                      <a:pos x="5" y="13"/>
                    </a:cxn>
                    <a:cxn ang="0">
                      <a:pos x="9" y="26"/>
                    </a:cxn>
                    <a:cxn ang="0">
                      <a:pos x="13" y="35"/>
                    </a:cxn>
                    <a:cxn ang="0">
                      <a:pos x="13" y="44"/>
                    </a:cxn>
                    <a:cxn ang="0">
                      <a:pos x="17" y="48"/>
                    </a:cxn>
                    <a:cxn ang="0">
                      <a:pos x="22" y="57"/>
                    </a:cxn>
                    <a:cxn ang="0">
                      <a:pos x="22" y="66"/>
                    </a:cxn>
                    <a:cxn ang="0">
                      <a:pos x="26" y="74"/>
                    </a:cxn>
                    <a:cxn ang="0">
                      <a:pos x="30" y="87"/>
                    </a:cxn>
                    <a:cxn ang="0">
                      <a:pos x="35" y="92"/>
                    </a:cxn>
                    <a:cxn ang="0">
                      <a:pos x="35" y="101"/>
                    </a:cxn>
                    <a:cxn ang="0">
                      <a:pos x="40" y="110"/>
                    </a:cxn>
                    <a:cxn ang="0">
                      <a:pos x="44" y="118"/>
                    </a:cxn>
                    <a:cxn ang="0">
                      <a:pos x="44" y="127"/>
                    </a:cxn>
                    <a:cxn ang="0">
                      <a:pos x="48" y="140"/>
                    </a:cxn>
                    <a:cxn ang="0">
                      <a:pos x="53" y="158"/>
                    </a:cxn>
                    <a:cxn ang="0">
                      <a:pos x="57" y="167"/>
                    </a:cxn>
                    <a:cxn ang="0">
                      <a:pos x="61" y="175"/>
                    </a:cxn>
                    <a:cxn ang="0">
                      <a:pos x="66" y="184"/>
                    </a:cxn>
                    <a:cxn ang="0">
                      <a:pos x="70" y="202"/>
                    </a:cxn>
                    <a:cxn ang="0">
                      <a:pos x="75" y="210"/>
                    </a:cxn>
                    <a:cxn ang="0">
                      <a:pos x="75" y="219"/>
                    </a:cxn>
                    <a:cxn ang="0">
                      <a:pos x="79" y="223"/>
                    </a:cxn>
                    <a:cxn ang="0">
                      <a:pos x="83" y="232"/>
                    </a:cxn>
                    <a:cxn ang="0">
                      <a:pos x="83" y="241"/>
                    </a:cxn>
                    <a:cxn ang="0">
                      <a:pos x="88" y="250"/>
                    </a:cxn>
                    <a:cxn ang="0">
                      <a:pos x="92" y="263"/>
                    </a:cxn>
                    <a:cxn ang="0">
                      <a:pos x="96" y="272"/>
                    </a:cxn>
                    <a:cxn ang="0">
                      <a:pos x="106" y="293"/>
                    </a:cxn>
                    <a:cxn ang="0">
                      <a:pos x="110" y="307"/>
                    </a:cxn>
                    <a:cxn ang="0">
                      <a:pos x="114" y="311"/>
                    </a:cxn>
                    <a:cxn ang="0">
                      <a:pos x="114" y="320"/>
                    </a:cxn>
                    <a:cxn ang="0">
                      <a:pos x="119" y="329"/>
                    </a:cxn>
                    <a:cxn ang="0">
                      <a:pos x="123" y="342"/>
                    </a:cxn>
                    <a:cxn ang="0">
                      <a:pos x="127" y="355"/>
                    </a:cxn>
                    <a:cxn ang="0">
                      <a:pos x="132" y="364"/>
                    </a:cxn>
                    <a:cxn ang="0">
                      <a:pos x="136" y="373"/>
                    </a:cxn>
                    <a:cxn ang="0">
                      <a:pos x="141" y="386"/>
                    </a:cxn>
                    <a:cxn ang="0">
                      <a:pos x="145" y="390"/>
                    </a:cxn>
                    <a:cxn ang="0">
                      <a:pos x="154" y="408"/>
                    </a:cxn>
                    <a:cxn ang="0">
                      <a:pos x="158" y="416"/>
                    </a:cxn>
                    <a:cxn ang="0">
                      <a:pos x="162" y="425"/>
                    </a:cxn>
                    <a:cxn ang="0">
                      <a:pos x="180" y="452"/>
                    </a:cxn>
                    <a:cxn ang="0">
                      <a:pos x="180" y="460"/>
                    </a:cxn>
                    <a:cxn ang="0">
                      <a:pos x="193" y="478"/>
                    </a:cxn>
                    <a:cxn ang="0">
                      <a:pos x="215" y="513"/>
                    </a:cxn>
                    <a:cxn ang="0">
                      <a:pos x="233" y="530"/>
                    </a:cxn>
                    <a:cxn ang="0">
                      <a:pos x="241" y="543"/>
                    </a:cxn>
                    <a:cxn ang="0">
                      <a:pos x="255" y="557"/>
                    </a:cxn>
                    <a:cxn ang="0">
                      <a:pos x="290" y="579"/>
                    </a:cxn>
                    <a:cxn ang="0">
                      <a:pos x="316" y="596"/>
                    </a:cxn>
                  </a:cxnLst>
                  <a:rect l="0" t="0" r="r" b="b"/>
                  <a:pathLst>
                    <a:path w="317" h="597">
                      <a:moveTo>
                        <a:pt x="0" y="0"/>
                      </a:moveTo>
                      <a:lnTo>
                        <a:pt x="0" y="0"/>
                      </a:lnTo>
                      <a:lnTo>
                        <a:pt x="0" y="4"/>
                      </a:lnTo>
                      <a:lnTo>
                        <a:pt x="0" y="9"/>
                      </a:lnTo>
                      <a:lnTo>
                        <a:pt x="5" y="9"/>
                      </a:lnTo>
                      <a:lnTo>
                        <a:pt x="5" y="13"/>
                      </a:lnTo>
                      <a:lnTo>
                        <a:pt x="9" y="22"/>
                      </a:lnTo>
                      <a:lnTo>
                        <a:pt x="9" y="26"/>
                      </a:lnTo>
                      <a:lnTo>
                        <a:pt x="9" y="31"/>
                      </a:lnTo>
                      <a:lnTo>
                        <a:pt x="13" y="35"/>
                      </a:lnTo>
                      <a:lnTo>
                        <a:pt x="13" y="39"/>
                      </a:lnTo>
                      <a:lnTo>
                        <a:pt x="13" y="44"/>
                      </a:lnTo>
                      <a:lnTo>
                        <a:pt x="17" y="44"/>
                      </a:lnTo>
                      <a:lnTo>
                        <a:pt x="17" y="48"/>
                      </a:lnTo>
                      <a:lnTo>
                        <a:pt x="17" y="53"/>
                      </a:lnTo>
                      <a:lnTo>
                        <a:pt x="22" y="57"/>
                      </a:lnTo>
                      <a:lnTo>
                        <a:pt x="22" y="61"/>
                      </a:lnTo>
                      <a:lnTo>
                        <a:pt x="22" y="66"/>
                      </a:lnTo>
                      <a:lnTo>
                        <a:pt x="26" y="70"/>
                      </a:lnTo>
                      <a:lnTo>
                        <a:pt x="26" y="74"/>
                      </a:lnTo>
                      <a:lnTo>
                        <a:pt x="30" y="83"/>
                      </a:lnTo>
                      <a:lnTo>
                        <a:pt x="30" y="87"/>
                      </a:lnTo>
                      <a:lnTo>
                        <a:pt x="30" y="92"/>
                      </a:lnTo>
                      <a:lnTo>
                        <a:pt x="35" y="92"/>
                      </a:lnTo>
                      <a:lnTo>
                        <a:pt x="35" y="96"/>
                      </a:lnTo>
                      <a:lnTo>
                        <a:pt x="35" y="101"/>
                      </a:lnTo>
                      <a:lnTo>
                        <a:pt x="35" y="105"/>
                      </a:lnTo>
                      <a:lnTo>
                        <a:pt x="40" y="110"/>
                      </a:lnTo>
                      <a:lnTo>
                        <a:pt x="40" y="114"/>
                      </a:lnTo>
                      <a:lnTo>
                        <a:pt x="44" y="118"/>
                      </a:lnTo>
                      <a:lnTo>
                        <a:pt x="44" y="123"/>
                      </a:lnTo>
                      <a:lnTo>
                        <a:pt x="44" y="127"/>
                      </a:lnTo>
                      <a:lnTo>
                        <a:pt x="48" y="136"/>
                      </a:lnTo>
                      <a:lnTo>
                        <a:pt x="48" y="140"/>
                      </a:lnTo>
                      <a:lnTo>
                        <a:pt x="53" y="149"/>
                      </a:lnTo>
                      <a:lnTo>
                        <a:pt x="53" y="158"/>
                      </a:lnTo>
                      <a:lnTo>
                        <a:pt x="57" y="162"/>
                      </a:lnTo>
                      <a:lnTo>
                        <a:pt x="57" y="167"/>
                      </a:lnTo>
                      <a:lnTo>
                        <a:pt x="61" y="171"/>
                      </a:lnTo>
                      <a:lnTo>
                        <a:pt x="61" y="175"/>
                      </a:lnTo>
                      <a:lnTo>
                        <a:pt x="61" y="180"/>
                      </a:lnTo>
                      <a:lnTo>
                        <a:pt x="66" y="184"/>
                      </a:lnTo>
                      <a:lnTo>
                        <a:pt x="66" y="188"/>
                      </a:lnTo>
                      <a:lnTo>
                        <a:pt x="70" y="202"/>
                      </a:lnTo>
                      <a:lnTo>
                        <a:pt x="70" y="206"/>
                      </a:lnTo>
                      <a:lnTo>
                        <a:pt x="75" y="210"/>
                      </a:lnTo>
                      <a:lnTo>
                        <a:pt x="75" y="215"/>
                      </a:lnTo>
                      <a:lnTo>
                        <a:pt x="75" y="219"/>
                      </a:lnTo>
                      <a:lnTo>
                        <a:pt x="79" y="219"/>
                      </a:lnTo>
                      <a:lnTo>
                        <a:pt x="79" y="223"/>
                      </a:lnTo>
                      <a:lnTo>
                        <a:pt x="79" y="228"/>
                      </a:lnTo>
                      <a:lnTo>
                        <a:pt x="83" y="232"/>
                      </a:lnTo>
                      <a:lnTo>
                        <a:pt x="83" y="237"/>
                      </a:lnTo>
                      <a:lnTo>
                        <a:pt x="83" y="241"/>
                      </a:lnTo>
                      <a:lnTo>
                        <a:pt x="88" y="245"/>
                      </a:lnTo>
                      <a:lnTo>
                        <a:pt x="88" y="250"/>
                      </a:lnTo>
                      <a:lnTo>
                        <a:pt x="88" y="254"/>
                      </a:lnTo>
                      <a:lnTo>
                        <a:pt x="92" y="263"/>
                      </a:lnTo>
                      <a:lnTo>
                        <a:pt x="96" y="267"/>
                      </a:lnTo>
                      <a:lnTo>
                        <a:pt x="96" y="272"/>
                      </a:lnTo>
                      <a:lnTo>
                        <a:pt x="101" y="285"/>
                      </a:lnTo>
                      <a:lnTo>
                        <a:pt x="106" y="293"/>
                      </a:lnTo>
                      <a:lnTo>
                        <a:pt x="110" y="303"/>
                      </a:lnTo>
                      <a:lnTo>
                        <a:pt x="110" y="307"/>
                      </a:lnTo>
                      <a:lnTo>
                        <a:pt x="110" y="311"/>
                      </a:lnTo>
                      <a:lnTo>
                        <a:pt x="114" y="311"/>
                      </a:lnTo>
                      <a:lnTo>
                        <a:pt x="114" y="316"/>
                      </a:lnTo>
                      <a:lnTo>
                        <a:pt x="114" y="320"/>
                      </a:lnTo>
                      <a:lnTo>
                        <a:pt x="119" y="324"/>
                      </a:lnTo>
                      <a:lnTo>
                        <a:pt x="119" y="329"/>
                      </a:lnTo>
                      <a:lnTo>
                        <a:pt x="119" y="333"/>
                      </a:lnTo>
                      <a:lnTo>
                        <a:pt x="123" y="342"/>
                      </a:lnTo>
                      <a:lnTo>
                        <a:pt x="127" y="346"/>
                      </a:lnTo>
                      <a:lnTo>
                        <a:pt x="127" y="355"/>
                      </a:lnTo>
                      <a:lnTo>
                        <a:pt x="132" y="355"/>
                      </a:lnTo>
                      <a:lnTo>
                        <a:pt x="132" y="364"/>
                      </a:lnTo>
                      <a:lnTo>
                        <a:pt x="136" y="368"/>
                      </a:lnTo>
                      <a:lnTo>
                        <a:pt x="136" y="373"/>
                      </a:lnTo>
                      <a:lnTo>
                        <a:pt x="141" y="381"/>
                      </a:lnTo>
                      <a:lnTo>
                        <a:pt x="141" y="386"/>
                      </a:lnTo>
                      <a:lnTo>
                        <a:pt x="145" y="386"/>
                      </a:lnTo>
                      <a:lnTo>
                        <a:pt x="145" y="390"/>
                      </a:lnTo>
                      <a:lnTo>
                        <a:pt x="154" y="403"/>
                      </a:lnTo>
                      <a:lnTo>
                        <a:pt x="154" y="408"/>
                      </a:lnTo>
                      <a:lnTo>
                        <a:pt x="158" y="412"/>
                      </a:lnTo>
                      <a:lnTo>
                        <a:pt x="158" y="416"/>
                      </a:lnTo>
                      <a:lnTo>
                        <a:pt x="162" y="421"/>
                      </a:lnTo>
                      <a:lnTo>
                        <a:pt x="162" y="425"/>
                      </a:lnTo>
                      <a:lnTo>
                        <a:pt x="171" y="438"/>
                      </a:lnTo>
                      <a:lnTo>
                        <a:pt x="180" y="452"/>
                      </a:lnTo>
                      <a:lnTo>
                        <a:pt x="180" y="456"/>
                      </a:lnTo>
                      <a:lnTo>
                        <a:pt x="180" y="460"/>
                      </a:lnTo>
                      <a:lnTo>
                        <a:pt x="189" y="473"/>
                      </a:lnTo>
                      <a:lnTo>
                        <a:pt x="193" y="478"/>
                      </a:lnTo>
                      <a:lnTo>
                        <a:pt x="215" y="509"/>
                      </a:lnTo>
                      <a:lnTo>
                        <a:pt x="215" y="513"/>
                      </a:lnTo>
                      <a:lnTo>
                        <a:pt x="224" y="522"/>
                      </a:lnTo>
                      <a:lnTo>
                        <a:pt x="233" y="530"/>
                      </a:lnTo>
                      <a:lnTo>
                        <a:pt x="237" y="539"/>
                      </a:lnTo>
                      <a:lnTo>
                        <a:pt x="241" y="543"/>
                      </a:lnTo>
                      <a:lnTo>
                        <a:pt x="246" y="548"/>
                      </a:lnTo>
                      <a:lnTo>
                        <a:pt x="255" y="557"/>
                      </a:lnTo>
                      <a:lnTo>
                        <a:pt x="264" y="566"/>
                      </a:lnTo>
                      <a:lnTo>
                        <a:pt x="290" y="579"/>
                      </a:lnTo>
                      <a:lnTo>
                        <a:pt x="294" y="583"/>
                      </a:lnTo>
                      <a:lnTo>
                        <a:pt x="316" y="596"/>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33" name="Freeform 13"/>
                <p:cNvSpPr>
                  <a:spLocks/>
                </p:cNvSpPr>
                <p:nvPr/>
              </p:nvSpPr>
              <p:spPr bwMode="auto">
                <a:xfrm>
                  <a:off x="3195" y="1776"/>
                  <a:ext cx="155" cy="33"/>
                </a:xfrm>
                <a:custGeom>
                  <a:avLst/>
                  <a:gdLst/>
                  <a:ahLst/>
                  <a:cxnLst>
                    <a:cxn ang="0">
                      <a:pos x="0" y="0"/>
                    </a:cxn>
                    <a:cxn ang="0">
                      <a:pos x="5" y="0"/>
                    </a:cxn>
                    <a:cxn ang="0">
                      <a:pos x="13" y="5"/>
                    </a:cxn>
                    <a:cxn ang="0">
                      <a:pos x="75" y="23"/>
                    </a:cxn>
                    <a:cxn ang="0">
                      <a:pos x="154" y="32"/>
                    </a:cxn>
                  </a:cxnLst>
                  <a:rect l="0" t="0" r="r" b="b"/>
                  <a:pathLst>
                    <a:path w="155" h="33">
                      <a:moveTo>
                        <a:pt x="0" y="0"/>
                      </a:moveTo>
                      <a:lnTo>
                        <a:pt x="5" y="0"/>
                      </a:lnTo>
                      <a:lnTo>
                        <a:pt x="13" y="5"/>
                      </a:lnTo>
                      <a:lnTo>
                        <a:pt x="75" y="23"/>
                      </a:lnTo>
                      <a:lnTo>
                        <a:pt x="154" y="32"/>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6334" name="Line 14"/>
              <p:cNvSpPr>
                <a:spLocks noChangeShapeType="1"/>
              </p:cNvSpPr>
              <p:nvPr/>
            </p:nvSpPr>
            <p:spPr bwMode="auto">
              <a:xfrm>
                <a:off x="2740" y="966"/>
                <a:ext cx="0" cy="899"/>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56335" name="Group 15"/>
            <p:cNvGrpSpPr>
              <a:grpSpLocks/>
            </p:cNvGrpSpPr>
            <p:nvPr/>
          </p:nvGrpSpPr>
          <p:grpSpPr bwMode="auto">
            <a:xfrm>
              <a:off x="2512" y="964"/>
              <a:ext cx="1195" cy="901"/>
              <a:chOff x="2512" y="964"/>
              <a:chExt cx="1195" cy="901"/>
            </a:xfrm>
          </p:grpSpPr>
          <p:grpSp>
            <p:nvGrpSpPr>
              <p:cNvPr id="56336" name="Group 16"/>
              <p:cNvGrpSpPr>
                <a:grpSpLocks/>
              </p:cNvGrpSpPr>
              <p:nvPr/>
            </p:nvGrpSpPr>
            <p:grpSpPr bwMode="auto">
              <a:xfrm>
                <a:off x="2512" y="964"/>
                <a:ext cx="1195" cy="845"/>
                <a:chOff x="2512" y="964"/>
                <a:chExt cx="1195" cy="845"/>
              </a:xfrm>
            </p:grpSpPr>
            <p:sp>
              <p:nvSpPr>
                <p:cNvPr id="56337" name="Freeform 17"/>
                <p:cNvSpPr>
                  <a:spLocks/>
                </p:cNvSpPr>
                <p:nvPr/>
              </p:nvSpPr>
              <p:spPr bwMode="auto">
                <a:xfrm>
                  <a:off x="2512" y="1201"/>
                  <a:ext cx="444" cy="608"/>
                </a:xfrm>
                <a:custGeom>
                  <a:avLst/>
                  <a:gdLst/>
                  <a:ahLst/>
                  <a:cxnLst>
                    <a:cxn ang="0">
                      <a:pos x="48" y="598"/>
                    </a:cxn>
                    <a:cxn ang="0">
                      <a:pos x="145" y="572"/>
                    </a:cxn>
                    <a:cxn ang="0">
                      <a:pos x="167" y="559"/>
                    </a:cxn>
                    <a:cxn ang="0">
                      <a:pos x="188" y="541"/>
                    </a:cxn>
                    <a:cxn ang="0">
                      <a:pos x="197" y="537"/>
                    </a:cxn>
                    <a:cxn ang="0">
                      <a:pos x="206" y="523"/>
                    </a:cxn>
                    <a:cxn ang="0">
                      <a:pos x="215" y="515"/>
                    </a:cxn>
                    <a:cxn ang="0">
                      <a:pos x="223" y="506"/>
                    </a:cxn>
                    <a:cxn ang="0">
                      <a:pos x="232" y="497"/>
                    </a:cxn>
                    <a:cxn ang="0">
                      <a:pos x="241" y="484"/>
                    </a:cxn>
                    <a:cxn ang="0">
                      <a:pos x="259" y="462"/>
                    </a:cxn>
                    <a:cxn ang="0">
                      <a:pos x="272" y="436"/>
                    </a:cxn>
                    <a:cxn ang="0">
                      <a:pos x="276" y="431"/>
                    </a:cxn>
                    <a:cxn ang="0">
                      <a:pos x="280" y="418"/>
                    </a:cxn>
                    <a:cxn ang="0">
                      <a:pos x="294" y="396"/>
                    </a:cxn>
                    <a:cxn ang="0">
                      <a:pos x="298" y="387"/>
                    </a:cxn>
                    <a:cxn ang="0">
                      <a:pos x="302" y="374"/>
                    </a:cxn>
                    <a:cxn ang="0">
                      <a:pos x="307" y="365"/>
                    </a:cxn>
                    <a:cxn ang="0">
                      <a:pos x="315" y="352"/>
                    </a:cxn>
                    <a:cxn ang="0">
                      <a:pos x="320" y="339"/>
                    </a:cxn>
                    <a:cxn ang="0">
                      <a:pos x="325" y="334"/>
                    </a:cxn>
                    <a:cxn ang="0">
                      <a:pos x="325" y="326"/>
                    </a:cxn>
                    <a:cxn ang="0">
                      <a:pos x="329" y="312"/>
                    </a:cxn>
                    <a:cxn ang="0">
                      <a:pos x="333" y="304"/>
                    </a:cxn>
                    <a:cxn ang="0">
                      <a:pos x="338" y="299"/>
                    </a:cxn>
                    <a:cxn ang="0">
                      <a:pos x="342" y="282"/>
                    </a:cxn>
                    <a:cxn ang="0">
                      <a:pos x="346" y="273"/>
                    </a:cxn>
                    <a:cxn ang="0">
                      <a:pos x="351" y="264"/>
                    </a:cxn>
                    <a:cxn ang="0">
                      <a:pos x="355" y="251"/>
                    </a:cxn>
                    <a:cxn ang="0">
                      <a:pos x="359" y="242"/>
                    </a:cxn>
                    <a:cxn ang="0">
                      <a:pos x="364" y="229"/>
                    </a:cxn>
                    <a:cxn ang="0">
                      <a:pos x="368" y="220"/>
                    </a:cxn>
                    <a:cxn ang="0">
                      <a:pos x="368" y="211"/>
                    </a:cxn>
                    <a:cxn ang="0">
                      <a:pos x="373" y="198"/>
                    </a:cxn>
                    <a:cxn ang="0">
                      <a:pos x="377" y="194"/>
                    </a:cxn>
                    <a:cxn ang="0">
                      <a:pos x="381" y="185"/>
                    </a:cxn>
                    <a:cxn ang="0">
                      <a:pos x="386" y="172"/>
                    </a:cxn>
                    <a:cxn ang="0">
                      <a:pos x="386" y="163"/>
                    </a:cxn>
                    <a:cxn ang="0">
                      <a:pos x="390" y="154"/>
                    </a:cxn>
                    <a:cxn ang="0">
                      <a:pos x="394" y="145"/>
                    </a:cxn>
                    <a:cxn ang="0">
                      <a:pos x="394" y="136"/>
                    </a:cxn>
                    <a:cxn ang="0">
                      <a:pos x="399" y="128"/>
                    </a:cxn>
                    <a:cxn ang="0">
                      <a:pos x="404" y="123"/>
                    </a:cxn>
                    <a:cxn ang="0">
                      <a:pos x="404" y="115"/>
                    </a:cxn>
                    <a:cxn ang="0">
                      <a:pos x="408" y="105"/>
                    </a:cxn>
                    <a:cxn ang="0">
                      <a:pos x="408" y="97"/>
                    </a:cxn>
                    <a:cxn ang="0">
                      <a:pos x="412" y="92"/>
                    </a:cxn>
                    <a:cxn ang="0">
                      <a:pos x="412" y="84"/>
                    </a:cxn>
                    <a:cxn ang="0">
                      <a:pos x="417" y="79"/>
                    </a:cxn>
                    <a:cxn ang="0">
                      <a:pos x="421" y="70"/>
                    </a:cxn>
                    <a:cxn ang="0">
                      <a:pos x="425" y="53"/>
                    </a:cxn>
                    <a:cxn ang="0">
                      <a:pos x="430" y="44"/>
                    </a:cxn>
                    <a:cxn ang="0">
                      <a:pos x="434" y="26"/>
                    </a:cxn>
                    <a:cxn ang="0">
                      <a:pos x="438" y="22"/>
                    </a:cxn>
                    <a:cxn ang="0">
                      <a:pos x="438" y="13"/>
                    </a:cxn>
                    <a:cxn ang="0">
                      <a:pos x="443" y="9"/>
                    </a:cxn>
                    <a:cxn ang="0">
                      <a:pos x="443" y="0"/>
                    </a:cxn>
                  </a:cxnLst>
                  <a:rect l="0" t="0" r="r" b="b"/>
                  <a:pathLst>
                    <a:path w="444" h="608">
                      <a:moveTo>
                        <a:pt x="0" y="607"/>
                      </a:moveTo>
                      <a:lnTo>
                        <a:pt x="48" y="598"/>
                      </a:lnTo>
                      <a:lnTo>
                        <a:pt x="127" y="581"/>
                      </a:lnTo>
                      <a:lnTo>
                        <a:pt x="145" y="572"/>
                      </a:lnTo>
                      <a:lnTo>
                        <a:pt x="157" y="563"/>
                      </a:lnTo>
                      <a:lnTo>
                        <a:pt x="167" y="559"/>
                      </a:lnTo>
                      <a:lnTo>
                        <a:pt x="171" y="554"/>
                      </a:lnTo>
                      <a:lnTo>
                        <a:pt x="188" y="541"/>
                      </a:lnTo>
                      <a:lnTo>
                        <a:pt x="193" y="537"/>
                      </a:lnTo>
                      <a:lnTo>
                        <a:pt x="197" y="537"/>
                      </a:lnTo>
                      <a:lnTo>
                        <a:pt x="197" y="533"/>
                      </a:lnTo>
                      <a:lnTo>
                        <a:pt x="206" y="523"/>
                      </a:lnTo>
                      <a:lnTo>
                        <a:pt x="210" y="523"/>
                      </a:lnTo>
                      <a:lnTo>
                        <a:pt x="215" y="515"/>
                      </a:lnTo>
                      <a:lnTo>
                        <a:pt x="219" y="510"/>
                      </a:lnTo>
                      <a:lnTo>
                        <a:pt x="223" y="506"/>
                      </a:lnTo>
                      <a:lnTo>
                        <a:pt x="228" y="502"/>
                      </a:lnTo>
                      <a:lnTo>
                        <a:pt x="232" y="497"/>
                      </a:lnTo>
                      <a:lnTo>
                        <a:pt x="236" y="492"/>
                      </a:lnTo>
                      <a:lnTo>
                        <a:pt x="241" y="484"/>
                      </a:lnTo>
                      <a:lnTo>
                        <a:pt x="246" y="479"/>
                      </a:lnTo>
                      <a:lnTo>
                        <a:pt x="259" y="462"/>
                      </a:lnTo>
                      <a:lnTo>
                        <a:pt x="263" y="453"/>
                      </a:lnTo>
                      <a:lnTo>
                        <a:pt x="272" y="436"/>
                      </a:lnTo>
                      <a:lnTo>
                        <a:pt x="272" y="431"/>
                      </a:lnTo>
                      <a:lnTo>
                        <a:pt x="276" y="431"/>
                      </a:lnTo>
                      <a:lnTo>
                        <a:pt x="276" y="427"/>
                      </a:lnTo>
                      <a:lnTo>
                        <a:pt x="280" y="418"/>
                      </a:lnTo>
                      <a:lnTo>
                        <a:pt x="294" y="400"/>
                      </a:lnTo>
                      <a:lnTo>
                        <a:pt x="294" y="396"/>
                      </a:lnTo>
                      <a:lnTo>
                        <a:pt x="294" y="392"/>
                      </a:lnTo>
                      <a:lnTo>
                        <a:pt x="298" y="387"/>
                      </a:lnTo>
                      <a:lnTo>
                        <a:pt x="302" y="378"/>
                      </a:lnTo>
                      <a:lnTo>
                        <a:pt x="302" y="374"/>
                      </a:lnTo>
                      <a:lnTo>
                        <a:pt x="307" y="369"/>
                      </a:lnTo>
                      <a:lnTo>
                        <a:pt x="307" y="365"/>
                      </a:lnTo>
                      <a:lnTo>
                        <a:pt x="311" y="361"/>
                      </a:lnTo>
                      <a:lnTo>
                        <a:pt x="315" y="352"/>
                      </a:lnTo>
                      <a:lnTo>
                        <a:pt x="315" y="343"/>
                      </a:lnTo>
                      <a:lnTo>
                        <a:pt x="320" y="339"/>
                      </a:lnTo>
                      <a:lnTo>
                        <a:pt x="320" y="334"/>
                      </a:lnTo>
                      <a:lnTo>
                        <a:pt x="325" y="334"/>
                      </a:lnTo>
                      <a:lnTo>
                        <a:pt x="325" y="330"/>
                      </a:lnTo>
                      <a:lnTo>
                        <a:pt x="325" y="326"/>
                      </a:lnTo>
                      <a:lnTo>
                        <a:pt x="329" y="317"/>
                      </a:lnTo>
                      <a:lnTo>
                        <a:pt x="329" y="312"/>
                      </a:lnTo>
                      <a:lnTo>
                        <a:pt x="333" y="308"/>
                      </a:lnTo>
                      <a:lnTo>
                        <a:pt x="333" y="304"/>
                      </a:lnTo>
                      <a:lnTo>
                        <a:pt x="338" y="304"/>
                      </a:lnTo>
                      <a:lnTo>
                        <a:pt x="338" y="299"/>
                      </a:lnTo>
                      <a:lnTo>
                        <a:pt x="338" y="295"/>
                      </a:lnTo>
                      <a:lnTo>
                        <a:pt x="342" y="282"/>
                      </a:lnTo>
                      <a:lnTo>
                        <a:pt x="346" y="277"/>
                      </a:lnTo>
                      <a:lnTo>
                        <a:pt x="346" y="273"/>
                      </a:lnTo>
                      <a:lnTo>
                        <a:pt x="346" y="269"/>
                      </a:lnTo>
                      <a:lnTo>
                        <a:pt x="351" y="264"/>
                      </a:lnTo>
                      <a:lnTo>
                        <a:pt x="355" y="255"/>
                      </a:lnTo>
                      <a:lnTo>
                        <a:pt x="355" y="251"/>
                      </a:lnTo>
                      <a:lnTo>
                        <a:pt x="355" y="246"/>
                      </a:lnTo>
                      <a:lnTo>
                        <a:pt x="359" y="242"/>
                      </a:lnTo>
                      <a:lnTo>
                        <a:pt x="359" y="238"/>
                      </a:lnTo>
                      <a:lnTo>
                        <a:pt x="364" y="229"/>
                      </a:lnTo>
                      <a:lnTo>
                        <a:pt x="364" y="224"/>
                      </a:lnTo>
                      <a:lnTo>
                        <a:pt x="368" y="220"/>
                      </a:lnTo>
                      <a:lnTo>
                        <a:pt x="368" y="216"/>
                      </a:lnTo>
                      <a:lnTo>
                        <a:pt x="368" y="211"/>
                      </a:lnTo>
                      <a:lnTo>
                        <a:pt x="373" y="202"/>
                      </a:lnTo>
                      <a:lnTo>
                        <a:pt x="373" y="198"/>
                      </a:lnTo>
                      <a:lnTo>
                        <a:pt x="377" y="198"/>
                      </a:lnTo>
                      <a:lnTo>
                        <a:pt x="377" y="194"/>
                      </a:lnTo>
                      <a:lnTo>
                        <a:pt x="377" y="189"/>
                      </a:lnTo>
                      <a:lnTo>
                        <a:pt x="381" y="185"/>
                      </a:lnTo>
                      <a:lnTo>
                        <a:pt x="381" y="180"/>
                      </a:lnTo>
                      <a:lnTo>
                        <a:pt x="386" y="172"/>
                      </a:lnTo>
                      <a:lnTo>
                        <a:pt x="386" y="167"/>
                      </a:lnTo>
                      <a:lnTo>
                        <a:pt x="386" y="163"/>
                      </a:lnTo>
                      <a:lnTo>
                        <a:pt x="390" y="159"/>
                      </a:lnTo>
                      <a:lnTo>
                        <a:pt x="390" y="154"/>
                      </a:lnTo>
                      <a:lnTo>
                        <a:pt x="390" y="149"/>
                      </a:lnTo>
                      <a:lnTo>
                        <a:pt x="394" y="145"/>
                      </a:lnTo>
                      <a:lnTo>
                        <a:pt x="394" y="141"/>
                      </a:lnTo>
                      <a:lnTo>
                        <a:pt x="394" y="136"/>
                      </a:lnTo>
                      <a:lnTo>
                        <a:pt x="399" y="132"/>
                      </a:lnTo>
                      <a:lnTo>
                        <a:pt x="399" y="128"/>
                      </a:lnTo>
                      <a:lnTo>
                        <a:pt x="399" y="123"/>
                      </a:lnTo>
                      <a:lnTo>
                        <a:pt x="404" y="123"/>
                      </a:lnTo>
                      <a:lnTo>
                        <a:pt x="404" y="119"/>
                      </a:lnTo>
                      <a:lnTo>
                        <a:pt x="404" y="115"/>
                      </a:lnTo>
                      <a:lnTo>
                        <a:pt x="408" y="110"/>
                      </a:lnTo>
                      <a:lnTo>
                        <a:pt x="408" y="105"/>
                      </a:lnTo>
                      <a:lnTo>
                        <a:pt x="408" y="101"/>
                      </a:lnTo>
                      <a:lnTo>
                        <a:pt x="408" y="97"/>
                      </a:lnTo>
                      <a:lnTo>
                        <a:pt x="412" y="97"/>
                      </a:lnTo>
                      <a:lnTo>
                        <a:pt x="412" y="92"/>
                      </a:lnTo>
                      <a:lnTo>
                        <a:pt x="412" y="88"/>
                      </a:lnTo>
                      <a:lnTo>
                        <a:pt x="412" y="84"/>
                      </a:lnTo>
                      <a:lnTo>
                        <a:pt x="417" y="84"/>
                      </a:lnTo>
                      <a:lnTo>
                        <a:pt x="417" y="79"/>
                      </a:lnTo>
                      <a:lnTo>
                        <a:pt x="417" y="75"/>
                      </a:lnTo>
                      <a:lnTo>
                        <a:pt x="421" y="70"/>
                      </a:lnTo>
                      <a:lnTo>
                        <a:pt x="421" y="66"/>
                      </a:lnTo>
                      <a:lnTo>
                        <a:pt x="425" y="53"/>
                      </a:lnTo>
                      <a:lnTo>
                        <a:pt x="425" y="49"/>
                      </a:lnTo>
                      <a:lnTo>
                        <a:pt x="430" y="44"/>
                      </a:lnTo>
                      <a:lnTo>
                        <a:pt x="430" y="40"/>
                      </a:lnTo>
                      <a:lnTo>
                        <a:pt x="434" y="26"/>
                      </a:lnTo>
                      <a:lnTo>
                        <a:pt x="434" y="22"/>
                      </a:lnTo>
                      <a:lnTo>
                        <a:pt x="438" y="22"/>
                      </a:lnTo>
                      <a:lnTo>
                        <a:pt x="438" y="18"/>
                      </a:lnTo>
                      <a:lnTo>
                        <a:pt x="438" y="13"/>
                      </a:lnTo>
                      <a:lnTo>
                        <a:pt x="438" y="9"/>
                      </a:lnTo>
                      <a:lnTo>
                        <a:pt x="443" y="9"/>
                      </a:lnTo>
                      <a:lnTo>
                        <a:pt x="443" y="5"/>
                      </a:lnTo>
                      <a:lnTo>
                        <a:pt x="4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38" name="Freeform 18"/>
                <p:cNvSpPr>
                  <a:spLocks/>
                </p:cNvSpPr>
                <p:nvPr/>
              </p:nvSpPr>
              <p:spPr bwMode="auto">
                <a:xfrm>
                  <a:off x="2955" y="990"/>
                  <a:ext cx="102" cy="212"/>
                </a:xfrm>
                <a:custGeom>
                  <a:avLst/>
                  <a:gdLst/>
                  <a:ahLst/>
                  <a:cxnLst>
                    <a:cxn ang="0">
                      <a:pos x="0" y="211"/>
                    </a:cxn>
                    <a:cxn ang="0">
                      <a:pos x="0" y="211"/>
                    </a:cxn>
                    <a:cxn ang="0">
                      <a:pos x="0" y="206"/>
                    </a:cxn>
                    <a:cxn ang="0">
                      <a:pos x="4" y="206"/>
                    </a:cxn>
                    <a:cxn ang="0">
                      <a:pos x="4" y="202"/>
                    </a:cxn>
                    <a:cxn ang="0">
                      <a:pos x="4" y="198"/>
                    </a:cxn>
                    <a:cxn ang="0">
                      <a:pos x="9" y="189"/>
                    </a:cxn>
                    <a:cxn ang="0">
                      <a:pos x="9" y="185"/>
                    </a:cxn>
                    <a:cxn ang="0">
                      <a:pos x="13" y="185"/>
                    </a:cxn>
                    <a:cxn ang="0">
                      <a:pos x="13" y="180"/>
                    </a:cxn>
                    <a:cxn ang="0">
                      <a:pos x="13" y="176"/>
                    </a:cxn>
                    <a:cxn ang="0">
                      <a:pos x="13" y="172"/>
                    </a:cxn>
                    <a:cxn ang="0">
                      <a:pos x="17" y="167"/>
                    </a:cxn>
                    <a:cxn ang="0">
                      <a:pos x="17" y="163"/>
                    </a:cxn>
                    <a:cxn ang="0">
                      <a:pos x="22" y="158"/>
                    </a:cxn>
                    <a:cxn ang="0">
                      <a:pos x="22" y="154"/>
                    </a:cxn>
                    <a:cxn ang="0">
                      <a:pos x="22" y="150"/>
                    </a:cxn>
                    <a:cxn ang="0">
                      <a:pos x="26" y="145"/>
                    </a:cxn>
                    <a:cxn ang="0">
                      <a:pos x="26" y="141"/>
                    </a:cxn>
                    <a:cxn ang="0">
                      <a:pos x="30" y="137"/>
                    </a:cxn>
                    <a:cxn ang="0">
                      <a:pos x="30" y="132"/>
                    </a:cxn>
                    <a:cxn ang="0">
                      <a:pos x="30" y="128"/>
                    </a:cxn>
                    <a:cxn ang="0">
                      <a:pos x="35" y="123"/>
                    </a:cxn>
                    <a:cxn ang="0">
                      <a:pos x="35" y="119"/>
                    </a:cxn>
                    <a:cxn ang="0">
                      <a:pos x="35" y="114"/>
                    </a:cxn>
                    <a:cxn ang="0">
                      <a:pos x="39" y="114"/>
                    </a:cxn>
                    <a:cxn ang="0">
                      <a:pos x="39" y="110"/>
                    </a:cxn>
                    <a:cxn ang="0">
                      <a:pos x="39" y="106"/>
                    </a:cxn>
                    <a:cxn ang="0">
                      <a:pos x="44" y="106"/>
                    </a:cxn>
                    <a:cxn ang="0">
                      <a:pos x="44" y="101"/>
                    </a:cxn>
                    <a:cxn ang="0">
                      <a:pos x="44" y="97"/>
                    </a:cxn>
                    <a:cxn ang="0">
                      <a:pos x="48" y="97"/>
                    </a:cxn>
                    <a:cxn ang="0">
                      <a:pos x="48" y="93"/>
                    </a:cxn>
                    <a:cxn ang="0">
                      <a:pos x="48" y="88"/>
                    </a:cxn>
                    <a:cxn ang="0">
                      <a:pos x="52" y="83"/>
                    </a:cxn>
                    <a:cxn ang="0">
                      <a:pos x="52" y="79"/>
                    </a:cxn>
                    <a:cxn ang="0">
                      <a:pos x="52" y="75"/>
                    </a:cxn>
                    <a:cxn ang="0">
                      <a:pos x="57" y="75"/>
                    </a:cxn>
                    <a:cxn ang="0">
                      <a:pos x="57" y="70"/>
                    </a:cxn>
                    <a:cxn ang="0">
                      <a:pos x="57" y="66"/>
                    </a:cxn>
                    <a:cxn ang="0">
                      <a:pos x="61" y="66"/>
                    </a:cxn>
                    <a:cxn ang="0">
                      <a:pos x="61" y="62"/>
                    </a:cxn>
                    <a:cxn ang="0">
                      <a:pos x="61" y="57"/>
                    </a:cxn>
                    <a:cxn ang="0">
                      <a:pos x="65" y="57"/>
                    </a:cxn>
                    <a:cxn ang="0">
                      <a:pos x="65" y="53"/>
                    </a:cxn>
                    <a:cxn ang="0">
                      <a:pos x="65" y="49"/>
                    </a:cxn>
                    <a:cxn ang="0">
                      <a:pos x="70" y="49"/>
                    </a:cxn>
                    <a:cxn ang="0">
                      <a:pos x="70" y="44"/>
                    </a:cxn>
                    <a:cxn ang="0">
                      <a:pos x="75" y="40"/>
                    </a:cxn>
                    <a:cxn ang="0">
                      <a:pos x="75" y="35"/>
                    </a:cxn>
                    <a:cxn ang="0">
                      <a:pos x="79" y="35"/>
                    </a:cxn>
                    <a:cxn ang="0">
                      <a:pos x="79" y="31"/>
                    </a:cxn>
                    <a:cxn ang="0">
                      <a:pos x="79" y="27"/>
                    </a:cxn>
                    <a:cxn ang="0">
                      <a:pos x="83" y="27"/>
                    </a:cxn>
                    <a:cxn ang="0">
                      <a:pos x="83" y="22"/>
                    </a:cxn>
                    <a:cxn ang="0">
                      <a:pos x="88" y="18"/>
                    </a:cxn>
                    <a:cxn ang="0">
                      <a:pos x="88" y="14"/>
                    </a:cxn>
                    <a:cxn ang="0">
                      <a:pos x="92" y="14"/>
                    </a:cxn>
                    <a:cxn ang="0">
                      <a:pos x="92" y="9"/>
                    </a:cxn>
                    <a:cxn ang="0">
                      <a:pos x="96" y="9"/>
                    </a:cxn>
                    <a:cxn ang="0">
                      <a:pos x="96" y="5"/>
                    </a:cxn>
                    <a:cxn ang="0">
                      <a:pos x="101" y="0"/>
                    </a:cxn>
                  </a:cxnLst>
                  <a:rect l="0" t="0" r="r" b="b"/>
                  <a:pathLst>
                    <a:path w="102" h="212">
                      <a:moveTo>
                        <a:pt x="0" y="211"/>
                      </a:moveTo>
                      <a:lnTo>
                        <a:pt x="0" y="211"/>
                      </a:lnTo>
                      <a:lnTo>
                        <a:pt x="0" y="206"/>
                      </a:lnTo>
                      <a:lnTo>
                        <a:pt x="4" y="206"/>
                      </a:lnTo>
                      <a:lnTo>
                        <a:pt x="4" y="202"/>
                      </a:lnTo>
                      <a:lnTo>
                        <a:pt x="4" y="198"/>
                      </a:lnTo>
                      <a:lnTo>
                        <a:pt x="9" y="189"/>
                      </a:lnTo>
                      <a:lnTo>
                        <a:pt x="9" y="185"/>
                      </a:lnTo>
                      <a:lnTo>
                        <a:pt x="13" y="185"/>
                      </a:lnTo>
                      <a:lnTo>
                        <a:pt x="13" y="180"/>
                      </a:lnTo>
                      <a:lnTo>
                        <a:pt x="13" y="176"/>
                      </a:lnTo>
                      <a:lnTo>
                        <a:pt x="13" y="172"/>
                      </a:lnTo>
                      <a:lnTo>
                        <a:pt x="17" y="167"/>
                      </a:lnTo>
                      <a:lnTo>
                        <a:pt x="17" y="163"/>
                      </a:lnTo>
                      <a:lnTo>
                        <a:pt x="22" y="158"/>
                      </a:lnTo>
                      <a:lnTo>
                        <a:pt x="22" y="154"/>
                      </a:lnTo>
                      <a:lnTo>
                        <a:pt x="22" y="150"/>
                      </a:lnTo>
                      <a:lnTo>
                        <a:pt x="26" y="145"/>
                      </a:lnTo>
                      <a:lnTo>
                        <a:pt x="26" y="141"/>
                      </a:lnTo>
                      <a:lnTo>
                        <a:pt x="30" y="137"/>
                      </a:lnTo>
                      <a:lnTo>
                        <a:pt x="30" y="132"/>
                      </a:lnTo>
                      <a:lnTo>
                        <a:pt x="30" y="128"/>
                      </a:lnTo>
                      <a:lnTo>
                        <a:pt x="35" y="123"/>
                      </a:lnTo>
                      <a:lnTo>
                        <a:pt x="35" y="119"/>
                      </a:lnTo>
                      <a:lnTo>
                        <a:pt x="35" y="114"/>
                      </a:lnTo>
                      <a:lnTo>
                        <a:pt x="39" y="114"/>
                      </a:lnTo>
                      <a:lnTo>
                        <a:pt x="39" y="110"/>
                      </a:lnTo>
                      <a:lnTo>
                        <a:pt x="39" y="106"/>
                      </a:lnTo>
                      <a:lnTo>
                        <a:pt x="44" y="106"/>
                      </a:lnTo>
                      <a:lnTo>
                        <a:pt x="44" y="101"/>
                      </a:lnTo>
                      <a:lnTo>
                        <a:pt x="44" y="97"/>
                      </a:lnTo>
                      <a:lnTo>
                        <a:pt x="48" y="97"/>
                      </a:lnTo>
                      <a:lnTo>
                        <a:pt x="48" y="93"/>
                      </a:lnTo>
                      <a:lnTo>
                        <a:pt x="48" y="88"/>
                      </a:lnTo>
                      <a:lnTo>
                        <a:pt x="52" y="83"/>
                      </a:lnTo>
                      <a:lnTo>
                        <a:pt x="52" y="79"/>
                      </a:lnTo>
                      <a:lnTo>
                        <a:pt x="52" y="75"/>
                      </a:lnTo>
                      <a:lnTo>
                        <a:pt x="57" y="75"/>
                      </a:lnTo>
                      <a:lnTo>
                        <a:pt x="57" y="70"/>
                      </a:lnTo>
                      <a:lnTo>
                        <a:pt x="57" y="66"/>
                      </a:lnTo>
                      <a:lnTo>
                        <a:pt x="61" y="66"/>
                      </a:lnTo>
                      <a:lnTo>
                        <a:pt x="61" y="62"/>
                      </a:lnTo>
                      <a:lnTo>
                        <a:pt x="61" y="57"/>
                      </a:lnTo>
                      <a:lnTo>
                        <a:pt x="65" y="57"/>
                      </a:lnTo>
                      <a:lnTo>
                        <a:pt x="65" y="53"/>
                      </a:lnTo>
                      <a:lnTo>
                        <a:pt x="65" y="49"/>
                      </a:lnTo>
                      <a:lnTo>
                        <a:pt x="70" y="49"/>
                      </a:lnTo>
                      <a:lnTo>
                        <a:pt x="70" y="44"/>
                      </a:lnTo>
                      <a:lnTo>
                        <a:pt x="75" y="40"/>
                      </a:lnTo>
                      <a:lnTo>
                        <a:pt x="75" y="35"/>
                      </a:lnTo>
                      <a:lnTo>
                        <a:pt x="79" y="35"/>
                      </a:lnTo>
                      <a:lnTo>
                        <a:pt x="79" y="31"/>
                      </a:lnTo>
                      <a:lnTo>
                        <a:pt x="79" y="27"/>
                      </a:lnTo>
                      <a:lnTo>
                        <a:pt x="83" y="27"/>
                      </a:lnTo>
                      <a:lnTo>
                        <a:pt x="83" y="22"/>
                      </a:lnTo>
                      <a:lnTo>
                        <a:pt x="88" y="18"/>
                      </a:lnTo>
                      <a:lnTo>
                        <a:pt x="88" y="14"/>
                      </a:lnTo>
                      <a:lnTo>
                        <a:pt x="92" y="14"/>
                      </a:lnTo>
                      <a:lnTo>
                        <a:pt x="92" y="9"/>
                      </a:lnTo>
                      <a:lnTo>
                        <a:pt x="96" y="9"/>
                      </a:lnTo>
                      <a:lnTo>
                        <a:pt x="96" y="5"/>
                      </a:lnTo>
                      <a:lnTo>
                        <a:pt x="101"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39" name="Freeform 19"/>
                <p:cNvSpPr>
                  <a:spLocks/>
                </p:cNvSpPr>
                <p:nvPr/>
              </p:nvSpPr>
              <p:spPr bwMode="auto">
                <a:xfrm>
                  <a:off x="3056" y="964"/>
                  <a:ext cx="76" cy="27"/>
                </a:xfrm>
                <a:custGeom>
                  <a:avLst/>
                  <a:gdLst/>
                  <a:ahLst/>
                  <a:cxnLst>
                    <a:cxn ang="0">
                      <a:pos x="0" y="26"/>
                    </a:cxn>
                    <a:cxn ang="0">
                      <a:pos x="0" y="26"/>
                    </a:cxn>
                    <a:cxn ang="0">
                      <a:pos x="0" y="22"/>
                    </a:cxn>
                    <a:cxn ang="0">
                      <a:pos x="4" y="22"/>
                    </a:cxn>
                    <a:cxn ang="0">
                      <a:pos x="4" y="18"/>
                    </a:cxn>
                    <a:cxn ang="0">
                      <a:pos x="9" y="18"/>
                    </a:cxn>
                    <a:cxn ang="0">
                      <a:pos x="9" y="13"/>
                    </a:cxn>
                    <a:cxn ang="0">
                      <a:pos x="13" y="13"/>
                    </a:cxn>
                    <a:cxn ang="0">
                      <a:pos x="17" y="9"/>
                    </a:cxn>
                    <a:cxn ang="0">
                      <a:pos x="22" y="9"/>
                    </a:cxn>
                    <a:cxn ang="0">
                      <a:pos x="22" y="5"/>
                    </a:cxn>
                    <a:cxn ang="0">
                      <a:pos x="27" y="5"/>
                    </a:cxn>
                    <a:cxn ang="0">
                      <a:pos x="31" y="5"/>
                    </a:cxn>
                    <a:cxn ang="0">
                      <a:pos x="31" y="0"/>
                    </a:cxn>
                    <a:cxn ang="0">
                      <a:pos x="35" y="0"/>
                    </a:cxn>
                    <a:cxn ang="0">
                      <a:pos x="40" y="0"/>
                    </a:cxn>
                    <a:cxn ang="0">
                      <a:pos x="44" y="0"/>
                    </a:cxn>
                    <a:cxn ang="0">
                      <a:pos x="48" y="0"/>
                    </a:cxn>
                    <a:cxn ang="0">
                      <a:pos x="53" y="0"/>
                    </a:cxn>
                    <a:cxn ang="0">
                      <a:pos x="57" y="0"/>
                    </a:cxn>
                    <a:cxn ang="0">
                      <a:pos x="57" y="5"/>
                    </a:cxn>
                    <a:cxn ang="0">
                      <a:pos x="62" y="5"/>
                    </a:cxn>
                    <a:cxn ang="0">
                      <a:pos x="66" y="5"/>
                    </a:cxn>
                    <a:cxn ang="0">
                      <a:pos x="66" y="9"/>
                    </a:cxn>
                    <a:cxn ang="0">
                      <a:pos x="70" y="9"/>
                    </a:cxn>
                    <a:cxn ang="0">
                      <a:pos x="70" y="13"/>
                    </a:cxn>
                    <a:cxn ang="0">
                      <a:pos x="75" y="13"/>
                    </a:cxn>
                  </a:cxnLst>
                  <a:rect l="0" t="0" r="r" b="b"/>
                  <a:pathLst>
                    <a:path w="76" h="27">
                      <a:moveTo>
                        <a:pt x="0" y="26"/>
                      </a:moveTo>
                      <a:lnTo>
                        <a:pt x="0" y="26"/>
                      </a:lnTo>
                      <a:lnTo>
                        <a:pt x="0" y="22"/>
                      </a:lnTo>
                      <a:lnTo>
                        <a:pt x="4" y="22"/>
                      </a:lnTo>
                      <a:lnTo>
                        <a:pt x="4" y="18"/>
                      </a:lnTo>
                      <a:lnTo>
                        <a:pt x="9" y="18"/>
                      </a:lnTo>
                      <a:lnTo>
                        <a:pt x="9" y="13"/>
                      </a:lnTo>
                      <a:lnTo>
                        <a:pt x="13" y="13"/>
                      </a:lnTo>
                      <a:lnTo>
                        <a:pt x="17" y="9"/>
                      </a:lnTo>
                      <a:lnTo>
                        <a:pt x="22" y="9"/>
                      </a:lnTo>
                      <a:lnTo>
                        <a:pt x="22" y="5"/>
                      </a:lnTo>
                      <a:lnTo>
                        <a:pt x="27" y="5"/>
                      </a:lnTo>
                      <a:lnTo>
                        <a:pt x="31" y="5"/>
                      </a:lnTo>
                      <a:lnTo>
                        <a:pt x="31" y="0"/>
                      </a:lnTo>
                      <a:lnTo>
                        <a:pt x="35" y="0"/>
                      </a:lnTo>
                      <a:lnTo>
                        <a:pt x="40" y="0"/>
                      </a:lnTo>
                      <a:lnTo>
                        <a:pt x="44" y="0"/>
                      </a:lnTo>
                      <a:lnTo>
                        <a:pt x="48" y="0"/>
                      </a:lnTo>
                      <a:lnTo>
                        <a:pt x="53" y="0"/>
                      </a:lnTo>
                      <a:lnTo>
                        <a:pt x="57" y="0"/>
                      </a:lnTo>
                      <a:lnTo>
                        <a:pt x="57" y="5"/>
                      </a:lnTo>
                      <a:lnTo>
                        <a:pt x="62" y="5"/>
                      </a:lnTo>
                      <a:lnTo>
                        <a:pt x="66" y="5"/>
                      </a:lnTo>
                      <a:lnTo>
                        <a:pt x="66" y="9"/>
                      </a:lnTo>
                      <a:lnTo>
                        <a:pt x="70" y="9"/>
                      </a:lnTo>
                      <a:lnTo>
                        <a:pt x="70" y="13"/>
                      </a:lnTo>
                      <a:lnTo>
                        <a:pt x="75"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40" name="Freeform 20"/>
                <p:cNvSpPr>
                  <a:spLocks/>
                </p:cNvSpPr>
                <p:nvPr/>
              </p:nvSpPr>
              <p:spPr bwMode="auto">
                <a:xfrm>
                  <a:off x="3131" y="977"/>
                  <a:ext cx="106" cy="204"/>
                </a:xfrm>
                <a:custGeom>
                  <a:avLst/>
                  <a:gdLst/>
                  <a:ahLst/>
                  <a:cxnLst>
                    <a:cxn ang="0">
                      <a:pos x="0" y="0"/>
                    </a:cxn>
                    <a:cxn ang="0">
                      <a:pos x="0" y="0"/>
                    </a:cxn>
                    <a:cxn ang="0">
                      <a:pos x="5" y="0"/>
                    </a:cxn>
                    <a:cxn ang="0">
                      <a:pos x="5" y="5"/>
                    </a:cxn>
                    <a:cxn ang="0">
                      <a:pos x="9" y="5"/>
                    </a:cxn>
                    <a:cxn ang="0">
                      <a:pos x="9" y="9"/>
                    </a:cxn>
                    <a:cxn ang="0">
                      <a:pos x="13" y="9"/>
                    </a:cxn>
                    <a:cxn ang="0">
                      <a:pos x="13" y="13"/>
                    </a:cxn>
                    <a:cxn ang="0">
                      <a:pos x="18" y="13"/>
                    </a:cxn>
                    <a:cxn ang="0">
                      <a:pos x="18" y="18"/>
                    </a:cxn>
                    <a:cxn ang="0">
                      <a:pos x="18" y="22"/>
                    </a:cxn>
                    <a:cxn ang="0">
                      <a:pos x="22" y="22"/>
                    </a:cxn>
                    <a:cxn ang="0">
                      <a:pos x="22" y="27"/>
                    </a:cxn>
                    <a:cxn ang="0">
                      <a:pos x="26" y="27"/>
                    </a:cxn>
                    <a:cxn ang="0">
                      <a:pos x="26" y="31"/>
                    </a:cxn>
                    <a:cxn ang="0">
                      <a:pos x="31" y="36"/>
                    </a:cxn>
                    <a:cxn ang="0">
                      <a:pos x="31" y="40"/>
                    </a:cxn>
                    <a:cxn ang="0">
                      <a:pos x="35" y="40"/>
                    </a:cxn>
                    <a:cxn ang="0">
                      <a:pos x="35" y="44"/>
                    </a:cxn>
                    <a:cxn ang="0">
                      <a:pos x="35" y="49"/>
                    </a:cxn>
                    <a:cxn ang="0">
                      <a:pos x="39" y="49"/>
                    </a:cxn>
                    <a:cxn ang="0">
                      <a:pos x="39" y="53"/>
                    </a:cxn>
                    <a:cxn ang="0">
                      <a:pos x="44" y="53"/>
                    </a:cxn>
                    <a:cxn ang="0">
                      <a:pos x="44" y="57"/>
                    </a:cxn>
                    <a:cxn ang="0">
                      <a:pos x="44" y="62"/>
                    </a:cxn>
                    <a:cxn ang="0">
                      <a:pos x="48" y="62"/>
                    </a:cxn>
                    <a:cxn ang="0">
                      <a:pos x="48" y="66"/>
                    </a:cxn>
                    <a:cxn ang="0">
                      <a:pos x="48" y="71"/>
                    </a:cxn>
                    <a:cxn ang="0">
                      <a:pos x="53" y="71"/>
                    </a:cxn>
                    <a:cxn ang="0">
                      <a:pos x="53" y="75"/>
                    </a:cxn>
                    <a:cxn ang="0">
                      <a:pos x="57" y="80"/>
                    </a:cxn>
                    <a:cxn ang="0">
                      <a:pos x="57" y="84"/>
                    </a:cxn>
                    <a:cxn ang="0">
                      <a:pos x="57" y="88"/>
                    </a:cxn>
                    <a:cxn ang="0">
                      <a:pos x="61" y="93"/>
                    </a:cxn>
                    <a:cxn ang="0">
                      <a:pos x="61" y="97"/>
                    </a:cxn>
                    <a:cxn ang="0">
                      <a:pos x="66" y="102"/>
                    </a:cxn>
                    <a:cxn ang="0">
                      <a:pos x="66" y="106"/>
                    </a:cxn>
                    <a:cxn ang="0">
                      <a:pos x="70" y="110"/>
                    </a:cxn>
                    <a:cxn ang="0">
                      <a:pos x="70" y="115"/>
                    </a:cxn>
                    <a:cxn ang="0">
                      <a:pos x="74" y="119"/>
                    </a:cxn>
                    <a:cxn ang="0">
                      <a:pos x="74" y="123"/>
                    </a:cxn>
                    <a:cxn ang="0">
                      <a:pos x="74" y="128"/>
                    </a:cxn>
                    <a:cxn ang="0">
                      <a:pos x="79" y="132"/>
                    </a:cxn>
                    <a:cxn ang="0">
                      <a:pos x="79" y="137"/>
                    </a:cxn>
                    <a:cxn ang="0">
                      <a:pos x="83" y="141"/>
                    </a:cxn>
                    <a:cxn ang="0">
                      <a:pos x="83" y="146"/>
                    </a:cxn>
                    <a:cxn ang="0">
                      <a:pos x="83" y="150"/>
                    </a:cxn>
                    <a:cxn ang="0">
                      <a:pos x="87" y="154"/>
                    </a:cxn>
                    <a:cxn ang="0">
                      <a:pos x="87" y="159"/>
                    </a:cxn>
                    <a:cxn ang="0">
                      <a:pos x="87" y="163"/>
                    </a:cxn>
                    <a:cxn ang="0">
                      <a:pos x="92" y="163"/>
                    </a:cxn>
                    <a:cxn ang="0">
                      <a:pos x="92" y="167"/>
                    </a:cxn>
                    <a:cxn ang="0">
                      <a:pos x="92" y="172"/>
                    </a:cxn>
                    <a:cxn ang="0">
                      <a:pos x="96" y="177"/>
                    </a:cxn>
                    <a:cxn ang="0">
                      <a:pos x="96" y="181"/>
                    </a:cxn>
                    <a:cxn ang="0">
                      <a:pos x="100" y="185"/>
                    </a:cxn>
                    <a:cxn ang="0">
                      <a:pos x="100" y="190"/>
                    </a:cxn>
                    <a:cxn ang="0">
                      <a:pos x="100" y="194"/>
                    </a:cxn>
                    <a:cxn ang="0">
                      <a:pos x="100" y="198"/>
                    </a:cxn>
                    <a:cxn ang="0">
                      <a:pos x="105" y="198"/>
                    </a:cxn>
                    <a:cxn ang="0">
                      <a:pos x="105" y="203"/>
                    </a:cxn>
                  </a:cxnLst>
                  <a:rect l="0" t="0" r="r" b="b"/>
                  <a:pathLst>
                    <a:path w="106" h="204">
                      <a:moveTo>
                        <a:pt x="0" y="0"/>
                      </a:moveTo>
                      <a:lnTo>
                        <a:pt x="0" y="0"/>
                      </a:lnTo>
                      <a:lnTo>
                        <a:pt x="5" y="0"/>
                      </a:lnTo>
                      <a:lnTo>
                        <a:pt x="5" y="5"/>
                      </a:lnTo>
                      <a:lnTo>
                        <a:pt x="9" y="5"/>
                      </a:lnTo>
                      <a:lnTo>
                        <a:pt x="9" y="9"/>
                      </a:lnTo>
                      <a:lnTo>
                        <a:pt x="13" y="9"/>
                      </a:lnTo>
                      <a:lnTo>
                        <a:pt x="13" y="13"/>
                      </a:lnTo>
                      <a:lnTo>
                        <a:pt x="18" y="13"/>
                      </a:lnTo>
                      <a:lnTo>
                        <a:pt x="18" y="18"/>
                      </a:lnTo>
                      <a:lnTo>
                        <a:pt x="18" y="22"/>
                      </a:lnTo>
                      <a:lnTo>
                        <a:pt x="22" y="22"/>
                      </a:lnTo>
                      <a:lnTo>
                        <a:pt x="22" y="27"/>
                      </a:lnTo>
                      <a:lnTo>
                        <a:pt x="26" y="27"/>
                      </a:lnTo>
                      <a:lnTo>
                        <a:pt x="26" y="31"/>
                      </a:lnTo>
                      <a:lnTo>
                        <a:pt x="31" y="36"/>
                      </a:lnTo>
                      <a:lnTo>
                        <a:pt x="31" y="40"/>
                      </a:lnTo>
                      <a:lnTo>
                        <a:pt x="35" y="40"/>
                      </a:lnTo>
                      <a:lnTo>
                        <a:pt x="35" y="44"/>
                      </a:lnTo>
                      <a:lnTo>
                        <a:pt x="35" y="49"/>
                      </a:lnTo>
                      <a:lnTo>
                        <a:pt x="39" y="49"/>
                      </a:lnTo>
                      <a:lnTo>
                        <a:pt x="39" y="53"/>
                      </a:lnTo>
                      <a:lnTo>
                        <a:pt x="44" y="53"/>
                      </a:lnTo>
                      <a:lnTo>
                        <a:pt x="44" y="57"/>
                      </a:lnTo>
                      <a:lnTo>
                        <a:pt x="44" y="62"/>
                      </a:lnTo>
                      <a:lnTo>
                        <a:pt x="48" y="62"/>
                      </a:lnTo>
                      <a:lnTo>
                        <a:pt x="48" y="66"/>
                      </a:lnTo>
                      <a:lnTo>
                        <a:pt x="48" y="71"/>
                      </a:lnTo>
                      <a:lnTo>
                        <a:pt x="53" y="71"/>
                      </a:lnTo>
                      <a:lnTo>
                        <a:pt x="53" y="75"/>
                      </a:lnTo>
                      <a:lnTo>
                        <a:pt x="57" y="80"/>
                      </a:lnTo>
                      <a:lnTo>
                        <a:pt x="57" y="84"/>
                      </a:lnTo>
                      <a:lnTo>
                        <a:pt x="57" y="88"/>
                      </a:lnTo>
                      <a:lnTo>
                        <a:pt x="61" y="93"/>
                      </a:lnTo>
                      <a:lnTo>
                        <a:pt x="61" y="97"/>
                      </a:lnTo>
                      <a:lnTo>
                        <a:pt x="66" y="102"/>
                      </a:lnTo>
                      <a:lnTo>
                        <a:pt x="66" y="106"/>
                      </a:lnTo>
                      <a:lnTo>
                        <a:pt x="70" y="110"/>
                      </a:lnTo>
                      <a:lnTo>
                        <a:pt x="70" y="115"/>
                      </a:lnTo>
                      <a:lnTo>
                        <a:pt x="74" y="119"/>
                      </a:lnTo>
                      <a:lnTo>
                        <a:pt x="74" y="123"/>
                      </a:lnTo>
                      <a:lnTo>
                        <a:pt x="74" y="128"/>
                      </a:lnTo>
                      <a:lnTo>
                        <a:pt x="79" y="132"/>
                      </a:lnTo>
                      <a:lnTo>
                        <a:pt x="79" y="137"/>
                      </a:lnTo>
                      <a:lnTo>
                        <a:pt x="83" y="141"/>
                      </a:lnTo>
                      <a:lnTo>
                        <a:pt x="83" y="146"/>
                      </a:lnTo>
                      <a:lnTo>
                        <a:pt x="83" y="150"/>
                      </a:lnTo>
                      <a:lnTo>
                        <a:pt x="87" y="154"/>
                      </a:lnTo>
                      <a:lnTo>
                        <a:pt x="87" y="159"/>
                      </a:lnTo>
                      <a:lnTo>
                        <a:pt x="87" y="163"/>
                      </a:lnTo>
                      <a:lnTo>
                        <a:pt x="92" y="163"/>
                      </a:lnTo>
                      <a:lnTo>
                        <a:pt x="92" y="167"/>
                      </a:lnTo>
                      <a:lnTo>
                        <a:pt x="92" y="172"/>
                      </a:lnTo>
                      <a:lnTo>
                        <a:pt x="96" y="177"/>
                      </a:lnTo>
                      <a:lnTo>
                        <a:pt x="96" y="181"/>
                      </a:lnTo>
                      <a:lnTo>
                        <a:pt x="100" y="185"/>
                      </a:lnTo>
                      <a:lnTo>
                        <a:pt x="100" y="190"/>
                      </a:lnTo>
                      <a:lnTo>
                        <a:pt x="100" y="194"/>
                      </a:lnTo>
                      <a:lnTo>
                        <a:pt x="100" y="198"/>
                      </a:lnTo>
                      <a:lnTo>
                        <a:pt x="105" y="198"/>
                      </a:lnTo>
                      <a:lnTo>
                        <a:pt x="105"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41" name="Freeform 21"/>
                <p:cNvSpPr>
                  <a:spLocks/>
                </p:cNvSpPr>
                <p:nvPr/>
              </p:nvSpPr>
              <p:spPr bwMode="auto">
                <a:xfrm>
                  <a:off x="3236" y="1180"/>
                  <a:ext cx="317" cy="597"/>
                </a:xfrm>
                <a:custGeom>
                  <a:avLst/>
                  <a:gdLst/>
                  <a:ahLst/>
                  <a:cxnLst>
                    <a:cxn ang="0">
                      <a:pos x="0" y="0"/>
                    </a:cxn>
                    <a:cxn ang="0">
                      <a:pos x="0" y="9"/>
                    </a:cxn>
                    <a:cxn ang="0">
                      <a:pos x="5" y="13"/>
                    </a:cxn>
                    <a:cxn ang="0">
                      <a:pos x="9" y="26"/>
                    </a:cxn>
                    <a:cxn ang="0">
                      <a:pos x="13" y="35"/>
                    </a:cxn>
                    <a:cxn ang="0">
                      <a:pos x="13" y="44"/>
                    </a:cxn>
                    <a:cxn ang="0">
                      <a:pos x="17" y="48"/>
                    </a:cxn>
                    <a:cxn ang="0">
                      <a:pos x="22" y="57"/>
                    </a:cxn>
                    <a:cxn ang="0">
                      <a:pos x="22" y="66"/>
                    </a:cxn>
                    <a:cxn ang="0">
                      <a:pos x="26" y="74"/>
                    </a:cxn>
                    <a:cxn ang="0">
                      <a:pos x="30" y="87"/>
                    </a:cxn>
                    <a:cxn ang="0">
                      <a:pos x="35" y="92"/>
                    </a:cxn>
                    <a:cxn ang="0">
                      <a:pos x="35" y="101"/>
                    </a:cxn>
                    <a:cxn ang="0">
                      <a:pos x="40" y="110"/>
                    </a:cxn>
                    <a:cxn ang="0">
                      <a:pos x="44" y="118"/>
                    </a:cxn>
                    <a:cxn ang="0">
                      <a:pos x="44" y="127"/>
                    </a:cxn>
                    <a:cxn ang="0">
                      <a:pos x="48" y="140"/>
                    </a:cxn>
                    <a:cxn ang="0">
                      <a:pos x="53" y="158"/>
                    </a:cxn>
                    <a:cxn ang="0">
                      <a:pos x="57" y="167"/>
                    </a:cxn>
                    <a:cxn ang="0">
                      <a:pos x="61" y="175"/>
                    </a:cxn>
                    <a:cxn ang="0">
                      <a:pos x="66" y="184"/>
                    </a:cxn>
                    <a:cxn ang="0">
                      <a:pos x="70" y="202"/>
                    </a:cxn>
                    <a:cxn ang="0">
                      <a:pos x="75" y="210"/>
                    </a:cxn>
                    <a:cxn ang="0">
                      <a:pos x="75" y="219"/>
                    </a:cxn>
                    <a:cxn ang="0">
                      <a:pos x="79" y="223"/>
                    </a:cxn>
                    <a:cxn ang="0">
                      <a:pos x="83" y="232"/>
                    </a:cxn>
                    <a:cxn ang="0">
                      <a:pos x="83" y="241"/>
                    </a:cxn>
                    <a:cxn ang="0">
                      <a:pos x="88" y="250"/>
                    </a:cxn>
                    <a:cxn ang="0">
                      <a:pos x="92" y="263"/>
                    </a:cxn>
                    <a:cxn ang="0">
                      <a:pos x="96" y="272"/>
                    </a:cxn>
                    <a:cxn ang="0">
                      <a:pos x="106" y="293"/>
                    </a:cxn>
                    <a:cxn ang="0">
                      <a:pos x="110" y="307"/>
                    </a:cxn>
                    <a:cxn ang="0">
                      <a:pos x="114" y="311"/>
                    </a:cxn>
                    <a:cxn ang="0">
                      <a:pos x="114" y="320"/>
                    </a:cxn>
                    <a:cxn ang="0">
                      <a:pos x="119" y="329"/>
                    </a:cxn>
                    <a:cxn ang="0">
                      <a:pos x="123" y="342"/>
                    </a:cxn>
                    <a:cxn ang="0">
                      <a:pos x="127" y="355"/>
                    </a:cxn>
                    <a:cxn ang="0">
                      <a:pos x="132" y="364"/>
                    </a:cxn>
                    <a:cxn ang="0">
                      <a:pos x="136" y="373"/>
                    </a:cxn>
                    <a:cxn ang="0">
                      <a:pos x="141" y="386"/>
                    </a:cxn>
                    <a:cxn ang="0">
                      <a:pos x="145" y="390"/>
                    </a:cxn>
                    <a:cxn ang="0">
                      <a:pos x="154" y="408"/>
                    </a:cxn>
                    <a:cxn ang="0">
                      <a:pos x="158" y="416"/>
                    </a:cxn>
                    <a:cxn ang="0">
                      <a:pos x="162" y="425"/>
                    </a:cxn>
                    <a:cxn ang="0">
                      <a:pos x="180" y="452"/>
                    </a:cxn>
                    <a:cxn ang="0">
                      <a:pos x="180" y="460"/>
                    </a:cxn>
                    <a:cxn ang="0">
                      <a:pos x="193" y="478"/>
                    </a:cxn>
                    <a:cxn ang="0">
                      <a:pos x="215" y="513"/>
                    </a:cxn>
                    <a:cxn ang="0">
                      <a:pos x="233" y="530"/>
                    </a:cxn>
                    <a:cxn ang="0">
                      <a:pos x="241" y="543"/>
                    </a:cxn>
                    <a:cxn ang="0">
                      <a:pos x="255" y="557"/>
                    </a:cxn>
                    <a:cxn ang="0">
                      <a:pos x="290" y="579"/>
                    </a:cxn>
                    <a:cxn ang="0">
                      <a:pos x="316" y="596"/>
                    </a:cxn>
                  </a:cxnLst>
                  <a:rect l="0" t="0" r="r" b="b"/>
                  <a:pathLst>
                    <a:path w="317" h="597">
                      <a:moveTo>
                        <a:pt x="0" y="0"/>
                      </a:moveTo>
                      <a:lnTo>
                        <a:pt x="0" y="0"/>
                      </a:lnTo>
                      <a:lnTo>
                        <a:pt x="0" y="4"/>
                      </a:lnTo>
                      <a:lnTo>
                        <a:pt x="0" y="9"/>
                      </a:lnTo>
                      <a:lnTo>
                        <a:pt x="5" y="9"/>
                      </a:lnTo>
                      <a:lnTo>
                        <a:pt x="5" y="13"/>
                      </a:lnTo>
                      <a:lnTo>
                        <a:pt x="9" y="22"/>
                      </a:lnTo>
                      <a:lnTo>
                        <a:pt x="9" y="26"/>
                      </a:lnTo>
                      <a:lnTo>
                        <a:pt x="9" y="31"/>
                      </a:lnTo>
                      <a:lnTo>
                        <a:pt x="13" y="35"/>
                      </a:lnTo>
                      <a:lnTo>
                        <a:pt x="13" y="39"/>
                      </a:lnTo>
                      <a:lnTo>
                        <a:pt x="13" y="44"/>
                      </a:lnTo>
                      <a:lnTo>
                        <a:pt x="17" y="44"/>
                      </a:lnTo>
                      <a:lnTo>
                        <a:pt x="17" y="48"/>
                      </a:lnTo>
                      <a:lnTo>
                        <a:pt x="17" y="53"/>
                      </a:lnTo>
                      <a:lnTo>
                        <a:pt x="22" y="57"/>
                      </a:lnTo>
                      <a:lnTo>
                        <a:pt x="22" y="61"/>
                      </a:lnTo>
                      <a:lnTo>
                        <a:pt x="22" y="66"/>
                      </a:lnTo>
                      <a:lnTo>
                        <a:pt x="26" y="70"/>
                      </a:lnTo>
                      <a:lnTo>
                        <a:pt x="26" y="74"/>
                      </a:lnTo>
                      <a:lnTo>
                        <a:pt x="30" y="83"/>
                      </a:lnTo>
                      <a:lnTo>
                        <a:pt x="30" y="87"/>
                      </a:lnTo>
                      <a:lnTo>
                        <a:pt x="30" y="92"/>
                      </a:lnTo>
                      <a:lnTo>
                        <a:pt x="35" y="92"/>
                      </a:lnTo>
                      <a:lnTo>
                        <a:pt x="35" y="96"/>
                      </a:lnTo>
                      <a:lnTo>
                        <a:pt x="35" y="101"/>
                      </a:lnTo>
                      <a:lnTo>
                        <a:pt x="35" y="105"/>
                      </a:lnTo>
                      <a:lnTo>
                        <a:pt x="40" y="110"/>
                      </a:lnTo>
                      <a:lnTo>
                        <a:pt x="40" y="114"/>
                      </a:lnTo>
                      <a:lnTo>
                        <a:pt x="44" y="118"/>
                      </a:lnTo>
                      <a:lnTo>
                        <a:pt x="44" y="123"/>
                      </a:lnTo>
                      <a:lnTo>
                        <a:pt x="44" y="127"/>
                      </a:lnTo>
                      <a:lnTo>
                        <a:pt x="48" y="136"/>
                      </a:lnTo>
                      <a:lnTo>
                        <a:pt x="48" y="140"/>
                      </a:lnTo>
                      <a:lnTo>
                        <a:pt x="53" y="149"/>
                      </a:lnTo>
                      <a:lnTo>
                        <a:pt x="53" y="158"/>
                      </a:lnTo>
                      <a:lnTo>
                        <a:pt x="57" y="162"/>
                      </a:lnTo>
                      <a:lnTo>
                        <a:pt x="57" y="167"/>
                      </a:lnTo>
                      <a:lnTo>
                        <a:pt x="61" y="171"/>
                      </a:lnTo>
                      <a:lnTo>
                        <a:pt x="61" y="175"/>
                      </a:lnTo>
                      <a:lnTo>
                        <a:pt x="61" y="180"/>
                      </a:lnTo>
                      <a:lnTo>
                        <a:pt x="66" y="184"/>
                      </a:lnTo>
                      <a:lnTo>
                        <a:pt x="66" y="188"/>
                      </a:lnTo>
                      <a:lnTo>
                        <a:pt x="70" y="202"/>
                      </a:lnTo>
                      <a:lnTo>
                        <a:pt x="70" y="206"/>
                      </a:lnTo>
                      <a:lnTo>
                        <a:pt x="75" y="210"/>
                      </a:lnTo>
                      <a:lnTo>
                        <a:pt x="75" y="215"/>
                      </a:lnTo>
                      <a:lnTo>
                        <a:pt x="75" y="219"/>
                      </a:lnTo>
                      <a:lnTo>
                        <a:pt x="79" y="219"/>
                      </a:lnTo>
                      <a:lnTo>
                        <a:pt x="79" y="223"/>
                      </a:lnTo>
                      <a:lnTo>
                        <a:pt x="79" y="228"/>
                      </a:lnTo>
                      <a:lnTo>
                        <a:pt x="83" y="232"/>
                      </a:lnTo>
                      <a:lnTo>
                        <a:pt x="83" y="237"/>
                      </a:lnTo>
                      <a:lnTo>
                        <a:pt x="83" y="241"/>
                      </a:lnTo>
                      <a:lnTo>
                        <a:pt x="88" y="245"/>
                      </a:lnTo>
                      <a:lnTo>
                        <a:pt x="88" y="250"/>
                      </a:lnTo>
                      <a:lnTo>
                        <a:pt x="88" y="254"/>
                      </a:lnTo>
                      <a:lnTo>
                        <a:pt x="92" y="263"/>
                      </a:lnTo>
                      <a:lnTo>
                        <a:pt x="96" y="267"/>
                      </a:lnTo>
                      <a:lnTo>
                        <a:pt x="96" y="272"/>
                      </a:lnTo>
                      <a:lnTo>
                        <a:pt x="101" y="285"/>
                      </a:lnTo>
                      <a:lnTo>
                        <a:pt x="106" y="293"/>
                      </a:lnTo>
                      <a:lnTo>
                        <a:pt x="110" y="303"/>
                      </a:lnTo>
                      <a:lnTo>
                        <a:pt x="110" y="307"/>
                      </a:lnTo>
                      <a:lnTo>
                        <a:pt x="110" y="311"/>
                      </a:lnTo>
                      <a:lnTo>
                        <a:pt x="114" y="311"/>
                      </a:lnTo>
                      <a:lnTo>
                        <a:pt x="114" y="316"/>
                      </a:lnTo>
                      <a:lnTo>
                        <a:pt x="114" y="320"/>
                      </a:lnTo>
                      <a:lnTo>
                        <a:pt x="119" y="324"/>
                      </a:lnTo>
                      <a:lnTo>
                        <a:pt x="119" y="329"/>
                      </a:lnTo>
                      <a:lnTo>
                        <a:pt x="119" y="333"/>
                      </a:lnTo>
                      <a:lnTo>
                        <a:pt x="123" y="342"/>
                      </a:lnTo>
                      <a:lnTo>
                        <a:pt x="127" y="346"/>
                      </a:lnTo>
                      <a:lnTo>
                        <a:pt x="127" y="355"/>
                      </a:lnTo>
                      <a:lnTo>
                        <a:pt x="132" y="355"/>
                      </a:lnTo>
                      <a:lnTo>
                        <a:pt x="132" y="364"/>
                      </a:lnTo>
                      <a:lnTo>
                        <a:pt x="136" y="368"/>
                      </a:lnTo>
                      <a:lnTo>
                        <a:pt x="136" y="373"/>
                      </a:lnTo>
                      <a:lnTo>
                        <a:pt x="141" y="381"/>
                      </a:lnTo>
                      <a:lnTo>
                        <a:pt x="141" y="386"/>
                      </a:lnTo>
                      <a:lnTo>
                        <a:pt x="145" y="386"/>
                      </a:lnTo>
                      <a:lnTo>
                        <a:pt x="145" y="390"/>
                      </a:lnTo>
                      <a:lnTo>
                        <a:pt x="154" y="403"/>
                      </a:lnTo>
                      <a:lnTo>
                        <a:pt x="154" y="408"/>
                      </a:lnTo>
                      <a:lnTo>
                        <a:pt x="158" y="412"/>
                      </a:lnTo>
                      <a:lnTo>
                        <a:pt x="158" y="416"/>
                      </a:lnTo>
                      <a:lnTo>
                        <a:pt x="162" y="421"/>
                      </a:lnTo>
                      <a:lnTo>
                        <a:pt x="162" y="425"/>
                      </a:lnTo>
                      <a:lnTo>
                        <a:pt x="171" y="438"/>
                      </a:lnTo>
                      <a:lnTo>
                        <a:pt x="180" y="452"/>
                      </a:lnTo>
                      <a:lnTo>
                        <a:pt x="180" y="456"/>
                      </a:lnTo>
                      <a:lnTo>
                        <a:pt x="180" y="460"/>
                      </a:lnTo>
                      <a:lnTo>
                        <a:pt x="189" y="473"/>
                      </a:lnTo>
                      <a:lnTo>
                        <a:pt x="193" y="478"/>
                      </a:lnTo>
                      <a:lnTo>
                        <a:pt x="215" y="509"/>
                      </a:lnTo>
                      <a:lnTo>
                        <a:pt x="215" y="513"/>
                      </a:lnTo>
                      <a:lnTo>
                        <a:pt x="224" y="522"/>
                      </a:lnTo>
                      <a:lnTo>
                        <a:pt x="233" y="530"/>
                      </a:lnTo>
                      <a:lnTo>
                        <a:pt x="237" y="539"/>
                      </a:lnTo>
                      <a:lnTo>
                        <a:pt x="241" y="543"/>
                      </a:lnTo>
                      <a:lnTo>
                        <a:pt x="246" y="548"/>
                      </a:lnTo>
                      <a:lnTo>
                        <a:pt x="255" y="557"/>
                      </a:lnTo>
                      <a:lnTo>
                        <a:pt x="264" y="566"/>
                      </a:lnTo>
                      <a:lnTo>
                        <a:pt x="290" y="579"/>
                      </a:lnTo>
                      <a:lnTo>
                        <a:pt x="294" y="583"/>
                      </a:lnTo>
                      <a:lnTo>
                        <a:pt x="316"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42" name="Freeform 22"/>
                <p:cNvSpPr>
                  <a:spLocks/>
                </p:cNvSpPr>
                <p:nvPr/>
              </p:nvSpPr>
              <p:spPr bwMode="auto">
                <a:xfrm>
                  <a:off x="3552" y="1776"/>
                  <a:ext cx="155" cy="33"/>
                </a:xfrm>
                <a:custGeom>
                  <a:avLst/>
                  <a:gdLst/>
                  <a:ahLst/>
                  <a:cxnLst>
                    <a:cxn ang="0">
                      <a:pos x="0" y="0"/>
                    </a:cxn>
                    <a:cxn ang="0">
                      <a:pos x="5" y="0"/>
                    </a:cxn>
                    <a:cxn ang="0">
                      <a:pos x="13" y="5"/>
                    </a:cxn>
                    <a:cxn ang="0">
                      <a:pos x="75" y="23"/>
                    </a:cxn>
                    <a:cxn ang="0">
                      <a:pos x="154" y="32"/>
                    </a:cxn>
                  </a:cxnLst>
                  <a:rect l="0" t="0" r="r" b="b"/>
                  <a:pathLst>
                    <a:path w="155" h="33">
                      <a:moveTo>
                        <a:pt x="0" y="0"/>
                      </a:moveTo>
                      <a:lnTo>
                        <a:pt x="5" y="0"/>
                      </a:lnTo>
                      <a:lnTo>
                        <a:pt x="13" y="5"/>
                      </a:lnTo>
                      <a:lnTo>
                        <a:pt x="75" y="23"/>
                      </a:lnTo>
                      <a:lnTo>
                        <a:pt x="154"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6343" name="Line 23"/>
              <p:cNvSpPr>
                <a:spLocks noChangeShapeType="1"/>
              </p:cNvSpPr>
              <p:nvPr/>
            </p:nvSpPr>
            <p:spPr bwMode="auto">
              <a:xfrm>
                <a:off x="3096" y="966"/>
                <a:ext cx="0" cy="899"/>
              </a:xfrm>
              <a:prstGeom prst="line">
                <a:avLst/>
              </a:prstGeom>
              <a:noFill/>
              <a:ln w="12700">
                <a:solidFill>
                  <a:schemeClr val="tx1"/>
                </a:solidFill>
                <a:prstDash val="lgDash"/>
                <a:round/>
                <a:headEnd/>
                <a:tailEnd/>
              </a:ln>
              <a:effectLst/>
            </p:spPr>
            <p:txBody>
              <a:bodyPr wrap="none" anchor="ctr"/>
              <a:lstStyle/>
              <a:p>
                <a:endParaRPr lang="en-US"/>
              </a:p>
            </p:txBody>
          </p:sp>
        </p:grpSp>
      </p:grpSp>
      <p:sp>
        <p:nvSpPr>
          <p:cNvPr id="56344" name="Line 24"/>
          <p:cNvSpPr>
            <a:spLocks noChangeShapeType="1"/>
          </p:cNvSpPr>
          <p:nvPr/>
        </p:nvSpPr>
        <p:spPr bwMode="auto">
          <a:xfrm flipV="1">
            <a:off x="908050" y="4654550"/>
            <a:ext cx="7366000" cy="44450"/>
          </a:xfrm>
          <a:prstGeom prst="line">
            <a:avLst/>
          </a:prstGeom>
          <a:noFill/>
          <a:ln w="25400">
            <a:solidFill>
              <a:schemeClr val="tx1"/>
            </a:solidFill>
            <a:round/>
            <a:headEnd/>
            <a:tailEnd/>
          </a:ln>
          <a:effectLst/>
        </p:spPr>
        <p:txBody>
          <a:bodyPr wrap="none" anchor="ctr"/>
          <a:lstStyle/>
          <a:p>
            <a:endParaRPr lang="en-US"/>
          </a:p>
        </p:txBody>
      </p:sp>
      <p:sp>
        <p:nvSpPr>
          <p:cNvPr id="56345" name="Line 25"/>
          <p:cNvSpPr>
            <a:spLocks noChangeShapeType="1"/>
          </p:cNvSpPr>
          <p:nvPr/>
        </p:nvSpPr>
        <p:spPr bwMode="auto">
          <a:xfrm flipV="1">
            <a:off x="885825" y="31130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56346" name="Group 26"/>
          <p:cNvGrpSpPr>
            <a:grpSpLocks/>
          </p:cNvGrpSpPr>
          <p:nvPr/>
        </p:nvGrpSpPr>
        <p:grpSpPr bwMode="auto">
          <a:xfrm>
            <a:off x="1295400" y="3354388"/>
            <a:ext cx="6149975" cy="1211262"/>
            <a:chOff x="816" y="2113"/>
            <a:chExt cx="3874" cy="763"/>
          </a:xfrm>
        </p:grpSpPr>
        <p:grpSp>
          <p:nvGrpSpPr>
            <p:cNvPr id="56347" name="Group 27"/>
            <p:cNvGrpSpPr>
              <a:grpSpLocks/>
            </p:cNvGrpSpPr>
            <p:nvPr/>
          </p:nvGrpSpPr>
          <p:grpSpPr bwMode="auto">
            <a:xfrm>
              <a:off x="816" y="2113"/>
              <a:ext cx="3874" cy="716"/>
              <a:chOff x="816" y="2113"/>
              <a:chExt cx="3874" cy="716"/>
            </a:xfrm>
          </p:grpSpPr>
          <p:sp>
            <p:nvSpPr>
              <p:cNvPr id="56348" name="Freeform 28"/>
              <p:cNvSpPr>
                <a:spLocks/>
              </p:cNvSpPr>
              <p:nvPr/>
            </p:nvSpPr>
            <p:spPr bwMode="auto">
              <a:xfrm>
                <a:off x="816" y="2314"/>
                <a:ext cx="1439" cy="515"/>
              </a:xfrm>
              <a:custGeom>
                <a:avLst/>
                <a:gdLst/>
                <a:ahLst/>
                <a:cxnLst>
                  <a:cxn ang="0">
                    <a:pos x="156" y="507"/>
                  </a:cxn>
                  <a:cxn ang="0">
                    <a:pos x="470" y="484"/>
                  </a:cxn>
                  <a:cxn ang="0">
                    <a:pos x="541" y="473"/>
                  </a:cxn>
                  <a:cxn ang="0">
                    <a:pos x="611" y="458"/>
                  </a:cxn>
                  <a:cxn ang="0">
                    <a:pos x="639" y="454"/>
                  </a:cxn>
                  <a:cxn ang="0">
                    <a:pos x="669" y="443"/>
                  </a:cxn>
                  <a:cxn ang="0">
                    <a:pos x="697" y="436"/>
                  </a:cxn>
                  <a:cxn ang="0">
                    <a:pos x="725" y="428"/>
                  </a:cxn>
                  <a:cxn ang="0">
                    <a:pos x="754" y="421"/>
                  </a:cxn>
                  <a:cxn ang="0">
                    <a:pos x="782" y="410"/>
                  </a:cxn>
                  <a:cxn ang="0">
                    <a:pos x="840" y="391"/>
                  </a:cxn>
                  <a:cxn ang="0">
                    <a:pos x="883" y="369"/>
                  </a:cxn>
                  <a:cxn ang="0">
                    <a:pos x="896" y="365"/>
                  </a:cxn>
                  <a:cxn ang="0">
                    <a:pos x="910" y="354"/>
                  </a:cxn>
                  <a:cxn ang="0">
                    <a:pos x="953" y="335"/>
                  </a:cxn>
                  <a:cxn ang="0">
                    <a:pos x="968" y="328"/>
                  </a:cxn>
                  <a:cxn ang="0">
                    <a:pos x="981" y="317"/>
                  </a:cxn>
                  <a:cxn ang="0">
                    <a:pos x="996" y="309"/>
                  </a:cxn>
                  <a:cxn ang="0">
                    <a:pos x="1024" y="298"/>
                  </a:cxn>
                  <a:cxn ang="0">
                    <a:pos x="1039" y="287"/>
                  </a:cxn>
                  <a:cxn ang="0">
                    <a:pos x="1053" y="283"/>
                  </a:cxn>
                  <a:cxn ang="0">
                    <a:pos x="1053" y="276"/>
                  </a:cxn>
                  <a:cxn ang="0">
                    <a:pos x="1067" y="264"/>
                  </a:cxn>
                  <a:cxn ang="0">
                    <a:pos x="1081" y="257"/>
                  </a:cxn>
                  <a:cxn ang="0">
                    <a:pos x="1096" y="253"/>
                  </a:cxn>
                  <a:cxn ang="0">
                    <a:pos x="1109" y="239"/>
                  </a:cxn>
                  <a:cxn ang="0">
                    <a:pos x="1124" y="231"/>
                  </a:cxn>
                  <a:cxn ang="0">
                    <a:pos x="1139" y="224"/>
                  </a:cxn>
                  <a:cxn ang="0">
                    <a:pos x="1152" y="212"/>
                  </a:cxn>
                  <a:cxn ang="0">
                    <a:pos x="1167" y="205"/>
                  </a:cxn>
                  <a:cxn ang="0">
                    <a:pos x="1182" y="194"/>
                  </a:cxn>
                  <a:cxn ang="0">
                    <a:pos x="1195" y="186"/>
                  </a:cxn>
                  <a:cxn ang="0">
                    <a:pos x="1195" y="179"/>
                  </a:cxn>
                  <a:cxn ang="0">
                    <a:pos x="1210" y="168"/>
                  </a:cxn>
                  <a:cxn ang="0">
                    <a:pos x="1224" y="164"/>
                  </a:cxn>
                  <a:cxn ang="0">
                    <a:pos x="1238" y="157"/>
                  </a:cxn>
                  <a:cxn ang="0">
                    <a:pos x="1252" y="145"/>
                  </a:cxn>
                  <a:cxn ang="0">
                    <a:pos x="1252" y="138"/>
                  </a:cxn>
                  <a:cxn ang="0">
                    <a:pos x="1267" y="130"/>
                  </a:cxn>
                  <a:cxn ang="0">
                    <a:pos x="1280" y="123"/>
                  </a:cxn>
                  <a:cxn ang="0">
                    <a:pos x="1280" y="115"/>
                  </a:cxn>
                  <a:cxn ang="0">
                    <a:pos x="1295" y="108"/>
                  </a:cxn>
                  <a:cxn ang="0">
                    <a:pos x="1310" y="104"/>
                  </a:cxn>
                  <a:cxn ang="0">
                    <a:pos x="1310" y="97"/>
                  </a:cxn>
                  <a:cxn ang="0">
                    <a:pos x="1323" y="89"/>
                  </a:cxn>
                  <a:cxn ang="0">
                    <a:pos x="1323" y="82"/>
                  </a:cxn>
                  <a:cxn ang="0">
                    <a:pos x="1338" y="78"/>
                  </a:cxn>
                  <a:cxn ang="0">
                    <a:pos x="1338" y="71"/>
                  </a:cxn>
                  <a:cxn ang="0">
                    <a:pos x="1353" y="67"/>
                  </a:cxn>
                  <a:cxn ang="0">
                    <a:pos x="1366" y="60"/>
                  </a:cxn>
                  <a:cxn ang="0">
                    <a:pos x="1380" y="45"/>
                  </a:cxn>
                  <a:cxn ang="0">
                    <a:pos x="1395" y="37"/>
                  </a:cxn>
                  <a:cxn ang="0">
                    <a:pos x="1408" y="22"/>
                  </a:cxn>
                  <a:cxn ang="0">
                    <a:pos x="1423" y="19"/>
                  </a:cxn>
                  <a:cxn ang="0">
                    <a:pos x="1423" y="11"/>
                  </a:cxn>
                  <a:cxn ang="0">
                    <a:pos x="1438" y="8"/>
                  </a:cxn>
                  <a:cxn ang="0">
                    <a:pos x="1438" y="0"/>
                  </a:cxn>
                </a:cxnLst>
                <a:rect l="0" t="0" r="r" b="b"/>
                <a:pathLst>
                  <a:path w="1439" h="515">
                    <a:moveTo>
                      <a:pt x="0" y="514"/>
                    </a:moveTo>
                    <a:lnTo>
                      <a:pt x="156" y="507"/>
                    </a:lnTo>
                    <a:lnTo>
                      <a:pt x="413" y="492"/>
                    </a:lnTo>
                    <a:lnTo>
                      <a:pt x="470" y="484"/>
                    </a:lnTo>
                    <a:lnTo>
                      <a:pt x="511" y="477"/>
                    </a:lnTo>
                    <a:lnTo>
                      <a:pt x="541" y="473"/>
                    </a:lnTo>
                    <a:lnTo>
                      <a:pt x="554" y="469"/>
                    </a:lnTo>
                    <a:lnTo>
                      <a:pt x="611" y="458"/>
                    </a:lnTo>
                    <a:lnTo>
                      <a:pt x="626" y="454"/>
                    </a:lnTo>
                    <a:lnTo>
                      <a:pt x="639" y="454"/>
                    </a:lnTo>
                    <a:lnTo>
                      <a:pt x="639" y="451"/>
                    </a:lnTo>
                    <a:lnTo>
                      <a:pt x="669" y="443"/>
                    </a:lnTo>
                    <a:lnTo>
                      <a:pt x="682" y="443"/>
                    </a:lnTo>
                    <a:lnTo>
                      <a:pt x="697" y="436"/>
                    </a:lnTo>
                    <a:lnTo>
                      <a:pt x="712" y="432"/>
                    </a:lnTo>
                    <a:lnTo>
                      <a:pt x="725" y="428"/>
                    </a:lnTo>
                    <a:lnTo>
                      <a:pt x="740" y="425"/>
                    </a:lnTo>
                    <a:lnTo>
                      <a:pt x="754" y="421"/>
                    </a:lnTo>
                    <a:lnTo>
                      <a:pt x="767" y="417"/>
                    </a:lnTo>
                    <a:lnTo>
                      <a:pt x="782" y="410"/>
                    </a:lnTo>
                    <a:lnTo>
                      <a:pt x="797" y="406"/>
                    </a:lnTo>
                    <a:lnTo>
                      <a:pt x="840" y="391"/>
                    </a:lnTo>
                    <a:lnTo>
                      <a:pt x="853" y="384"/>
                    </a:lnTo>
                    <a:lnTo>
                      <a:pt x="883" y="369"/>
                    </a:lnTo>
                    <a:lnTo>
                      <a:pt x="883" y="365"/>
                    </a:lnTo>
                    <a:lnTo>
                      <a:pt x="896" y="365"/>
                    </a:lnTo>
                    <a:lnTo>
                      <a:pt x="896" y="361"/>
                    </a:lnTo>
                    <a:lnTo>
                      <a:pt x="910" y="354"/>
                    </a:lnTo>
                    <a:lnTo>
                      <a:pt x="953" y="339"/>
                    </a:lnTo>
                    <a:lnTo>
                      <a:pt x="953" y="335"/>
                    </a:lnTo>
                    <a:lnTo>
                      <a:pt x="953" y="332"/>
                    </a:lnTo>
                    <a:lnTo>
                      <a:pt x="968" y="328"/>
                    </a:lnTo>
                    <a:lnTo>
                      <a:pt x="981" y="320"/>
                    </a:lnTo>
                    <a:lnTo>
                      <a:pt x="981" y="317"/>
                    </a:lnTo>
                    <a:lnTo>
                      <a:pt x="996" y="313"/>
                    </a:lnTo>
                    <a:lnTo>
                      <a:pt x="996" y="309"/>
                    </a:lnTo>
                    <a:lnTo>
                      <a:pt x="1011" y="305"/>
                    </a:lnTo>
                    <a:lnTo>
                      <a:pt x="1024" y="298"/>
                    </a:lnTo>
                    <a:lnTo>
                      <a:pt x="1024" y="290"/>
                    </a:lnTo>
                    <a:lnTo>
                      <a:pt x="1039" y="287"/>
                    </a:lnTo>
                    <a:lnTo>
                      <a:pt x="1039" y="283"/>
                    </a:lnTo>
                    <a:lnTo>
                      <a:pt x="1053" y="283"/>
                    </a:lnTo>
                    <a:lnTo>
                      <a:pt x="1053" y="279"/>
                    </a:lnTo>
                    <a:lnTo>
                      <a:pt x="1053" y="276"/>
                    </a:lnTo>
                    <a:lnTo>
                      <a:pt x="1067" y="268"/>
                    </a:lnTo>
                    <a:lnTo>
                      <a:pt x="1067" y="264"/>
                    </a:lnTo>
                    <a:lnTo>
                      <a:pt x="1081" y="261"/>
                    </a:lnTo>
                    <a:lnTo>
                      <a:pt x="1081" y="257"/>
                    </a:lnTo>
                    <a:lnTo>
                      <a:pt x="1096" y="257"/>
                    </a:lnTo>
                    <a:lnTo>
                      <a:pt x="1096" y="253"/>
                    </a:lnTo>
                    <a:lnTo>
                      <a:pt x="1096" y="250"/>
                    </a:lnTo>
                    <a:lnTo>
                      <a:pt x="1109" y="239"/>
                    </a:lnTo>
                    <a:lnTo>
                      <a:pt x="1124" y="235"/>
                    </a:lnTo>
                    <a:lnTo>
                      <a:pt x="1124" y="231"/>
                    </a:lnTo>
                    <a:lnTo>
                      <a:pt x="1124" y="227"/>
                    </a:lnTo>
                    <a:lnTo>
                      <a:pt x="1139" y="224"/>
                    </a:lnTo>
                    <a:lnTo>
                      <a:pt x="1152" y="216"/>
                    </a:lnTo>
                    <a:lnTo>
                      <a:pt x="1152" y="212"/>
                    </a:lnTo>
                    <a:lnTo>
                      <a:pt x="1152" y="209"/>
                    </a:lnTo>
                    <a:lnTo>
                      <a:pt x="1167" y="205"/>
                    </a:lnTo>
                    <a:lnTo>
                      <a:pt x="1167" y="201"/>
                    </a:lnTo>
                    <a:lnTo>
                      <a:pt x="1182" y="194"/>
                    </a:lnTo>
                    <a:lnTo>
                      <a:pt x="1182" y="190"/>
                    </a:lnTo>
                    <a:lnTo>
                      <a:pt x="1195" y="186"/>
                    </a:lnTo>
                    <a:lnTo>
                      <a:pt x="1195" y="183"/>
                    </a:lnTo>
                    <a:lnTo>
                      <a:pt x="1195" y="179"/>
                    </a:lnTo>
                    <a:lnTo>
                      <a:pt x="1210" y="171"/>
                    </a:lnTo>
                    <a:lnTo>
                      <a:pt x="1210" y="168"/>
                    </a:lnTo>
                    <a:lnTo>
                      <a:pt x="1224" y="168"/>
                    </a:lnTo>
                    <a:lnTo>
                      <a:pt x="1224" y="164"/>
                    </a:lnTo>
                    <a:lnTo>
                      <a:pt x="1224" y="160"/>
                    </a:lnTo>
                    <a:lnTo>
                      <a:pt x="1238" y="157"/>
                    </a:lnTo>
                    <a:lnTo>
                      <a:pt x="1238" y="153"/>
                    </a:lnTo>
                    <a:lnTo>
                      <a:pt x="1252" y="145"/>
                    </a:lnTo>
                    <a:lnTo>
                      <a:pt x="1252" y="142"/>
                    </a:lnTo>
                    <a:lnTo>
                      <a:pt x="1252" y="138"/>
                    </a:lnTo>
                    <a:lnTo>
                      <a:pt x="1267" y="134"/>
                    </a:lnTo>
                    <a:lnTo>
                      <a:pt x="1267" y="130"/>
                    </a:lnTo>
                    <a:lnTo>
                      <a:pt x="1267" y="127"/>
                    </a:lnTo>
                    <a:lnTo>
                      <a:pt x="1280" y="123"/>
                    </a:lnTo>
                    <a:lnTo>
                      <a:pt x="1280" y="119"/>
                    </a:lnTo>
                    <a:lnTo>
                      <a:pt x="1280" y="115"/>
                    </a:lnTo>
                    <a:lnTo>
                      <a:pt x="1295" y="112"/>
                    </a:lnTo>
                    <a:lnTo>
                      <a:pt x="1295" y="108"/>
                    </a:lnTo>
                    <a:lnTo>
                      <a:pt x="1295" y="104"/>
                    </a:lnTo>
                    <a:lnTo>
                      <a:pt x="1310" y="104"/>
                    </a:lnTo>
                    <a:lnTo>
                      <a:pt x="1310" y="101"/>
                    </a:lnTo>
                    <a:lnTo>
                      <a:pt x="1310" y="97"/>
                    </a:lnTo>
                    <a:lnTo>
                      <a:pt x="1323" y="93"/>
                    </a:lnTo>
                    <a:lnTo>
                      <a:pt x="1323" y="89"/>
                    </a:lnTo>
                    <a:lnTo>
                      <a:pt x="1323" y="86"/>
                    </a:lnTo>
                    <a:lnTo>
                      <a:pt x="1323" y="82"/>
                    </a:lnTo>
                    <a:lnTo>
                      <a:pt x="1338" y="82"/>
                    </a:lnTo>
                    <a:lnTo>
                      <a:pt x="1338" y="78"/>
                    </a:lnTo>
                    <a:lnTo>
                      <a:pt x="1338" y="75"/>
                    </a:lnTo>
                    <a:lnTo>
                      <a:pt x="1338" y="71"/>
                    </a:lnTo>
                    <a:lnTo>
                      <a:pt x="1353" y="71"/>
                    </a:lnTo>
                    <a:lnTo>
                      <a:pt x="1353" y="67"/>
                    </a:lnTo>
                    <a:lnTo>
                      <a:pt x="1353" y="63"/>
                    </a:lnTo>
                    <a:lnTo>
                      <a:pt x="1366" y="60"/>
                    </a:lnTo>
                    <a:lnTo>
                      <a:pt x="1366" y="56"/>
                    </a:lnTo>
                    <a:lnTo>
                      <a:pt x="1380" y="45"/>
                    </a:lnTo>
                    <a:lnTo>
                      <a:pt x="1380" y="41"/>
                    </a:lnTo>
                    <a:lnTo>
                      <a:pt x="1395" y="37"/>
                    </a:lnTo>
                    <a:lnTo>
                      <a:pt x="1395" y="33"/>
                    </a:lnTo>
                    <a:lnTo>
                      <a:pt x="1408" y="22"/>
                    </a:lnTo>
                    <a:lnTo>
                      <a:pt x="1408" y="19"/>
                    </a:lnTo>
                    <a:lnTo>
                      <a:pt x="1423" y="19"/>
                    </a:lnTo>
                    <a:lnTo>
                      <a:pt x="1423" y="15"/>
                    </a:lnTo>
                    <a:lnTo>
                      <a:pt x="1423" y="11"/>
                    </a:lnTo>
                    <a:lnTo>
                      <a:pt x="1423" y="8"/>
                    </a:lnTo>
                    <a:lnTo>
                      <a:pt x="1438" y="8"/>
                    </a:lnTo>
                    <a:lnTo>
                      <a:pt x="1438" y="4"/>
                    </a:lnTo>
                    <a:lnTo>
                      <a:pt x="1438"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49" name="Freeform 29"/>
              <p:cNvSpPr>
                <a:spLocks/>
              </p:cNvSpPr>
              <p:nvPr/>
            </p:nvSpPr>
            <p:spPr bwMode="auto">
              <a:xfrm>
                <a:off x="2254" y="2135"/>
                <a:ext cx="326" cy="180"/>
              </a:xfrm>
              <a:custGeom>
                <a:avLst/>
                <a:gdLst/>
                <a:ahLst/>
                <a:cxnLst>
                  <a:cxn ang="0">
                    <a:pos x="0" y="179"/>
                  </a:cxn>
                  <a:cxn ang="0">
                    <a:pos x="0" y="179"/>
                  </a:cxn>
                  <a:cxn ang="0">
                    <a:pos x="0" y="175"/>
                  </a:cxn>
                  <a:cxn ang="0">
                    <a:pos x="13" y="175"/>
                  </a:cxn>
                  <a:cxn ang="0">
                    <a:pos x="13" y="172"/>
                  </a:cxn>
                  <a:cxn ang="0">
                    <a:pos x="13" y="168"/>
                  </a:cxn>
                  <a:cxn ang="0">
                    <a:pos x="28" y="161"/>
                  </a:cxn>
                  <a:cxn ang="0">
                    <a:pos x="28" y="157"/>
                  </a:cxn>
                  <a:cxn ang="0">
                    <a:pos x="41" y="157"/>
                  </a:cxn>
                  <a:cxn ang="0">
                    <a:pos x="41" y="153"/>
                  </a:cxn>
                  <a:cxn ang="0">
                    <a:pos x="41" y="149"/>
                  </a:cxn>
                  <a:cxn ang="0">
                    <a:pos x="41" y="146"/>
                  </a:cxn>
                  <a:cxn ang="0">
                    <a:pos x="56" y="142"/>
                  </a:cxn>
                  <a:cxn ang="0">
                    <a:pos x="56" y="138"/>
                  </a:cxn>
                  <a:cxn ang="0">
                    <a:pos x="70" y="134"/>
                  </a:cxn>
                  <a:cxn ang="0">
                    <a:pos x="70" y="130"/>
                  </a:cxn>
                  <a:cxn ang="0">
                    <a:pos x="70" y="127"/>
                  </a:cxn>
                  <a:cxn ang="0">
                    <a:pos x="83" y="123"/>
                  </a:cxn>
                  <a:cxn ang="0">
                    <a:pos x="83" y="119"/>
                  </a:cxn>
                  <a:cxn ang="0">
                    <a:pos x="98" y="116"/>
                  </a:cxn>
                  <a:cxn ang="0">
                    <a:pos x="98" y="112"/>
                  </a:cxn>
                  <a:cxn ang="0">
                    <a:pos x="98" y="108"/>
                  </a:cxn>
                  <a:cxn ang="0">
                    <a:pos x="113" y="105"/>
                  </a:cxn>
                  <a:cxn ang="0">
                    <a:pos x="113" y="101"/>
                  </a:cxn>
                  <a:cxn ang="0">
                    <a:pos x="113" y="97"/>
                  </a:cxn>
                  <a:cxn ang="0">
                    <a:pos x="126" y="97"/>
                  </a:cxn>
                  <a:cxn ang="0">
                    <a:pos x="126" y="93"/>
                  </a:cxn>
                  <a:cxn ang="0">
                    <a:pos x="126" y="90"/>
                  </a:cxn>
                  <a:cxn ang="0">
                    <a:pos x="140" y="90"/>
                  </a:cxn>
                  <a:cxn ang="0">
                    <a:pos x="140" y="86"/>
                  </a:cxn>
                  <a:cxn ang="0">
                    <a:pos x="140" y="82"/>
                  </a:cxn>
                  <a:cxn ang="0">
                    <a:pos x="155" y="82"/>
                  </a:cxn>
                  <a:cxn ang="0">
                    <a:pos x="155" y="79"/>
                  </a:cxn>
                  <a:cxn ang="0">
                    <a:pos x="155" y="75"/>
                  </a:cxn>
                  <a:cxn ang="0">
                    <a:pos x="168" y="71"/>
                  </a:cxn>
                  <a:cxn ang="0">
                    <a:pos x="168" y="67"/>
                  </a:cxn>
                  <a:cxn ang="0">
                    <a:pos x="168" y="64"/>
                  </a:cxn>
                  <a:cxn ang="0">
                    <a:pos x="183" y="64"/>
                  </a:cxn>
                  <a:cxn ang="0">
                    <a:pos x="183" y="60"/>
                  </a:cxn>
                  <a:cxn ang="0">
                    <a:pos x="183" y="56"/>
                  </a:cxn>
                  <a:cxn ang="0">
                    <a:pos x="198" y="56"/>
                  </a:cxn>
                  <a:cxn ang="0">
                    <a:pos x="198" y="52"/>
                  </a:cxn>
                  <a:cxn ang="0">
                    <a:pos x="198" y="49"/>
                  </a:cxn>
                  <a:cxn ang="0">
                    <a:pos x="211" y="49"/>
                  </a:cxn>
                  <a:cxn ang="0">
                    <a:pos x="211" y="45"/>
                  </a:cxn>
                  <a:cxn ang="0">
                    <a:pos x="211" y="41"/>
                  </a:cxn>
                  <a:cxn ang="0">
                    <a:pos x="225" y="41"/>
                  </a:cxn>
                  <a:cxn ang="0">
                    <a:pos x="225" y="37"/>
                  </a:cxn>
                  <a:cxn ang="0">
                    <a:pos x="240" y="34"/>
                  </a:cxn>
                  <a:cxn ang="0">
                    <a:pos x="240" y="30"/>
                  </a:cxn>
                  <a:cxn ang="0">
                    <a:pos x="253" y="30"/>
                  </a:cxn>
                  <a:cxn ang="0">
                    <a:pos x="253" y="26"/>
                  </a:cxn>
                  <a:cxn ang="0">
                    <a:pos x="253" y="23"/>
                  </a:cxn>
                  <a:cxn ang="0">
                    <a:pos x="268" y="23"/>
                  </a:cxn>
                  <a:cxn ang="0">
                    <a:pos x="268" y="19"/>
                  </a:cxn>
                  <a:cxn ang="0">
                    <a:pos x="283" y="15"/>
                  </a:cxn>
                  <a:cxn ang="0">
                    <a:pos x="283" y="12"/>
                  </a:cxn>
                  <a:cxn ang="0">
                    <a:pos x="296" y="12"/>
                  </a:cxn>
                  <a:cxn ang="0">
                    <a:pos x="296" y="8"/>
                  </a:cxn>
                  <a:cxn ang="0">
                    <a:pos x="310" y="8"/>
                  </a:cxn>
                  <a:cxn ang="0">
                    <a:pos x="310" y="4"/>
                  </a:cxn>
                  <a:cxn ang="0">
                    <a:pos x="325" y="0"/>
                  </a:cxn>
                </a:cxnLst>
                <a:rect l="0" t="0" r="r" b="b"/>
                <a:pathLst>
                  <a:path w="326" h="180">
                    <a:moveTo>
                      <a:pt x="0" y="179"/>
                    </a:moveTo>
                    <a:lnTo>
                      <a:pt x="0" y="179"/>
                    </a:lnTo>
                    <a:lnTo>
                      <a:pt x="0" y="175"/>
                    </a:lnTo>
                    <a:lnTo>
                      <a:pt x="13" y="175"/>
                    </a:lnTo>
                    <a:lnTo>
                      <a:pt x="13" y="172"/>
                    </a:lnTo>
                    <a:lnTo>
                      <a:pt x="13" y="168"/>
                    </a:lnTo>
                    <a:lnTo>
                      <a:pt x="28" y="161"/>
                    </a:lnTo>
                    <a:lnTo>
                      <a:pt x="28" y="157"/>
                    </a:lnTo>
                    <a:lnTo>
                      <a:pt x="41" y="157"/>
                    </a:lnTo>
                    <a:lnTo>
                      <a:pt x="41" y="153"/>
                    </a:lnTo>
                    <a:lnTo>
                      <a:pt x="41" y="149"/>
                    </a:lnTo>
                    <a:lnTo>
                      <a:pt x="41" y="146"/>
                    </a:lnTo>
                    <a:lnTo>
                      <a:pt x="56" y="142"/>
                    </a:lnTo>
                    <a:lnTo>
                      <a:pt x="56" y="138"/>
                    </a:lnTo>
                    <a:lnTo>
                      <a:pt x="70" y="134"/>
                    </a:lnTo>
                    <a:lnTo>
                      <a:pt x="70" y="130"/>
                    </a:lnTo>
                    <a:lnTo>
                      <a:pt x="70" y="127"/>
                    </a:lnTo>
                    <a:lnTo>
                      <a:pt x="83" y="123"/>
                    </a:lnTo>
                    <a:lnTo>
                      <a:pt x="83" y="119"/>
                    </a:lnTo>
                    <a:lnTo>
                      <a:pt x="98" y="116"/>
                    </a:lnTo>
                    <a:lnTo>
                      <a:pt x="98" y="112"/>
                    </a:lnTo>
                    <a:lnTo>
                      <a:pt x="98" y="108"/>
                    </a:lnTo>
                    <a:lnTo>
                      <a:pt x="113" y="105"/>
                    </a:lnTo>
                    <a:lnTo>
                      <a:pt x="113" y="101"/>
                    </a:lnTo>
                    <a:lnTo>
                      <a:pt x="113" y="97"/>
                    </a:lnTo>
                    <a:lnTo>
                      <a:pt x="126" y="97"/>
                    </a:lnTo>
                    <a:lnTo>
                      <a:pt x="126" y="93"/>
                    </a:lnTo>
                    <a:lnTo>
                      <a:pt x="126" y="90"/>
                    </a:lnTo>
                    <a:lnTo>
                      <a:pt x="140" y="90"/>
                    </a:lnTo>
                    <a:lnTo>
                      <a:pt x="140" y="86"/>
                    </a:lnTo>
                    <a:lnTo>
                      <a:pt x="140" y="82"/>
                    </a:lnTo>
                    <a:lnTo>
                      <a:pt x="155" y="82"/>
                    </a:lnTo>
                    <a:lnTo>
                      <a:pt x="155" y="79"/>
                    </a:lnTo>
                    <a:lnTo>
                      <a:pt x="155" y="75"/>
                    </a:lnTo>
                    <a:lnTo>
                      <a:pt x="168" y="71"/>
                    </a:lnTo>
                    <a:lnTo>
                      <a:pt x="168" y="67"/>
                    </a:lnTo>
                    <a:lnTo>
                      <a:pt x="168" y="64"/>
                    </a:lnTo>
                    <a:lnTo>
                      <a:pt x="183" y="64"/>
                    </a:lnTo>
                    <a:lnTo>
                      <a:pt x="183" y="60"/>
                    </a:lnTo>
                    <a:lnTo>
                      <a:pt x="183" y="56"/>
                    </a:lnTo>
                    <a:lnTo>
                      <a:pt x="198" y="56"/>
                    </a:lnTo>
                    <a:lnTo>
                      <a:pt x="198" y="52"/>
                    </a:lnTo>
                    <a:lnTo>
                      <a:pt x="198" y="49"/>
                    </a:lnTo>
                    <a:lnTo>
                      <a:pt x="211" y="49"/>
                    </a:lnTo>
                    <a:lnTo>
                      <a:pt x="211" y="45"/>
                    </a:lnTo>
                    <a:lnTo>
                      <a:pt x="211" y="41"/>
                    </a:lnTo>
                    <a:lnTo>
                      <a:pt x="225" y="41"/>
                    </a:lnTo>
                    <a:lnTo>
                      <a:pt x="225" y="37"/>
                    </a:lnTo>
                    <a:lnTo>
                      <a:pt x="240" y="34"/>
                    </a:lnTo>
                    <a:lnTo>
                      <a:pt x="240" y="30"/>
                    </a:lnTo>
                    <a:lnTo>
                      <a:pt x="253" y="30"/>
                    </a:lnTo>
                    <a:lnTo>
                      <a:pt x="253" y="26"/>
                    </a:lnTo>
                    <a:lnTo>
                      <a:pt x="253" y="23"/>
                    </a:lnTo>
                    <a:lnTo>
                      <a:pt x="268" y="23"/>
                    </a:lnTo>
                    <a:lnTo>
                      <a:pt x="268" y="19"/>
                    </a:lnTo>
                    <a:lnTo>
                      <a:pt x="283" y="15"/>
                    </a:lnTo>
                    <a:lnTo>
                      <a:pt x="283" y="12"/>
                    </a:lnTo>
                    <a:lnTo>
                      <a:pt x="296" y="12"/>
                    </a:lnTo>
                    <a:lnTo>
                      <a:pt x="296" y="8"/>
                    </a:lnTo>
                    <a:lnTo>
                      <a:pt x="310" y="8"/>
                    </a:lnTo>
                    <a:lnTo>
                      <a:pt x="310" y="4"/>
                    </a:lnTo>
                    <a:lnTo>
                      <a:pt x="325"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50" name="Freeform 30"/>
              <p:cNvSpPr>
                <a:spLocks/>
              </p:cNvSpPr>
              <p:nvPr/>
            </p:nvSpPr>
            <p:spPr bwMode="auto">
              <a:xfrm>
                <a:off x="2579" y="2113"/>
                <a:ext cx="244" cy="23"/>
              </a:xfrm>
              <a:custGeom>
                <a:avLst/>
                <a:gdLst/>
                <a:ahLst/>
                <a:cxnLst>
                  <a:cxn ang="0">
                    <a:pos x="0" y="22"/>
                  </a:cxn>
                  <a:cxn ang="0">
                    <a:pos x="0" y="22"/>
                  </a:cxn>
                  <a:cxn ang="0">
                    <a:pos x="0" y="19"/>
                  </a:cxn>
                  <a:cxn ang="0">
                    <a:pos x="13" y="19"/>
                  </a:cxn>
                  <a:cxn ang="0">
                    <a:pos x="13" y="15"/>
                  </a:cxn>
                  <a:cxn ang="0">
                    <a:pos x="28" y="15"/>
                  </a:cxn>
                  <a:cxn ang="0">
                    <a:pos x="28" y="11"/>
                  </a:cxn>
                  <a:cxn ang="0">
                    <a:pos x="43" y="11"/>
                  </a:cxn>
                  <a:cxn ang="0">
                    <a:pos x="56" y="8"/>
                  </a:cxn>
                  <a:cxn ang="0">
                    <a:pos x="71" y="8"/>
                  </a:cxn>
                  <a:cxn ang="0">
                    <a:pos x="71" y="4"/>
                  </a:cxn>
                  <a:cxn ang="0">
                    <a:pos x="86" y="4"/>
                  </a:cxn>
                  <a:cxn ang="0">
                    <a:pos x="99" y="4"/>
                  </a:cxn>
                  <a:cxn ang="0">
                    <a:pos x="99" y="0"/>
                  </a:cxn>
                  <a:cxn ang="0">
                    <a:pos x="114" y="0"/>
                  </a:cxn>
                  <a:cxn ang="0">
                    <a:pos x="129" y="0"/>
                  </a:cxn>
                  <a:cxn ang="0">
                    <a:pos x="142" y="0"/>
                  </a:cxn>
                  <a:cxn ang="0">
                    <a:pos x="157" y="0"/>
                  </a:cxn>
                  <a:cxn ang="0">
                    <a:pos x="172" y="0"/>
                  </a:cxn>
                  <a:cxn ang="0">
                    <a:pos x="185" y="0"/>
                  </a:cxn>
                  <a:cxn ang="0">
                    <a:pos x="185" y="4"/>
                  </a:cxn>
                  <a:cxn ang="0">
                    <a:pos x="200" y="4"/>
                  </a:cxn>
                  <a:cxn ang="0">
                    <a:pos x="215" y="4"/>
                  </a:cxn>
                  <a:cxn ang="0">
                    <a:pos x="215" y="8"/>
                  </a:cxn>
                  <a:cxn ang="0">
                    <a:pos x="228" y="8"/>
                  </a:cxn>
                  <a:cxn ang="0">
                    <a:pos x="228" y="11"/>
                  </a:cxn>
                  <a:cxn ang="0">
                    <a:pos x="243" y="11"/>
                  </a:cxn>
                </a:cxnLst>
                <a:rect l="0" t="0" r="r" b="b"/>
                <a:pathLst>
                  <a:path w="244" h="23">
                    <a:moveTo>
                      <a:pt x="0" y="22"/>
                    </a:moveTo>
                    <a:lnTo>
                      <a:pt x="0" y="22"/>
                    </a:lnTo>
                    <a:lnTo>
                      <a:pt x="0" y="19"/>
                    </a:lnTo>
                    <a:lnTo>
                      <a:pt x="13" y="19"/>
                    </a:lnTo>
                    <a:lnTo>
                      <a:pt x="13" y="15"/>
                    </a:lnTo>
                    <a:lnTo>
                      <a:pt x="28" y="15"/>
                    </a:lnTo>
                    <a:lnTo>
                      <a:pt x="28" y="11"/>
                    </a:lnTo>
                    <a:lnTo>
                      <a:pt x="43" y="11"/>
                    </a:lnTo>
                    <a:lnTo>
                      <a:pt x="56" y="8"/>
                    </a:lnTo>
                    <a:lnTo>
                      <a:pt x="71" y="8"/>
                    </a:lnTo>
                    <a:lnTo>
                      <a:pt x="71" y="4"/>
                    </a:lnTo>
                    <a:lnTo>
                      <a:pt x="86" y="4"/>
                    </a:lnTo>
                    <a:lnTo>
                      <a:pt x="99" y="4"/>
                    </a:lnTo>
                    <a:lnTo>
                      <a:pt x="99" y="0"/>
                    </a:lnTo>
                    <a:lnTo>
                      <a:pt x="114" y="0"/>
                    </a:lnTo>
                    <a:lnTo>
                      <a:pt x="129" y="0"/>
                    </a:lnTo>
                    <a:lnTo>
                      <a:pt x="142" y="0"/>
                    </a:lnTo>
                    <a:lnTo>
                      <a:pt x="157" y="0"/>
                    </a:lnTo>
                    <a:lnTo>
                      <a:pt x="172" y="0"/>
                    </a:lnTo>
                    <a:lnTo>
                      <a:pt x="185" y="0"/>
                    </a:lnTo>
                    <a:lnTo>
                      <a:pt x="185" y="4"/>
                    </a:lnTo>
                    <a:lnTo>
                      <a:pt x="200" y="4"/>
                    </a:lnTo>
                    <a:lnTo>
                      <a:pt x="215" y="4"/>
                    </a:lnTo>
                    <a:lnTo>
                      <a:pt x="215" y="8"/>
                    </a:lnTo>
                    <a:lnTo>
                      <a:pt x="228" y="8"/>
                    </a:lnTo>
                    <a:lnTo>
                      <a:pt x="228" y="11"/>
                    </a:lnTo>
                    <a:lnTo>
                      <a:pt x="243" y="11"/>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51" name="Freeform 31"/>
              <p:cNvSpPr>
                <a:spLocks/>
              </p:cNvSpPr>
              <p:nvPr/>
            </p:nvSpPr>
            <p:spPr bwMode="auto">
              <a:xfrm>
                <a:off x="2822" y="2124"/>
                <a:ext cx="342" cy="173"/>
              </a:xfrm>
              <a:custGeom>
                <a:avLst/>
                <a:gdLst/>
                <a:ahLst/>
                <a:cxnLst>
                  <a:cxn ang="0">
                    <a:pos x="0" y="0"/>
                  </a:cxn>
                  <a:cxn ang="0">
                    <a:pos x="0" y="0"/>
                  </a:cxn>
                  <a:cxn ang="0">
                    <a:pos x="15" y="0"/>
                  </a:cxn>
                  <a:cxn ang="0">
                    <a:pos x="15" y="4"/>
                  </a:cxn>
                  <a:cxn ang="0">
                    <a:pos x="28" y="4"/>
                  </a:cxn>
                  <a:cxn ang="0">
                    <a:pos x="28" y="8"/>
                  </a:cxn>
                  <a:cxn ang="0">
                    <a:pos x="43" y="8"/>
                  </a:cxn>
                  <a:cxn ang="0">
                    <a:pos x="43" y="11"/>
                  </a:cxn>
                  <a:cxn ang="0">
                    <a:pos x="57" y="11"/>
                  </a:cxn>
                  <a:cxn ang="0">
                    <a:pos x="57" y="15"/>
                  </a:cxn>
                  <a:cxn ang="0">
                    <a:pos x="57" y="19"/>
                  </a:cxn>
                  <a:cxn ang="0">
                    <a:pos x="70" y="19"/>
                  </a:cxn>
                  <a:cxn ang="0">
                    <a:pos x="70" y="23"/>
                  </a:cxn>
                  <a:cxn ang="0">
                    <a:pos x="85" y="23"/>
                  </a:cxn>
                  <a:cxn ang="0">
                    <a:pos x="85" y="26"/>
                  </a:cxn>
                  <a:cxn ang="0">
                    <a:pos x="100" y="30"/>
                  </a:cxn>
                  <a:cxn ang="0">
                    <a:pos x="100" y="34"/>
                  </a:cxn>
                  <a:cxn ang="0">
                    <a:pos x="113" y="34"/>
                  </a:cxn>
                  <a:cxn ang="0">
                    <a:pos x="113" y="37"/>
                  </a:cxn>
                  <a:cxn ang="0">
                    <a:pos x="113" y="41"/>
                  </a:cxn>
                  <a:cxn ang="0">
                    <a:pos x="128" y="41"/>
                  </a:cxn>
                  <a:cxn ang="0">
                    <a:pos x="128" y="45"/>
                  </a:cxn>
                  <a:cxn ang="0">
                    <a:pos x="143" y="45"/>
                  </a:cxn>
                  <a:cxn ang="0">
                    <a:pos x="143" y="49"/>
                  </a:cxn>
                  <a:cxn ang="0">
                    <a:pos x="143" y="52"/>
                  </a:cxn>
                  <a:cxn ang="0">
                    <a:pos x="156" y="52"/>
                  </a:cxn>
                  <a:cxn ang="0">
                    <a:pos x="156" y="56"/>
                  </a:cxn>
                  <a:cxn ang="0">
                    <a:pos x="156" y="60"/>
                  </a:cxn>
                  <a:cxn ang="0">
                    <a:pos x="171" y="60"/>
                  </a:cxn>
                  <a:cxn ang="0">
                    <a:pos x="171" y="64"/>
                  </a:cxn>
                  <a:cxn ang="0">
                    <a:pos x="185" y="68"/>
                  </a:cxn>
                  <a:cxn ang="0">
                    <a:pos x="185" y="71"/>
                  </a:cxn>
                  <a:cxn ang="0">
                    <a:pos x="185" y="75"/>
                  </a:cxn>
                  <a:cxn ang="0">
                    <a:pos x="198" y="79"/>
                  </a:cxn>
                  <a:cxn ang="0">
                    <a:pos x="198" y="82"/>
                  </a:cxn>
                  <a:cxn ang="0">
                    <a:pos x="213" y="86"/>
                  </a:cxn>
                  <a:cxn ang="0">
                    <a:pos x="213" y="90"/>
                  </a:cxn>
                  <a:cxn ang="0">
                    <a:pos x="228" y="93"/>
                  </a:cxn>
                  <a:cxn ang="0">
                    <a:pos x="228" y="97"/>
                  </a:cxn>
                  <a:cxn ang="0">
                    <a:pos x="241" y="101"/>
                  </a:cxn>
                  <a:cxn ang="0">
                    <a:pos x="241" y="104"/>
                  </a:cxn>
                  <a:cxn ang="0">
                    <a:pos x="241" y="108"/>
                  </a:cxn>
                  <a:cxn ang="0">
                    <a:pos x="256" y="112"/>
                  </a:cxn>
                  <a:cxn ang="0">
                    <a:pos x="256" y="116"/>
                  </a:cxn>
                  <a:cxn ang="0">
                    <a:pos x="271" y="120"/>
                  </a:cxn>
                  <a:cxn ang="0">
                    <a:pos x="271" y="123"/>
                  </a:cxn>
                  <a:cxn ang="0">
                    <a:pos x="271" y="127"/>
                  </a:cxn>
                  <a:cxn ang="0">
                    <a:pos x="284" y="131"/>
                  </a:cxn>
                  <a:cxn ang="0">
                    <a:pos x="284" y="135"/>
                  </a:cxn>
                  <a:cxn ang="0">
                    <a:pos x="284" y="138"/>
                  </a:cxn>
                  <a:cxn ang="0">
                    <a:pos x="298" y="138"/>
                  </a:cxn>
                  <a:cxn ang="0">
                    <a:pos x="298" y="142"/>
                  </a:cxn>
                  <a:cxn ang="0">
                    <a:pos x="298" y="146"/>
                  </a:cxn>
                  <a:cxn ang="0">
                    <a:pos x="313" y="150"/>
                  </a:cxn>
                  <a:cxn ang="0">
                    <a:pos x="313" y="153"/>
                  </a:cxn>
                  <a:cxn ang="0">
                    <a:pos x="326" y="157"/>
                  </a:cxn>
                  <a:cxn ang="0">
                    <a:pos x="326" y="161"/>
                  </a:cxn>
                  <a:cxn ang="0">
                    <a:pos x="326" y="164"/>
                  </a:cxn>
                  <a:cxn ang="0">
                    <a:pos x="326" y="168"/>
                  </a:cxn>
                  <a:cxn ang="0">
                    <a:pos x="341" y="168"/>
                  </a:cxn>
                  <a:cxn ang="0">
                    <a:pos x="341" y="172"/>
                  </a:cxn>
                </a:cxnLst>
                <a:rect l="0" t="0" r="r" b="b"/>
                <a:pathLst>
                  <a:path w="342" h="173">
                    <a:moveTo>
                      <a:pt x="0" y="0"/>
                    </a:moveTo>
                    <a:lnTo>
                      <a:pt x="0" y="0"/>
                    </a:lnTo>
                    <a:lnTo>
                      <a:pt x="15" y="0"/>
                    </a:lnTo>
                    <a:lnTo>
                      <a:pt x="15" y="4"/>
                    </a:lnTo>
                    <a:lnTo>
                      <a:pt x="28" y="4"/>
                    </a:lnTo>
                    <a:lnTo>
                      <a:pt x="28" y="8"/>
                    </a:lnTo>
                    <a:lnTo>
                      <a:pt x="43" y="8"/>
                    </a:lnTo>
                    <a:lnTo>
                      <a:pt x="43" y="11"/>
                    </a:lnTo>
                    <a:lnTo>
                      <a:pt x="57" y="11"/>
                    </a:lnTo>
                    <a:lnTo>
                      <a:pt x="57" y="15"/>
                    </a:lnTo>
                    <a:lnTo>
                      <a:pt x="57" y="19"/>
                    </a:lnTo>
                    <a:lnTo>
                      <a:pt x="70" y="19"/>
                    </a:lnTo>
                    <a:lnTo>
                      <a:pt x="70" y="23"/>
                    </a:lnTo>
                    <a:lnTo>
                      <a:pt x="85" y="23"/>
                    </a:lnTo>
                    <a:lnTo>
                      <a:pt x="85" y="26"/>
                    </a:lnTo>
                    <a:lnTo>
                      <a:pt x="100" y="30"/>
                    </a:lnTo>
                    <a:lnTo>
                      <a:pt x="100" y="34"/>
                    </a:lnTo>
                    <a:lnTo>
                      <a:pt x="113" y="34"/>
                    </a:lnTo>
                    <a:lnTo>
                      <a:pt x="113" y="37"/>
                    </a:lnTo>
                    <a:lnTo>
                      <a:pt x="113" y="41"/>
                    </a:lnTo>
                    <a:lnTo>
                      <a:pt x="128" y="41"/>
                    </a:lnTo>
                    <a:lnTo>
                      <a:pt x="128" y="45"/>
                    </a:lnTo>
                    <a:lnTo>
                      <a:pt x="143" y="45"/>
                    </a:lnTo>
                    <a:lnTo>
                      <a:pt x="143" y="49"/>
                    </a:lnTo>
                    <a:lnTo>
                      <a:pt x="143" y="52"/>
                    </a:lnTo>
                    <a:lnTo>
                      <a:pt x="156" y="52"/>
                    </a:lnTo>
                    <a:lnTo>
                      <a:pt x="156" y="56"/>
                    </a:lnTo>
                    <a:lnTo>
                      <a:pt x="156" y="60"/>
                    </a:lnTo>
                    <a:lnTo>
                      <a:pt x="171" y="60"/>
                    </a:lnTo>
                    <a:lnTo>
                      <a:pt x="171" y="64"/>
                    </a:lnTo>
                    <a:lnTo>
                      <a:pt x="185" y="68"/>
                    </a:lnTo>
                    <a:lnTo>
                      <a:pt x="185" y="71"/>
                    </a:lnTo>
                    <a:lnTo>
                      <a:pt x="185" y="75"/>
                    </a:lnTo>
                    <a:lnTo>
                      <a:pt x="198" y="79"/>
                    </a:lnTo>
                    <a:lnTo>
                      <a:pt x="198" y="82"/>
                    </a:lnTo>
                    <a:lnTo>
                      <a:pt x="213" y="86"/>
                    </a:lnTo>
                    <a:lnTo>
                      <a:pt x="213" y="90"/>
                    </a:lnTo>
                    <a:lnTo>
                      <a:pt x="228" y="93"/>
                    </a:lnTo>
                    <a:lnTo>
                      <a:pt x="228" y="97"/>
                    </a:lnTo>
                    <a:lnTo>
                      <a:pt x="241" y="101"/>
                    </a:lnTo>
                    <a:lnTo>
                      <a:pt x="241" y="104"/>
                    </a:lnTo>
                    <a:lnTo>
                      <a:pt x="241" y="108"/>
                    </a:lnTo>
                    <a:lnTo>
                      <a:pt x="256" y="112"/>
                    </a:lnTo>
                    <a:lnTo>
                      <a:pt x="256" y="116"/>
                    </a:lnTo>
                    <a:lnTo>
                      <a:pt x="271" y="120"/>
                    </a:lnTo>
                    <a:lnTo>
                      <a:pt x="271" y="123"/>
                    </a:lnTo>
                    <a:lnTo>
                      <a:pt x="271" y="127"/>
                    </a:lnTo>
                    <a:lnTo>
                      <a:pt x="284" y="131"/>
                    </a:lnTo>
                    <a:lnTo>
                      <a:pt x="284" y="135"/>
                    </a:lnTo>
                    <a:lnTo>
                      <a:pt x="284" y="138"/>
                    </a:lnTo>
                    <a:lnTo>
                      <a:pt x="298" y="138"/>
                    </a:lnTo>
                    <a:lnTo>
                      <a:pt x="298" y="142"/>
                    </a:lnTo>
                    <a:lnTo>
                      <a:pt x="298" y="146"/>
                    </a:lnTo>
                    <a:lnTo>
                      <a:pt x="313" y="150"/>
                    </a:lnTo>
                    <a:lnTo>
                      <a:pt x="313" y="153"/>
                    </a:lnTo>
                    <a:lnTo>
                      <a:pt x="326" y="157"/>
                    </a:lnTo>
                    <a:lnTo>
                      <a:pt x="326" y="161"/>
                    </a:lnTo>
                    <a:lnTo>
                      <a:pt x="326" y="164"/>
                    </a:lnTo>
                    <a:lnTo>
                      <a:pt x="326" y="168"/>
                    </a:lnTo>
                    <a:lnTo>
                      <a:pt x="341" y="168"/>
                    </a:lnTo>
                    <a:lnTo>
                      <a:pt x="341" y="172"/>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52" name="Freeform 32"/>
              <p:cNvSpPr>
                <a:spLocks/>
              </p:cNvSpPr>
              <p:nvPr/>
            </p:nvSpPr>
            <p:spPr bwMode="auto">
              <a:xfrm>
                <a:off x="3163" y="2296"/>
                <a:ext cx="1027" cy="506"/>
              </a:xfrm>
              <a:custGeom>
                <a:avLst/>
                <a:gdLst/>
                <a:ahLst/>
                <a:cxnLst>
                  <a:cxn ang="0">
                    <a:pos x="0" y="0"/>
                  </a:cxn>
                  <a:cxn ang="0">
                    <a:pos x="0" y="7"/>
                  </a:cxn>
                  <a:cxn ang="0">
                    <a:pos x="15" y="11"/>
                  </a:cxn>
                  <a:cxn ang="0">
                    <a:pos x="28" y="22"/>
                  </a:cxn>
                  <a:cxn ang="0">
                    <a:pos x="43" y="30"/>
                  </a:cxn>
                  <a:cxn ang="0">
                    <a:pos x="43" y="37"/>
                  </a:cxn>
                  <a:cxn ang="0">
                    <a:pos x="56" y="41"/>
                  </a:cxn>
                  <a:cxn ang="0">
                    <a:pos x="71" y="48"/>
                  </a:cxn>
                  <a:cxn ang="0">
                    <a:pos x="71" y="56"/>
                  </a:cxn>
                  <a:cxn ang="0">
                    <a:pos x="86" y="63"/>
                  </a:cxn>
                  <a:cxn ang="0">
                    <a:pos x="99" y="74"/>
                  </a:cxn>
                  <a:cxn ang="0">
                    <a:pos x="114" y="78"/>
                  </a:cxn>
                  <a:cxn ang="0">
                    <a:pos x="114" y="85"/>
                  </a:cxn>
                  <a:cxn ang="0">
                    <a:pos x="128" y="93"/>
                  </a:cxn>
                  <a:cxn ang="0">
                    <a:pos x="142" y="100"/>
                  </a:cxn>
                  <a:cxn ang="0">
                    <a:pos x="142" y="107"/>
                  </a:cxn>
                  <a:cxn ang="0">
                    <a:pos x="156" y="119"/>
                  </a:cxn>
                  <a:cxn ang="0">
                    <a:pos x="171" y="134"/>
                  </a:cxn>
                  <a:cxn ang="0">
                    <a:pos x="184" y="141"/>
                  </a:cxn>
                  <a:cxn ang="0">
                    <a:pos x="199" y="149"/>
                  </a:cxn>
                  <a:cxn ang="0">
                    <a:pos x="214" y="156"/>
                  </a:cxn>
                  <a:cxn ang="0">
                    <a:pos x="227" y="171"/>
                  </a:cxn>
                  <a:cxn ang="0">
                    <a:pos x="242" y="178"/>
                  </a:cxn>
                  <a:cxn ang="0">
                    <a:pos x="242" y="186"/>
                  </a:cxn>
                  <a:cxn ang="0">
                    <a:pos x="257" y="189"/>
                  </a:cxn>
                  <a:cxn ang="0">
                    <a:pos x="270" y="197"/>
                  </a:cxn>
                  <a:cxn ang="0">
                    <a:pos x="270" y="204"/>
                  </a:cxn>
                  <a:cxn ang="0">
                    <a:pos x="285" y="212"/>
                  </a:cxn>
                  <a:cxn ang="0">
                    <a:pos x="300" y="223"/>
                  </a:cxn>
                  <a:cxn ang="0">
                    <a:pos x="313" y="230"/>
                  </a:cxn>
                  <a:cxn ang="0">
                    <a:pos x="343" y="249"/>
                  </a:cxn>
                  <a:cxn ang="0">
                    <a:pos x="356" y="260"/>
                  </a:cxn>
                  <a:cxn ang="0">
                    <a:pos x="371" y="264"/>
                  </a:cxn>
                  <a:cxn ang="0">
                    <a:pos x="371" y="271"/>
                  </a:cxn>
                  <a:cxn ang="0">
                    <a:pos x="385" y="279"/>
                  </a:cxn>
                  <a:cxn ang="0">
                    <a:pos x="399" y="290"/>
                  </a:cxn>
                  <a:cxn ang="0">
                    <a:pos x="413" y="301"/>
                  </a:cxn>
                  <a:cxn ang="0">
                    <a:pos x="428" y="308"/>
                  </a:cxn>
                  <a:cxn ang="0">
                    <a:pos x="441" y="316"/>
                  </a:cxn>
                  <a:cxn ang="0">
                    <a:pos x="456" y="327"/>
                  </a:cxn>
                  <a:cxn ang="0">
                    <a:pos x="471" y="330"/>
                  </a:cxn>
                  <a:cxn ang="0">
                    <a:pos x="499" y="345"/>
                  </a:cxn>
                  <a:cxn ang="0">
                    <a:pos x="514" y="353"/>
                  </a:cxn>
                  <a:cxn ang="0">
                    <a:pos x="527" y="360"/>
                  </a:cxn>
                  <a:cxn ang="0">
                    <a:pos x="585" y="383"/>
                  </a:cxn>
                  <a:cxn ang="0">
                    <a:pos x="585" y="390"/>
                  </a:cxn>
                  <a:cxn ang="0">
                    <a:pos x="627" y="405"/>
                  </a:cxn>
                  <a:cxn ang="0">
                    <a:pos x="698" y="434"/>
                  </a:cxn>
                  <a:cxn ang="0">
                    <a:pos x="756" y="449"/>
                  </a:cxn>
                  <a:cxn ang="0">
                    <a:pos x="784" y="460"/>
                  </a:cxn>
                  <a:cxn ang="0">
                    <a:pos x="827" y="472"/>
                  </a:cxn>
                  <a:cxn ang="0">
                    <a:pos x="942" y="490"/>
                  </a:cxn>
                  <a:cxn ang="0">
                    <a:pos x="1026" y="505"/>
                  </a:cxn>
                </a:cxnLst>
                <a:rect l="0" t="0" r="r" b="b"/>
                <a:pathLst>
                  <a:path w="1027" h="506">
                    <a:moveTo>
                      <a:pt x="0" y="0"/>
                    </a:moveTo>
                    <a:lnTo>
                      <a:pt x="0" y="0"/>
                    </a:lnTo>
                    <a:lnTo>
                      <a:pt x="0" y="3"/>
                    </a:lnTo>
                    <a:lnTo>
                      <a:pt x="0" y="7"/>
                    </a:lnTo>
                    <a:lnTo>
                      <a:pt x="15" y="7"/>
                    </a:lnTo>
                    <a:lnTo>
                      <a:pt x="15" y="11"/>
                    </a:lnTo>
                    <a:lnTo>
                      <a:pt x="28" y="18"/>
                    </a:lnTo>
                    <a:lnTo>
                      <a:pt x="28" y="22"/>
                    </a:lnTo>
                    <a:lnTo>
                      <a:pt x="28" y="26"/>
                    </a:lnTo>
                    <a:lnTo>
                      <a:pt x="43" y="30"/>
                    </a:lnTo>
                    <a:lnTo>
                      <a:pt x="43" y="33"/>
                    </a:lnTo>
                    <a:lnTo>
                      <a:pt x="43" y="37"/>
                    </a:lnTo>
                    <a:lnTo>
                      <a:pt x="56" y="37"/>
                    </a:lnTo>
                    <a:lnTo>
                      <a:pt x="56" y="41"/>
                    </a:lnTo>
                    <a:lnTo>
                      <a:pt x="56" y="45"/>
                    </a:lnTo>
                    <a:lnTo>
                      <a:pt x="71" y="48"/>
                    </a:lnTo>
                    <a:lnTo>
                      <a:pt x="71" y="52"/>
                    </a:lnTo>
                    <a:lnTo>
                      <a:pt x="71" y="56"/>
                    </a:lnTo>
                    <a:lnTo>
                      <a:pt x="86" y="59"/>
                    </a:lnTo>
                    <a:lnTo>
                      <a:pt x="86" y="63"/>
                    </a:lnTo>
                    <a:lnTo>
                      <a:pt x="99" y="71"/>
                    </a:lnTo>
                    <a:lnTo>
                      <a:pt x="99" y="74"/>
                    </a:lnTo>
                    <a:lnTo>
                      <a:pt x="99" y="78"/>
                    </a:lnTo>
                    <a:lnTo>
                      <a:pt x="114" y="78"/>
                    </a:lnTo>
                    <a:lnTo>
                      <a:pt x="114" y="82"/>
                    </a:lnTo>
                    <a:lnTo>
                      <a:pt x="114" y="85"/>
                    </a:lnTo>
                    <a:lnTo>
                      <a:pt x="114" y="89"/>
                    </a:lnTo>
                    <a:lnTo>
                      <a:pt x="128" y="93"/>
                    </a:lnTo>
                    <a:lnTo>
                      <a:pt x="128" y="96"/>
                    </a:lnTo>
                    <a:lnTo>
                      <a:pt x="142" y="100"/>
                    </a:lnTo>
                    <a:lnTo>
                      <a:pt x="142" y="104"/>
                    </a:lnTo>
                    <a:lnTo>
                      <a:pt x="142" y="107"/>
                    </a:lnTo>
                    <a:lnTo>
                      <a:pt x="156" y="115"/>
                    </a:lnTo>
                    <a:lnTo>
                      <a:pt x="156" y="119"/>
                    </a:lnTo>
                    <a:lnTo>
                      <a:pt x="171" y="126"/>
                    </a:lnTo>
                    <a:lnTo>
                      <a:pt x="171" y="134"/>
                    </a:lnTo>
                    <a:lnTo>
                      <a:pt x="184" y="137"/>
                    </a:lnTo>
                    <a:lnTo>
                      <a:pt x="184" y="141"/>
                    </a:lnTo>
                    <a:lnTo>
                      <a:pt x="199" y="145"/>
                    </a:lnTo>
                    <a:lnTo>
                      <a:pt x="199" y="149"/>
                    </a:lnTo>
                    <a:lnTo>
                      <a:pt x="199" y="152"/>
                    </a:lnTo>
                    <a:lnTo>
                      <a:pt x="214" y="156"/>
                    </a:lnTo>
                    <a:lnTo>
                      <a:pt x="214" y="160"/>
                    </a:lnTo>
                    <a:lnTo>
                      <a:pt x="227" y="171"/>
                    </a:lnTo>
                    <a:lnTo>
                      <a:pt x="227" y="175"/>
                    </a:lnTo>
                    <a:lnTo>
                      <a:pt x="242" y="178"/>
                    </a:lnTo>
                    <a:lnTo>
                      <a:pt x="242" y="182"/>
                    </a:lnTo>
                    <a:lnTo>
                      <a:pt x="242" y="186"/>
                    </a:lnTo>
                    <a:lnTo>
                      <a:pt x="257" y="186"/>
                    </a:lnTo>
                    <a:lnTo>
                      <a:pt x="257" y="189"/>
                    </a:lnTo>
                    <a:lnTo>
                      <a:pt x="257" y="193"/>
                    </a:lnTo>
                    <a:lnTo>
                      <a:pt x="270" y="197"/>
                    </a:lnTo>
                    <a:lnTo>
                      <a:pt x="270" y="201"/>
                    </a:lnTo>
                    <a:lnTo>
                      <a:pt x="270" y="204"/>
                    </a:lnTo>
                    <a:lnTo>
                      <a:pt x="285" y="208"/>
                    </a:lnTo>
                    <a:lnTo>
                      <a:pt x="285" y="212"/>
                    </a:lnTo>
                    <a:lnTo>
                      <a:pt x="285" y="215"/>
                    </a:lnTo>
                    <a:lnTo>
                      <a:pt x="300" y="223"/>
                    </a:lnTo>
                    <a:lnTo>
                      <a:pt x="313" y="226"/>
                    </a:lnTo>
                    <a:lnTo>
                      <a:pt x="313" y="230"/>
                    </a:lnTo>
                    <a:lnTo>
                      <a:pt x="328" y="241"/>
                    </a:lnTo>
                    <a:lnTo>
                      <a:pt x="343" y="249"/>
                    </a:lnTo>
                    <a:lnTo>
                      <a:pt x="356" y="256"/>
                    </a:lnTo>
                    <a:lnTo>
                      <a:pt x="356" y="260"/>
                    </a:lnTo>
                    <a:lnTo>
                      <a:pt x="356" y="264"/>
                    </a:lnTo>
                    <a:lnTo>
                      <a:pt x="371" y="264"/>
                    </a:lnTo>
                    <a:lnTo>
                      <a:pt x="371" y="267"/>
                    </a:lnTo>
                    <a:lnTo>
                      <a:pt x="371" y="271"/>
                    </a:lnTo>
                    <a:lnTo>
                      <a:pt x="385" y="275"/>
                    </a:lnTo>
                    <a:lnTo>
                      <a:pt x="385" y="279"/>
                    </a:lnTo>
                    <a:lnTo>
                      <a:pt x="385" y="282"/>
                    </a:lnTo>
                    <a:lnTo>
                      <a:pt x="399" y="290"/>
                    </a:lnTo>
                    <a:lnTo>
                      <a:pt x="413" y="294"/>
                    </a:lnTo>
                    <a:lnTo>
                      <a:pt x="413" y="301"/>
                    </a:lnTo>
                    <a:lnTo>
                      <a:pt x="428" y="301"/>
                    </a:lnTo>
                    <a:lnTo>
                      <a:pt x="428" y="308"/>
                    </a:lnTo>
                    <a:lnTo>
                      <a:pt x="441" y="312"/>
                    </a:lnTo>
                    <a:lnTo>
                      <a:pt x="441" y="316"/>
                    </a:lnTo>
                    <a:lnTo>
                      <a:pt x="456" y="323"/>
                    </a:lnTo>
                    <a:lnTo>
                      <a:pt x="456" y="327"/>
                    </a:lnTo>
                    <a:lnTo>
                      <a:pt x="471" y="327"/>
                    </a:lnTo>
                    <a:lnTo>
                      <a:pt x="471" y="330"/>
                    </a:lnTo>
                    <a:lnTo>
                      <a:pt x="499" y="342"/>
                    </a:lnTo>
                    <a:lnTo>
                      <a:pt x="499" y="345"/>
                    </a:lnTo>
                    <a:lnTo>
                      <a:pt x="514" y="349"/>
                    </a:lnTo>
                    <a:lnTo>
                      <a:pt x="514" y="353"/>
                    </a:lnTo>
                    <a:lnTo>
                      <a:pt x="527" y="356"/>
                    </a:lnTo>
                    <a:lnTo>
                      <a:pt x="527" y="360"/>
                    </a:lnTo>
                    <a:lnTo>
                      <a:pt x="557" y="371"/>
                    </a:lnTo>
                    <a:lnTo>
                      <a:pt x="585" y="383"/>
                    </a:lnTo>
                    <a:lnTo>
                      <a:pt x="585" y="386"/>
                    </a:lnTo>
                    <a:lnTo>
                      <a:pt x="585" y="390"/>
                    </a:lnTo>
                    <a:lnTo>
                      <a:pt x="613" y="401"/>
                    </a:lnTo>
                    <a:lnTo>
                      <a:pt x="627" y="405"/>
                    </a:lnTo>
                    <a:lnTo>
                      <a:pt x="698" y="431"/>
                    </a:lnTo>
                    <a:lnTo>
                      <a:pt x="698" y="434"/>
                    </a:lnTo>
                    <a:lnTo>
                      <a:pt x="728" y="442"/>
                    </a:lnTo>
                    <a:lnTo>
                      <a:pt x="756" y="449"/>
                    </a:lnTo>
                    <a:lnTo>
                      <a:pt x="771" y="457"/>
                    </a:lnTo>
                    <a:lnTo>
                      <a:pt x="784" y="460"/>
                    </a:lnTo>
                    <a:lnTo>
                      <a:pt x="799" y="464"/>
                    </a:lnTo>
                    <a:lnTo>
                      <a:pt x="827" y="472"/>
                    </a:lnTo>
                    <a:lnTo>
                      <a:pt x="856" y="479"/>
                    </a:lnTo>
                    <a:lnTo>
                      <a:pt x="942" y="490"/>
                    </a:lnTo>
                    <a:lnTo>
                      <a:pt x="955" y="494"/>
                    </a:lnTo>
                    <a:lnTo>
                      <a:pt x="1026" y="505"/>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53" name="Freeform 33"/>
              <p:cNvSpPr>
                <a:spLocks/>
              </p:cNvSpPr>
              <p:nvPr/>
            </p:nvSpPr>
            <p:spPr bwMode="auto">
              <a:xfrm>
                <a:off x="4189" y="2801"/>
                <a:ext cx="501" cy="28"/>
              </a:xfrm>
              <a:custGeom>
                <a:avLst/>
                <a:gdLst/>
                <a:ahLst/>
                <a:cxnLst>
                  <a:cxn ang="0">
                    <a:pos x="0" y="0"/>
                  </a:cxn>
                  <a:cxn ang="0">
                    <a:pos x="15" y="0"/>
                  </a:cxn>
                  <a:cxn ang="0">
                    <a:pos x="43" y="4"/>
                  </a:cxn>
                  <a:cxn ang="0">
                    <a:pos x="243" y="19"/>
                  </a:cxn>
                  <a:cxn ang="0">
                    <a:pos x="500" y="27"/>
                  </a:cxn>
                </a:cxnLst>
                <a:rect l="0" t="0" r="r" b="b"/>
                <a:pathLst>
                  <a:path w="501" h="28">
                    <a:moveTo>
                      <a:pt x="0" y="0"/>
                    </a:moveTo>
                    <a:lnTo>
                      <a:pt x="15" y="0"/>
                    </a:lnTo>
                    <a:lnTo>
                      <a:pt x="43" y="4"/>
                    </a:lnTo>
                    <a:lnTo>
                      <a:pt x="243" y="19"/>
                    </a:lnTo>
                    <a:lnTo>
                      <a:pt x="500" y="27"/>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6354" name="Line 34"/>
            <p:cNvSpPr>
              <a:spLocks noChangeShapeType="1"/>
            </p:cNvSpPr>
            <p:nvPr/>
          </p:nvSpPr>
          <p:spPr bwMode="auto">
            <a:xfrm>
              <a:off x="2712" y="2115"/>
              <a:ext cx="0" cy="761"/>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56355" name="Line 35"/>
          <p:cNvSpPr>
            <a:spLocks noChangeShapeType="1"/>
          </p:cNvSpPr>
          <p:nvPr/>
        </p:nvSpPr>
        <p:spPr bwMode="auto">
          <a:xfrm>
            <a:off x="3263900" y="6394450"/>
            <a:ext cx="2757488" cy="0"/>
          </a:xfrm>
          <a:prstGeom prst="line">
            <a:avLst/>
          </a:prstGeom>
          <a:noFill/>
          <a:ln w="25400">
            <a:solidFill>
              <a:schemeClr val="tx1"/>
            </a:solidFill>
            <a:round/>
            <a:headEnd/>
            <a:tailEnd/>
          </a:ln>
          <a:effectLst/>
        </p:spPr>
        <p:txBody>
          <a:bodyPr wrap="none" anchor="ctr"/>
          <a:lstStyle/>
          <a:p>
            <a:endParaRPr lang="en-US"/>
          </a:p>
        </p:txBody>
      </p:sp>
      <p:sp>
        <p:nvSpPr>
          <p:cNvPr id="56356" name="Line 36"/>
          <p:cNvSpPr>
            <a:spLocks noChangeShapeType="1"/>
          </p:cNvSpPr>
          <p:nvPr/>
        </p:nvSpPr>
        <p:spPr bwMode="auto">
          <a:xfrm flipV="1">
            <a:off x="3248025" y="48275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56357" name="Group 37"/>
          <p:cNvGrpSpPr>
            <a:grpSpLocks/>
          </p:cNvGrpSpPr>
          <p:nvPr/>
        </p:nvGrpSpPr>
        <p:grpSpPr bwMode="auto">
          <a:xfrm>
            <a:off x="3962400" y="4954588"/>
            <a:ext cx="815975" cy="1439862"/>
            <a:chOff x="2496" y="3121"/>
            <a:chExt cx="514" cy="907"/>
          </a:xfrm>
        </p:grpSpPr>
        <p:grpSp>
          <p:nvGrpSpPr>
            <p:cNvPr id="56358" name="Group 38"/>
            <p:cNvGrpSpPr>
              <a:grpSpLocks/>
            </p:cNvGrpSpPr>
            <p:nvPr/>
          </p:nvGrpSpPr>
          <p:grpSpPr bwMode="auto">
            <a:xfrm>
              <a:off x="2496" y="3121"/>
              <a:ext cx="514" cy="851"/>
              <a:chOff x="2496" y="3121"/>
              <a:chExt cx="514" cy="851"/>
            </a:xfrm>
          </p:grpSpPr>
          <p:sp>
            <p:nvSpPr>
              <p:cNvPr id="56359" name="Freeform 39"/>
              <p:cNvSpPr>
                <a:spLocks/>
              </p:cNvSpPr>
              <p:nvPr/>
            </p:nvSpPr>
            <p:spPr bwMode="auto">
              <a:xfrm>
                <a:off x="2496" y="3360"/>
                <a:ext cx="191" cy="612"/>
              </a:xfrm>
              <a:custGeom>
                <a:avLst/>
                <a:gdLst/>
                <a:ahLst/>
                <a:cxnLst>
                  <a:cxn ang="0">
                    <a:pos x="21" y="602"/>
                  </a:cxn>
                  <a:cxn ang="0">
                    <a:pos x="62" y="576"/>
                  </a:cxn>
                  <a:cxn ang="0">
                    <a:pos x="71" y="563"/>
                  </a:cxn>
                  <a:cxn ang="0">
                    <a:pos x="81" y="545"/>
                  </a:cxn>
                  <a:cxn ang="0">
                    <a:pos x="84" y="540"/>
                  </a:cxn>
                  <a:cxn ang="0">
                    <a:pos x="88" y="527"/>
                  </a:cxn>
                  <a:cxn ang="0">
                    <a:pos x="92" y="518"/>
                  </a:cxn>
                  <a:cxn ang="0">
                    <a:pos x="96" y="509"/>
                  </a:cxn>
                  <a:cxn ang="0">
                    <a:pos x="100" y="500"/>
                  </a:cxn>
                  <a:cxn ang="0">
                    <a:pos x="103" y="487"/>
                  </a:cxn>
                  <a:cxn ang="0">
                    <a:pos x="111" y="465"/>
                  </a:cxn>
                  <a:cxn ang="0">
                    <a:pos x="117" y="439"/>
                  </a:cxn>
                  <a:cxn ang="0">
                    <a:pos x="118" y="434"/>
                  </a:cxn>
                  <a:cxn ang="0">
                    <a:pos x="120" y="421"/>
                  </a:cxn>
                  <a:cxn ang="0">
                    <a:pos x="126" y="398"/>
                  </a:cxn>
                  <a:cxn ang="0">
                    <a:pos x="128" y="390"/>
                  </a:cxn>
                  <a:cxn ang="0">
                    <a:pos x="130" y="376"/>
                  </a:cxn>
                  <a:cxn ang="0">
                    <a:pos x="132" y="368"/>
                  </a:cxn>
                  <a:cxn ang="0">
                    <a:pos x="135" y="354"/>
                  </a:cxn>
                  <a:cxn ang="0">
                    <a:pos x="137" y="341"/>
                  </a:cxn>
                  <a:cxn ang="0">
                    <a:pos x="139" y="337"/>
                  </a:cxn>
                  <a:cxn ang="0">
                    <a:pos x="139" y="328"/>
                  </a:cxn>
                  <a:cxn ang="0">
                    <a:pos x="141" y="314"/>
                  </a:cxn>
                  <a:cxn ang="0">
                    <a:pos x="143" y="306"/>
                  </a:cxn>
                  <a:cxn ang="0">
                    <a:pos x="145" y="301"/>
                  </a:cxn>
                  <a:cxn ang="0">
                    <a:pos x="147" y="284"/>
                  </a:cxn>
                  <a:cxn ang="0">
                    <a:pos x="149" y="274"/>
                  </a:cxn>
                  <a:cxn ang="0">
                    <a:pos x="150" y="266"/>
                  </a:cxn>
                  <a:cxn ang="0">
                    <a:pos x="152" y="252"/>
                  </a:cxn>
                  <a:cxn ang="0">
                    <a:pos x="154" y="244"/>
                  </a:cxn>
                  <a:cxn ang="0">
                    <a:pos x="156" y="231"/>
                  </a:cxn>
                  <a:cxn ang="0">
                    <a:pos x="158" y="221"/>
                  </a:cxn>
                  <a:cxn ang="0">
                    <a:pos x="158" y="213"/>
                  </a:cxn>
                  <a:cxn ang="0">
                    <a:pos x="160" y="199"/>
                  </a:cxn>
                  <a:cxn ang="0">
                    <a:pos x="162" y="195"/>
                  </a:cxn>
                  <a:cxn ang="0">
                    <a:pos x="164" y="186"/>
                  </a:cxn>
                  <a:cxn ang="0">
                    <a:pos x="165" y="173"/>
                  </a:cxn>
                  <a:cxn ang="0">
                    <a:pos x="165" y="164"/>
                  </a:cxn>
                  <a:cxn ang="0">
                    <a:pos x="167" y="155"/>
                  </a:cxn>
                  <a:cxn ang="0">
                    <a:pos x="169" y="146"/>
                  </a:cxn>
                  <a:cxn ang="0">
                    <a:pos x="169" y="137"/>
                  </a:cxn>
                  <a:cxn ang="0">
                    <a:pos x="171" y="129"/>
                  </a:cxn>
                  <a:cxn ang="0">
                    <a:pos x="173" y="124"/>
                  </a:cxn>
                  <a:cxn ang="0">
                    <a:pos x="173" y="115"/>
                  </a:cxn>
                  <a:cxn ang="0">
                    <a:pos x="175" y="106"/>
                  </a:cxn>
                  <a:cxn ang="0">
                    <a:pos x="175" y="97"/>
                  </a:cxn>
                  <a:cxn ang="0">
                    <a:pos x="177" y="93"/>
                  </a:cxn>
                  <a:cxn ang="0">
                    <a:pos x="177" y="84"/>
                  </a:cxn>
                  <a:cxn ang="0">
                    <a:pos x="179" y="80"/>
                  </a:cxn>
                  <a:cxn ang="0">
                    <a:pos x="180" y="71"/>
                  </a:cxn>
                  <a:cxn ang="0">
                    <a:pos x="182" y="53"/>
                  </a:cxn>
                  <a:cxn ang="0">
                    <a:pos x="184" y="44"/>
                  </a:cxn>
                  <a:cxn ang="0">
                    <a:pos x="186" y="27"/>
                  </a:cxn>
                  <a:cxn ang="0">
                    <a:pos x="188" y="22"/>
                  </a:cxn>
                  <a:cxn ang="0">
                    <a:pos x="188" y="13"/>
                  </a:cxn>
                  <a:cxn ang="0">
                    <a:pos x="190" y="9"/>
                  </a:cxn>
                  <a:cxn ang="0">
                    <a:pos x="190" y="0"/>
                  </a:cxn>
                </a:cxnLst>
                <a:rect l="0" t="0" r="r" b="b"/>
                <a:pathLst>
                  <a:path w="191" h="612">
                    <a:moveTo>
                      <a:pt x="0" y="611"/>
                    </a:moveTo>
                    <a:lnTo>
                      <a:pt x="21" y="602"/>
                    </a:lnTo>
                    <a:lnTo>
                      <a:pt x="55" y="584"/>
                    </a:lnTo>
                    <a:lnTo>
                      <a:pt x="62" y="576"/>
                    </a:lnTo>
                    <a:lnTo>
                      <a:pt x="68" y="567"/>
                    </a:lnTo>
                    <a:lnTo>
                      <a:pt x="71" y="563"/>
                    </a:lnTo>
                    <a:lnTo>
                      <a:pt x="73" y="558"/>
                    </a:lnTo>
                    <a:lnTo>
                      <a:pt x="81" y="545"/>
                    </a:lnTo>
                    <a:lnTo>
                      <a:pt x="83" y="540"/>
                    </a:lnTo>
                    <a:lnTo>
                      <a:pt x="84" y="540"/>
                    </a:lnTo>
                    <a:lnTo>
                      <a:pt x="84" y="536"/>
                    </a:lnTo>
                    <a:lnTo>
                      <a:pt x="88" y="527"/>
                    </a:lnTo>
                    <a:lnTo>
                      <a:pt x="90" y="527"/>
                    </a:lnTo>
                    <a:lnTo>
                      <a:pt x="92" y="518"/>
                    </a:lnTo>
                    <a:lnTo>
                      <a:pt x="94" y="514"/>
                    </a:lnTo>
                    <a:lnTo>
                      <a:pt x="96" y="509"/>
                    </a:lnTo>
                    <a:lnTo>
                      <a:pt x="98" y="505"/>
                    </a:lnTo>
                    <a:lnTo>
                      <a:pt x="100" y="500"/>
                    </a:lnTo>
                    <a:lnTo>
                      <a:pt x="101" y="496"/>
                    </a:lnTo>
                    <a:lnTo>
                      <a:pt x="103" y="487"/>
                    </a:lnTo>
                    <a:lnTo>
                      <a:pt x="105" y="482"/>
                    </a:lnTo>
                    <a:lnTo>
                      <a:pt x="111" y="465"/>
                    </a:lnTo>
                    <a:lnTo>
                      <a:pt x="113" y="456"/>
                    </a:lnTo>
                    <a:lnTo>
                      <a:pt x="117" y="439"/>
                    </a:lnTo>
                    <a:lnTo>
                      <a:pt x="117" y="434"/>
                    </a:lnTo>
                    <a:lnTo>
                      <a:pt x="118" y="434"/>
                    </a:lnTo>
                    <a:lnTo>
                      <a:pt x="118" y="429"/>
                    </a:lnTo>
                    <a:lnTo>
                      <a:pt x="120" y="421"/>
                    </a:lnTo>
                    <a:lnTo>
                      <a:pt x="126" y="403"/>
                    </a:lnTo>
                    <a:lnTo>
                      <a:pt x="126" y="398"/>
                    </a:lnTo>
                    <a:lnTo>
                      <a:pt x="126" y="394"/>
                    </a:lnTo>
                    <a:lnTo>
                      <a:pt x="128" y="390"/>
                    </a:lnTo>
                    <a:lnTo>
                      <a:pt x="130" y="381"/>
                    </a:lnTo>
                    <a:lnTo>
                      <a:pt x="130" y="376"/>
                    </a:lnTo>
                    <a:lnTo>
                      <a:pt x="132" y="372"/>
                    </a:lnTo>
                    <a:lnTo>
                      <a:pt x="132" y="368"/>
                    </a:lnTo>
                    <a:lnTo>
                      <a:pt x="134" y="363"/>
                    </a:lnTo>
                    <a:lnTo>
                      <a:pt x="135" y="354"/>
                    </a:lnTo>
                    <a:lnTo>
                      <a:pt x="135" y="345"/>
                    </a:lnTo>
                    <a:lnTo>
                      <a:pt x="137" y="341"/>
                    </a:lnTo>
                    <a:lnTo>
                      <a:pt x="137" y="337"/>
                    </a:lnTo>
                    <a:lnTo>
                      <a:pt x="139" y="337"/>
                    </a:lnTo>
                    <a:lnTo>
                      <a:pt x="139" y="332"/>
                    </a:lnTo>
                    <a:lnTo>
                      <a:pt x="139" y="328"/>
                    </a:lnTo>
                    <a:lnTo>
                      <a:pt x="141" y="319"/>
                    </a:lnTo>
                    <a:lnTo>
                      <a:pt x="141" y="314"/>
                    </a:lnTo>
                    <a:lnTo>
                      <a:pt x="143" y="310"/>
                    </a:lnTo>
                    <a:lnTo>
                      <a:pt x="143" y="306"/>
                    </a:lnTo>
                    <a:lnTo>
                      <a:pt x="145" y="306"/>
                    </a:lnTo>
                    <a:lnTo>
                      <a:pt x="145" y="301"/>
                    </a:lnTo>
                    <a:lnTo>
                      <a:pt x="145" y="297"/>
                    </a:lnTo>
                    <a:lnTo>
                      <a:pt x="147" y="284"/>
                    </a:lnTo>
                    <a:lnTo>
                      <a:pt x="149" y="279"/>
                    </a:lnTo>
                    <a:lnTo>
                      <a:pt x="149" y="274"/>
                    </a:lnTo>
                    <a:lnTo>
                      <a:pt x="149" y="270"/>
                    </a:lnTo>
                    <a:lnTo>
                      <a:pt x="150" y="266"/>
                    </a:lnTo>
                    <a:lnTo>
                      <a:pt x="152" y="257"/>
                    </a:lnTo>
                    <a:lnTo>
                      <a:pt x="152" y="252"/>
                    </a:lnTo>
                    <a:lnTo>
                      <a:pt x="152" y="248"/>
                    </a:lnTo>
                    <a:lnTo>
                      <a:pt x="154" y="244"/>
                    </a:lnTo>
                    <a:lnTo>
                      <a:pt x="154" y="239"/>
                    </a:lnTo>
                    <a:lnTo>
                      <a:pt x="156" y="231"/>
                    </a:lnTo>
                    <a:lnTo>
                      <a:pt x="156" y="226"/>
                    </a:lnTo>
                    <a:lnTo>
                      <a:pt x="158" y="221"/>
                    </a:lnTo>
                    <a:lnTo>
                      <a:pt x="158" y="217"/>
                    </a:lnTo>
                    <a:lnTo>
                      <a:pt x="158" y="213"/>
                    </a:lnTo>
                    <a:lnTo>
                      <a:pt x="160" y="203"/>
                    </a:lnTo>
                    <a:lnTo>
                      <a:pt x="160" y="199"/>
                    </a:lnTo>
                    <a:lnTo>
                      <a:pt x="162" y="199"/>
                    </a:lnTo>
                    <a:lnTo>
                      <a:pt x="162" y="195"/>
                    </a:lnTo>
                    <a:lnTo>
                      <a:pt x="162" y="190"/>
                    </a:lnTo>
                    <a:lnTo>
                      <a:pt x="164" y="186"/>
                    </a:lnTo>
                    <a:lnTo>
                      <a:pt x="164" y="182"/>
                    </a:lnTo>
                    <a:lnTo>
                      <a:pt x="165" y="173"/>
                    </a:lnTo>
                    <a:lnTo>
                      <a:pt x="165" y="168"/>
                    </a:lnTo>
                    <a:lnTo>
                      <a:pt x="165" y="164"/>
                    </a:lnTo>
                    <a:lnTo>
                      <a:pt x="167" y="160"/>
                    </a:lnTo>
                    <a:lnTo>
                      <a:pt x="167" y="155"/>
                    </a:lnTo>
                    <a:lnTo>
                      <a:pt x="167" y="150"/>
                    </a:lnTo>
                    <a:lnTo>
                      <a:pt x="169" y="146"/>
                    </a:lnTo>
                    <a:lnTo>
                      <a:pt x="169" y="142"/>
                    </a:lnTo>
                    <a:lnTo>
                      <a:pt x="169" y="137"/>
                    </a:lnTo>
                    <a:lnTo>
                      <a:pt x="171" y="133"/>
                    </a:lnTo>
                    <a:lnTo>
                      <a:pt x="171" y="129"/>
                    </a:lnTo>
                    <a:lnTo>
                      <a:pt x="171" y="124"/>
                    </a:lnTo>
                    <a:lnTo>
                      <a:pt x="173" y="124"/>
                    </a:lnTo>
                    <a:lnTo>
                      <a:pt x="173" y="120"/>
                    </a:lnTo>
                    <a:lnTo>
                      <a:pt x="173" y="115"/>
                    </a:lnTo>
                    <a:lnTo>
                      <a:pt x="175" y="111"/>
                    </a:lnTo>
                    <a:lnTo>
                      <a:pt x="175" y="106"/>
                    </a:lnTo>
                    <a:lnTo>
                      <a:pt x="175" y="102"/>
                    </a:lnTo>
                    <a:lnTo>
                      <a:pt x="175" y="97"/>
                    </a:lnTo>
                    <a:lnTo>
                      <a:pt x="177" y="97"/>
                    </a:lnTo>
                    <a:lnTo>
                      <a:pt x="177" y="93"/>
                    </a:lnTo>
                    <a:lnTo>
                      <a:pt x="177" y="89"/>
                    </a:lnTo>
                    <a:lnTo>
                      <a:pt x="177" y="84"/>
                    </a:lnTo>
                    <a:lnTo>
                      <a:pt x="179" y="84"/>
                    </a:lnTo>
                    <a:lnTo>
                      <a:pt x="179" y="80"/>
                    </a:lnTo>
                    <a:lnTo>
                      <a:pt x="179" y="75"/>
                    </a:lnTo>
                    <a:lnTo>
                      <a:pt x="180" y="71"/>
                    </a:lnTo>
                    <a:lnTo>
                      <a:pt x="180" y="66"/>
                    </a:lnTo>
                    <a:lnTo>
                      <a:pt x="182" y="53"/>
                    </a:lnTo>
                    <a:lnTo>
                      <a:pt x="182" y="49"/>
                    </a:lnTo>
                    <a:lnTo>
                      <a:pt x="184" y="44"/>
                    </a:lnTo>
                    <a:lnTo>
                      <a:pt x="184" y="40"/>
                    </a:lnTo>
                    <a:lnTo>
                      <a:pt x="186" y="27"/>
                    </a:lnTo>
                    <a:lnTo>
                      <a:pt x="186" y="22"/>
                    </a:lnTo>
                    <a:lnTo>
                      <a:pt x="188" y="22"/>
                    </a:lnTo>
                    <a:lnTo>
                      <a:pt x="188" y="18"/>
                    </a:lnTo>
                    <a:lnTo>
                      <a:pt x="188" y="13"/>
                    </a:lnTo>
                    <a:lnTo>
                      <a:pt x="188" y="9"/>
                    </a:lnTo>
                    <a:lnTo>
                      <a:pt x="190" y="9"/>
                    </a:lnTo>
                    <a:lnTo>
                      <a:pt x="190" y="5"/>
                    </a:lnTo>
                    <a:lnTo>
                      <a:pt x="19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60" name="Freeform 40"/>
              <p:cNvSpPr>
                <a:spLocks/>
              </p:cNvSpPr>
              <p:nvPr/>
            </p:nvSpPr>
            <p:spPr bwMode="auto">
              <a:xfrm>
                <a:off x="2686" y="3147"/>
                <a:ext cx="44" cy="214"/>
              </a:xfrm>
              <a:custGeom>
                <a:avLst/>
                <a:gdLst/>
                <a:ahLst/>
                <a:cxnLst>
                  <a:cxn ang="0">
                    <a:pos x="0" y="213"/>
                  </a:cxn>
                  <a:cxn ang="0">
                    <a:pos x="0" y="213"/>
                  </a:cxn>
                  <a:cxn ang="0">
                    <a:pos x="0" y="208"/>
                  </a:cxn>
                  <a:cxn ang="0">
                    <a:pos x="2" y="208"/>
                  </a:cxn>
                  <a:cxn ang="0">
                    <a:pos x="2" y="204"/>
                  </a:cxn>
                  <a:cxn ang="0">
                    <a:pos x="2" y="200"/>
                  </a:cxn>
                  <a:cxn ang="0">
                    <a:pos x="4" y="191"/>
                  </a:cxn>
                  <a:cxn ang="0">
                    <a:pos x="4" y="186"/>
                  </a:cxn>
                  <a:cxn ang="0">
                    <a:pos x="5" y="186"/>
                  </a:cxn>
                  <a:cxn ang="0">
                    <a:pos x="5" y="182"/>
                  </a:cxn>
                  <a:cxn ang="0">
                    <a:pos x="5" y="178"/>
                  </a:cxn>
                  <a:cxn ang="0">
                    <a:pos x="5" y="173"/>
                  </a:cxn>
                  <a:cxn ang="0">
                    <a:pos x="7" y="169"/>
                  </a:cxn>
                  <a:cxn ang="0">
                    <a:pos x="7" y="164"/>
                  </a:cxn>
                  <a:cxn ang="0">
                    <a:pos x="9" y="160"/>
                  </a:cxn>
                  <a:cxn ang="0">
                    <a:pos x="9" y="155"/>
                  </a:cxn>
                  <a:cxn ang="0">
                    <a:pos x="9" y="151"/>
                  </a:cxn>
                  <a:cxn ang="0">
                    <a:pos x="11" y="147"/>
                  </a:cxn>
                  <a:cxn ang="0">
                    <a:pos x="11" y="142"/>
                  </a:cxn>
                  <a:cxn ang="0">
                    <a:pos x="13" y="138"/>
                  </a:cxn>
                  <a:cxn ang="0">
                    <a:pos x="13" y="133"/>
                  </a:cxn>
                  <a:cxn ang="0">
                    <a:pos x="13" y="129"/>
                  </a:cxn>
                  <a:cxn ang="0">
                    <a:pos x="15" y="125"/>
                  </a:cxn>
                  <a:cxn ang="0">
                    <a:pos x="15" y="120"/>
                  </a:cxn>
                  <a:cxn ang="0">
                    <a:pos x="15" y="115"/>
                  </a:cxn>
                  <a:cxn ang="0">
                    <a:pos x="17" y="115"/>
                  </a:cxn>
                  <a:cxn ang="0">
                    <a:pos x="17" y="111"/>
                  </a:cxn>
                  <a:cxn ang="0">
                    <a:pos x="17" y="107"/>
                  </a:cxn>
                  <a:cxn ang="0">
                    <a:pos x="19" y="107"/>
                  </a:cxn>
                  <a:cxn ang="0">
                    <a:pos x="19" y="102"/>
                  </a:cxn>
                  <a:cxn ang="0">
                    <a:pos x="19" y="98"/>
                  </a:cxn>
                  <a:cxn ang="0">
                    <a:pos x="21" y="98"/>
                  </a:cxn>
                  <a:cxn ang="0">
                    <a:pos x="21" y="93"/>
                  </a:cxn>
                  <a:cxn ang="0">
                    <a:pos x="21" y="89"/>
                  </a:cxn>
                  <a:cxn ang="0">
                    <a:pos x="22" y="84"/>
                  </a:cxn>
                  <a:cxn ang="0">
                    <a:pos x="22" y="80"/>
                  </a:cxn>
                  <a:cxn ang="0">
                    <a:pos x="22" y="76"/>
                  </a:cxn>
                  <a:cxn ang="0">
                    <a:pos x="24" y="76"/>
                  </a:cxn>
                  <a:cxn ang="0">
                    <a:pos x="24" y="71"/>
                  </a:cxn>
                  <a:cxn ang="0">
                    <a:pos x="24" y="67"/>
                  </a:cxn>
                  <a:cxn ang="0">
                    <a:pos x="26" y="67"/>
                  </a:cxn>
                  <a:cxn ang="0">
                    <a:pos x="26" y="62"/>
                  </a:cxn>
                  <a:cxn ang="0">
                    <a:pos x="26" y="58"/>
                  </a:cxn>
                  <a:cxn ang="0">
                    <a:pos x="28" y="58"/>
                  </a:cxn>
                  <a:cxn ang="0">
                    <a:pos x="28" y="54"/>
                  </a:cxn>
                  <a:cxn ang="0">
                    <a:pos x="28" y="49"/>
                  </a:cxn>
                  <a:cxn ang="0">
                    <a:pos x="30" y="49"/>
                  </a:cxn>
                  <a:cxn ang="0">
                    <a:pos x="30" y="44"/>
                  </a:cxn>
                  <a:cxn ang="0">
                    <a:pos x="32" y="40"/>
                  </a:cxn>
                  <a:cxn ang="0">
                    <a:pos x="32" y="36"/>
                  </a:cxn>
                  <a:cxn ang="0">
                    <a:pos x="33" y="36"/>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4">
                    <a:moveTo>
                      <a:pt x="0" y="213"/>
                    </a:moveTo>
                    <a:lnTo>
                      <a:pt x="0" y="213"/>
                    </a:lnTo>
                    <a:lnTo>
                      <a:pt x="0" y="208"/>
                    </a:lnTo>
                    <a:lnTo>
                      <a:pt x="2" y="208"/>
                    </a:lnTo>
                    <a:lnTo>
                      <a:pt x="2" y="204"/>
                    </a:lnTo>
                    <a:lnTo>
                      <a:pt x="2" y="200"/>
                    </a:lnTo>
                    <a:lnTo>
                      <a:pt x="4" y="191"/>
                    </a:lnTo>
                    <a:lnTo>
                      <a:pt x="4" y="186"/>
                    </a:lnTo>
                    <a:lnTo>
                      <a:pt x="5" y="186"/>
                    </a:lnTo>
                    <a:lnTo>
                      <a:pt x="5" y="182"/>
                    </a:lnTo>
                    <a:lnTo>
                      <a:pt x="5" y="178"/>
                    </a:lnTo>
                    <a:lnTo>
                      <a:pt x="5" y="173"/>
                    </a:lnTo>
                    <a:lnTo>
                      <a:pt x="7" y="169"/>
                    </a:lnTo>
                    <a:lnTo>
                      <a:pt x="7" y="164"/>
                    </a:lnTo>
                    <a:lnTo>
                      <a:pt x="9" y="160"/>
                    </a:lnTo>
                    <a:lnTo>
                      <a:pt x="9" y="155"/>
                    </a:lnTo>
                    <a:lnTo>
                      <a:pt x="9" y="151"/>
                    </a:lnTo>
                    <a:lnTo>
                      <a:pt x="11" y="147"/>
                    </a:lnTo>
                    <a:lnTo>
                      <a:pt x="11" y="142"/>
                    </a:lnTo>
                    <a:lnTo>
                      <a:pt x="13" y="138"/>
                    </a:lnTo>
                    <a:lnTo>
                      <a:pt x="13" y="133"/>
                    </a:lnTo>
                    <a:lnTo>
                      <a:pt x="13" y="129"/>
                    </a:lnTo>
                    <a:lnTo>
                      <a:pt x="15" y="125"/>
                    </a:lnTo>
                    <a:lnTo>
                      <a:pt x="15" y="120"/>
                    </a:lnTo>
                    <a:lnTo>
                      <a:pt x="15" y="115"/>
                    </a:lnTo>
                    <a:lnTo>
                      <a:pt x="17" y="115"/>
                    </a:lnTo>
                    <a:lnTo>
                      <a:pt x="17" y="111"/>
                    </a:lnTo>
                    <a:lnTo>
                      <a:pt x="17" y="107"/>
                    </a:lnTo>
                    <a:lnTo>
                      <a:pt x="19" y="107"/>
                    </a:lnTo>
                    <a:lnTo>
                      <a:pt x="19" y="102"/>
                    </a:lnTo>
                    <a:lnTo>
                      <a:pt x="19" y="98"/>
                    </a:lnTo>
                    <a:lnTo>
                      <a:pt x="21" y="98"/>
                    </a:lnTo>
                    <a:lnTo>
                      <a:pt x="21" y="93"/>
                    </a:lnTo>
                    <a:lnTo>
                      <a:pt x="21" y="89"/>
                    </a:lnTo>
                    <a:lnTo>
                      <a:pt x="22" y="84"/>
                    </a:lnTo>
                    <a:lnTo>
                      <a:pt x="22" y="80"/>
                    </a:lnTo>
                    <a:lnTo>
                      <a:pt x="22" y="76"/>
                    </a:lnTo>
                    <a:lnTo>
                      <a:pt x="24" y="76"/>
                    </a:lnTo>
                    <a:lnTo>
                      <a:pt x="24" y="71"/>
                    </a:lnTo>
                    <a:lnTo>
                      <a:pt x="24" y="67"/>
                    </a:lnTo>
                    <a:lnTo>
                      <a:pt x="26" y="67"/>
                    </a:lnTo>
                    <a:lnTo>
                      <a:pt x="26" y="62"/>
                    </a:lnTo>
                    <a:lnTo>
                      <a:pt x="26" y="58"/>
                    </a:lnTo>
                    <a:lnTo>
                      <a:pt x="28" y="58"/>
                    </a:lnTo>
                    <a:lnTo>
                      <a:pt x="28" y="54"/>
                    </a:lnTo>
                    <a:lnTo>
                      <a:pt x="28" y="49"/>
                    </a:lnTo>
                    <a:lnTo>
                      <a:pt x="30" y="49"/>
                    </a:lnTo>
                    <a:lnTo>
                      <a:pt x="30" y="44"/>
                    </a:lnTo>
                    <a:lnTo>
                      <a:pt x="32" y="40"/>
                    </a:lnTo>
                    <a:lnTo>
                      <a:pt x="32" y="36"/>
                    </a:lnTo>
                    <a:lnTo>
                      <a:pt x="33" y="36"/>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61" name="Freeform 41"/>
              <p:cNvSpPr>
                <a:spLocks/>
              </p:cNvSpPr>
              <p:nvPr/>
            </p:nvSpPr>
            <p:spPr bwMode="auto">
              <a:xfrm>
                <a:off x="2729" y="3121"/>
                <a:ext cx="34" cy="27"/>
              </a:xfrm>
              <a:custGeom>
                <a:avLst/>
                <a:gdLst/>
                <a:ahLst/>
                <a:cxnLst>
                  <a:cxn ang="0">
                    <a:pos x="0" y="26"/>
                  </a:cxn>
                  <a:cxn ang="0">
                    <a:pos x="0" y="26"/>
                  </a:cxn>
                  <a:cxn ang="0">
                    <a:pos x="0" y="22"/>
                  </a:cxn>
                  <a:cxn ang="0">
                    <a:pos x="2" y="22"/>
                  </a:cxn>
                  <a:cxn ang="0">
                    <a:pos x="2" y="18"/>
                  </a:cxn>
                  <a:cxn ang="0">
                    <a:pos x="4" y="18"/>
                  </a:cxn>
                  <a:cxn ang="0">
                    <a:pos x="4" y="13"/>
                  </a:cxn>
                  <a:cxn ang="0">
                    <a:pos x="6" y="13"/>
                  </a:cxn>
                  <a:cxn ang="0">
                    <a:pos x="8" y="9"/>
                  </a:cxn>
                  <a:cxn ang="0">
                    <a:pos x="10" y="9"/>
                  </a:cxn>
                  <a:cxn ang="0">
                    <a:pos x="10" y="5"/>
                  </a:cxn>
                  <a:cxn ang="0">
                    <a:pos x="12" y="5"/>
                  </a:cxn>
                  <a:cxn ang="0">
                    <a:pos x="13" y="5"/>
                  </a:cxn>
                  <a:cxn ang="0">
                    <a:pos x="13" y="0"/>
                  </a:cxn>
                  <a:cxn ang="0">
                    <a:pos x="15" y="0"/>
                  </a:cxn>
                  <a:cxn ang="0">
                    <a:pos x="18" y="0"/>
                  </a:cxn>
                  <a:cxn ang="0">
                    <a:pos x="19" y="0"/>
                  </a:cxn>
                  <a:cxn ang="0">
                    <a:pos x="21" y="0"/>
                  </a:cxn>
                  <a:cxn ang="0">
                    <a:pos x="23" y="0"/>
                  </a:cxn>
                  <a:cxn ang="0">
                    <a:pos x="25" y="0"/>
                  </a:cxn>
                  <a:cxn ang="0">
                    <a:pos x="25" y="5"/>
                  </a:cxn>
                  <a:cxn ang="0">
                    <a:pos x="27" y="5"/>
                  </a:cxn>
                  <a:cxn ang="0">
                    <a:pos x="29" y="5"/>
                  </a:cxn>
                  <a:cxn ang="0">
                    <a:pos x="29" y="9"/>
                  </a:cxn>
                  <a:cxn ang="0">
                    <a:pos x="31" y="9"/>
                  </a:cxn>
                  <a:cxn ang="0">
                    <a:pos x="31" y="13"/>
                  </a:cxn>
                  <a:cxn ang="0">
                    <a:pos x="33" y="13"/>
                  </a:cxn>
                </a:cxnLst>
                <a:rect l="0" t="0" r="r" b="b"/>
                <a:pathLst>
                  <a:path w="34" h="27">
                    <a:moveTo>
                      <a:pt x="0" y="26"/>
                    </a:moveTo>
                    <a:lnTo>
                      <a:pt x="0" y="26"/>
                    </a:lnTo>
                    <a:lnTo>
                      <a:pt x="0" y="22"/>
                    </a:lnTo>
                    <a:lnTo>
                      <a:pt x="2" y="22"/>
                    </a:lnTo>
                    <a:lnTo>
                      <a:pt x="2" y="18"/>
                    </a:lnTo>
                    <a:lnTo>
                      <a:pt x="4" y="18"/>
                    </a:lnTo>
                    <a:lnTo>
                      <a:pt x="4" y="13"/>
                    </a:lnTo>
                    <a:lnTo>
                      <a:pt x="6" y="13"/>
                    </a:lnTo>
                    <a:lnTo>
                      <a:pt x="8" y="9"/>
                    </a:lnTo>
                    <a:lnTo>
                      <a:pt x="10" y="9"/>
                    </a:lnTo>
                    <a:lnTo>
                      <a:pt x="10" y="5"/>
                    </a:lnTo>
                    <a:lnTo>
                      <a:pt x="12" y="5"/>
                    </a:lnTo>
                    <a:lnTo>
                      <a:pt x="13" y="5"/>
                    </a:lnTo>
                    <a:lnTo>
                      <a:pt x="13" y="0"/>
                    </a:lnTo>
                    <a:lnTo>
                      <a:pt x="15" y="0"/>
                    </a:lnTo>
                    <a:lnTo>
                      <a:pt x="18" y="0"/>
                    </a:lnTo>
                    <a:lnTo>
                      <a:pt x="19" y="0"/>
                    </a:lnTo>
                    <a:lnTo>
                      <a:pt x="21" y="0"/>
                    </a:lnTo>
                    <a:lnTo>
                      <a:pt x="23" y="0"/>
                    </a:lnTo>
                    <a:lnTo>
                      <a:pt x="25" y="0"/>
                    </a:lnTo>
                    <a:lnTo>
                      <a:pt x="25" y="5"/>
                    </a:lnTo>
                    <a:lnTo>
                      <a:pt x="27" y="5"/>
                    </a:lnTo>
                    <a:lnTo>
                      <a:pt x="29" y="5"/>
                    </a:lnTo>
                    <a:lnTo>
                      <a:pt x="29" y="9"/>
                    </a:lnTo>
                    <a:lnTo>
                      <a:pt x="31" y="9"/>
                    </a:lnTo>
                    <a:lnTo>
                      <a:pt x="31" y="13"/>
                    </a:lnTo>
                    <a:lnTo>
                      <a:pt x="33"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62" name="Freeform 42"/>
              <p:cNvSpPr>
                <a:spLocks/>
              </p:cNvSpPr>
              <p:nvPr/>
            </p:nvSpPr>
            <p:spPr bwMode="auto">
              <a:xfrm>
                <a:off x="2762" y="3134"/>
                <a:ext cx="46" cy="205"/>
              </a:xfrm>
              <a:custGeom>
                <a:avLst/>
                <a:gdLst/>
                <a:ahLst/>
                <a:cxnLst>
                  <a:cxn ang="0">
                    <a:pos x="0" y="0"/>
                  </a:cxn>
                  <a:cxn ang="0">
                    <a:pos x="0" y="0"/>
                  </a:cxn>
                  <a:cxn ang="0">
                    <a:pos x="2" y="0"/>
                  </a:cxn>
                  <a:cxn ang="0">
                    <a:pos x="2" y="5"/>
                  </a:cxn>
                  <a:cxn ang="0">
                    <a:pos x="4" y="5"/>
                  </a:cxn>
                  <a:cxn ang="0">
                    <a:pos x="4" y="9"/>
                  </a:cxn>
                  <a:cxn ang="0">
                    <a:pos x="6" y="9"/>
                  </a:cxn>
                  <a:cxn ang="0">
                    <a:pos x="6" y="13"/>
                  </a:cxn>
                  <a:cxn ang="0">
                    <a:pos x="8" y="13"/>
                  </a:cxn>
                  <a:cxn ang="0">
                    <a:pos x="8" y="18"/>
                  </a:cxn>
                  <a:cxn ang="0">
                    <a:pos x="8"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4"/>
                  </a:cxn>
                  <a:cxn ang="0">
                    <a:pos x="19" y="54"/>
                  </a:cxn>
                  <a:cxn ang="0">
                    <a:pos x="19" y="58"/>
                  </a:cxn>
                  <a:cxn ang="0">
                    <a:pos x="19" y="62"/>
                  </a:cxn>
                  <a:cxn ang="0">
                    <a:pos x="21" y="62"/>
                  </a:cxn>
                  <a:cxn ang="0">
                    <a:pos x="21" y="67"/>
                  </a:cxn>
                  <a:cxn ang="0">
                    <a:pos x="21" y="71"/>
                  </a:cxn>
                  <a:cxn ang="0">
                    <a:pos x="23" y="71"/>
                  </a:cxn>
                  <a:cxn ang="0">
                    <a:pos x="23" y="75"/>
                  </a:cxn>
                  <a:cxn ang="0">
                    <a:pos x="24" y="80"/>
                  </a:cxn>
                  <a:cxn ang="0">
                    <a:pos x="24" y="84"/>
                  </a:cxn>
                  <a:cxn ang="0">
                    <a:pos x="24" y="89"/>
                  </a:cxn>
                  <a:cxn ang="0">
                    <a:pos x="26" y="93"/>
                  </a:cxn>
                  <a:cxn ang="0">
                    <a:pos x="26" y="97"/>
                  </a:cxn>
                  <a:cxn ang="0">
                    <a:pos x="28" y="102"/>
                  </a:cxn>
                  <a:cxn ang="0">
                    <a:pos x="28" y="107"/>
                  </a:cxn>
                  <a:cxn ang="0">
                    <a:pos x="30" y="111"/>
                  </a:cxn>
                  <a:cxn ang="0">
                    <a:pos x="30" y="115"/>
                  </a:cxn>
                  <a:cxn ang="0">
                    <a:pos x="32" y="120"/>
                  </a:cxn>
                  <a:cxn ang="0">
                    <a:pos x="32" y="124"/>
                  </a:cxn>
                  <a:cxn ang="0">
                    <a:pos x="32" y="129"/>
                  </a:cxn>
                  <a:cxn ang="0">
                    <a:pos x="34" y="133"/>
                  </a:cxn>
                  <a:cxn ang="0">
                    <a:pos x="34" y="138"/>
                  </a:cxn>
                  <a:cxn ang="0">
                    <a:pos x="36" y="142"/>
                  </a:cxn>
                  <a:cxn ang="0">
                    <a:pos x="36" y="146"/>
                  </a:cxn>
                  <a:cxn ang="0">
                    <a:pos x="36" y="151"/>
                  </a:cxn>
                  <a:cxn ang="0">
                    <a:pos x="37" y="155"/>
                  </a:cxn>
                  <a:cxn ang="0">
                    <a:pos x="37" y="160"/>
                  </a:cxn>
                  <a:cxn ang="0">
                    <a:pos x="37" y="164"/>
                  </a:cxn>
                  <a:cxn ang="0">
                    <a:pos x="39" y="164"/>
                  </a:cxn>
                  <a:cxn ang="0">
                    <a:pos x="39" y="168"/>
                  </a:cxn>
                  <a:cxn ang="0">
                    <a:pos x="39" y="173"/>
                  </a:cxn>
                  <a:cxn ang="0">
                    <a:pos x="41" y="177"/>
                  </a:cxn>
                  <a:cxn ang="0">
                    <a:pos x="41" y="182"/>
                  </a:cxn>
                  <a:cxn ang="0">
                    <a:pos x="43" y="186"/>
                  </a:cxn>
                  <a:cxn ang="0">
                    <a:pos x="43" y="191"/>
                  </a:cxn>
                  <a:cxn ang="0">
                    <a:pos x="43" y="195"/>
                  </a:cxn>
                  <a:cxn ang="0">
                    <a:pos x="43" y="199"/>
                  </a:cxn>
                  <a:cxn ang="0">
                    <a:pos x="45" y="199"/>
                  </a:cxn>
                  <a:cxn ang="0">
                    <a:pos x="45" y="204"/>
                  </a:cxn>
                </a:cxnLst>
                <a:rect l="0" t="0" r="r" b="b"/>
                <a:pathLst>
                  <a:path w="46" h="205">
                    <a:moveTo>
                      <a:pt x="0" y="0"/>
                    </a:moveTo>
                    <a:lnTo>
                      <a:pt x="0" y="0"/>
                    </a:lnTo>
                    <a:lnTo>
                      <a:pt x="2" y="0"/>
                    </a:lnTo>
                    <a:lnTo>
                      <a:pt x="2" y="5"/>
                    </a:lnTo>
                    <a:lnTo>
                      <a:pt x="4" y="5"/>
                    </a:lnTo>
                    <a:lnTo>
                      <a:pt x="4" y="9"/>
                    </a:lnTo>
                    <a:lnTo>
                      <a:pt x="6" y="9"/>
                    </a:lnTo>
                    <a:lnTo>
                      <a:pt x="6" y="13"/>
                    </a:lnTo>
                    <a:lnTo>
                      <a:pt x="8" y="13"/>
                    </a:lnTo>
                    <a:lnTo>
                      <a:pt x="8" y="18"/>
                    </a:lnTo>
                    <a:lnTo>
                      <a:pt x="8" y="22"/>
                    </a:lnTo>
                    <a:lnTo>
                      <a:pt x="9" y="22"/>
                    </a:lnTo>
                    <a:lnTo>
                      <a:pt x="9" y="27"/>
                    </a:lnTo>
                    <a:lnTo>
                      <a:pt x="11" y="27"/>
                    </a:lnTo>
                    <a:lnTo>
                      <a:pt x="11" y="31"/>
                    </a:lnTo>
                    <a:lnTo>
                      <a:pt x="13" y="36"/>
                    </a:lnTo>
                    <a:lnTo>
                      <a:pt x="13" y="40"/>
                    </a:lnTo>
                    <a:lnTo>
                      <a:pt x="15" y="40"/>
                    </a:lnTo>
                    <a:lnTo>
                      <a:pt x="15" y="44"/>
                    </a:lnTo>
                    <a:lnTo>
                      <a:pt x="15" y="49"/>
                    </a:lnTo>
                    <a:lnTo>
                      <a:pt x="17" y="49"/>
                    </a:lnTo>
                    <a:lnTo>
                      <a:pt x="17" y="54"/>
                    </a:lnTo>
                    <a:lnTo>
                      <a:pt x="19" y="54"/>
                    </a:lnTo>
                    <a:lnTo>
                      <a:pt x="19" y="58"/>
                    </a:lnTo>
                    <a:lnTo>
                      <a:pt x="19" y="62"/>
                    </a:lnTo>
                    <a:lnTo>
                      <a:pt x="21" y="62"/>
                    </a:lnTo>
                    <a:lnTo>
                      <a:pt x="21" y="67"/>
                    </a:lnTo>
                    <a:lnTo>
                      <a:pt x="21" y="71"/>
                    </a:lnTo>
                    <a:lnTo>
                      <a:pt x="23" y="71"/>
                    </a:lnTo>
                    <a:lnTo>
                      <a:pt x="23" y="75"/>
                    </a:lnTo>
                    <a:lnTo>
                      <a:pt x="24" y="80"/>
                    </a:lnTo>
                    <a:lnTo>
                      <a:pt x="24" y="84"/>
                    </a:lnTo>
                    <a:lnTo>
                      <a:pt x="24" y="89"/>
                    </a:lnTo>
                    <a:lnTo>
                      <a:pt x="26" y="93"/>
                    </a:lnTo>
                    <a:lnTo>
                      <a:pt x="26" y="97"/>
                    </a:lnTo>
                    <a:lnTo>
                      <a:pt x="28" y="102"/>
                    </a:lnTo>
                    <a:lnTo>
                      <a:pt x="28" y="107"/>
                    </a:lnTo>
                    <a:lnTo>
                      <a:pt x="30" y="111"/>
                    </a:lnTo>
                    <a:lnTo>
                      <a:pt x="30" y="115"/>
                    </a:lnTo>
                    <a:lnTo>
                      <a:pt x="32" y="120"/>
                    </a:lnTo>
                    <a:lnTo>
                      <a:pt x="32" y="124"/>
                    </a:lnTo>
                    <a:lnTo>
                      <a:pt x="32" y="129"/>
                    </a:lnTo>
                    <a:lnTo>
                      <a:pt x="34" y="133"/>
                    </a:lnTo>
                    <a:lnTo>
                      <a:pt x="34" y="138"/>
                    </a:lnTo>
                    <a:lnTo>
                      <a:pt x="36" y="142"/>
                    </a:lnTo>
                    <a:lnTo>
                      <a:pt x="36" y="146"/>
                    </a:lnTo>
                    <a:lnTo>
                      <a:pt x="36" y="151"/>
                    </a:lnTo>
                    <a:lnTo>
                      <a:pt x="37" y="155"/>
                    </a:lnTo>
                    <a:lnTo>
                      <a:pt x="37" y="160"/>
                    </a:lnTo>
                    <a:lnTo>
                      <a:pt x="37" y="164"/>
                    </a:lnTo>
                    <a:lnTo>
                      <a:pt x="39" y="164"/>
                    </a:lnTo>
                    <a:lnTo>
                      <a:pt x="39" y="168"/>
                    </a:lnTo>
                    <a:lnTo>
                      <a:pt x="39" y="173"/>
                    </a:lnTo>
                    <a:lnTo>
                      <a:pt x="41" y="177"/>
                    </a:lnTo>
                    <a:lnTo>
                      <a:pt x="41" y="182"/>
                    </a:lnTo>
                    <a:lnTo>
                      <a:pt x="43" y="186"/>
                    </a:lnTo>
                    <a:lnTo>
                      <a:pt x="43" y="191"/>
                    </a:lnTo>
                    <a:lnTo>
                      <a:pt x="43" y="195"/>
                    </a:lnTo>
                    <a:lnTo>
                      <a:pt x="43" y="199"/>
                    </a:lnTo>
                    <a:lnTo>
                      <a:pt x="45" y="199"/>
                    </a:lnTo>
                    <a:lnTo>
                      <a:pt x="45" y="204"/>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63" name="Freeform 43"/>
              <p:cNvSpPr>
                <a:spLocks/>
              </p:cNvSpPr>
              <p:nvPr/>
            </p:nvSpPr>
            <p:spPr bwMode="auto">
              <a:xfrm>
                <a:off x="2807" y="3338"/>
                <a:ext cx="137" cy="601"/>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5"/>
                  </a:cxn>
                  <a:cxn ang="0">
                    <a:pos x="13" y="88"/>
                  </a:cxn>
                  <a:cxn ang="0">
                    <a:pos x="15" y="93"/>
                  </a:cxn>
                  <a:cxn ang="0">
                    <a:pos x="15" y="101"/>
                  </a:cxn>
                  <a:cxn ang="0">
                    <a:pos x="17" y="110"/>
                  </a:cxn>
                  <a:cxn ang="0">
                    <a:pos x="19" y="119"/>
                  </a:cxn>
                  <a:cxn ang="0">
                    <a:pos x="19" y="128"/>
                  </a:cxn>
                  <a:cxn ang="0">
                    <a:pos x="21" y="141"/>
                  </a:cxn>
                  <a:cxn ang="0">
                    <a:pos x="23" y="159"/>
                  </a:cxn>
                  <a:cxn ang="0">
                    <a:pos x="24" y="168"/>
                  </a:cxn>
                  <a:cxn ang="0">
                    <a:pos x="26" y="176"/>
                  </a:cxn>
                  <a:cxn ang="0">
                    <a:pos x="28" y="185"/>
                  </a:cxn>
                  <a:cxn ang="0">
                    <a:pos x="30" y="203"/>
                  </a:cxn>
                  <a:cxn ang="0">
                    <a:pos x="32" y="212"/>
                  </a:cxn>
                  <a:cxn ang="0">
                    <a:pos x="32" y="221"/>
                  </a:cxn>
                  <a:cxn ang="0">
                    <a:pos x="34" y="225"/>
                  </a:cxn>
                  <a:cxn ang="0">
                    <a:pos x="36" y="234"/>
                  </a:cxn>
                  <a:cxn ang="0">
                    <a:pos x="36" y="243"/>
                  </a:cxn>
                  <a:cxn ang="0">
                    <a:pos x="38" y="252"/>
                  </a:cxn>
                  <a:cxn ang="0">
                    <a:pos x="40" y="265"/>
                  </a:cxn>
                  <a:cxn ang="0">
                    <a:pos x="41" y="274"/>
                  </a:cxn>
                  <a:cxn ang="0">
                    <a:pos x="45" y="295"/>
                  </a:cxn>
                  <a:cxn ang="0">
                    <a:pos x="47" y="309"/>
                  </a:cxn>
                  <a:cxn ang="0">
                    <a:pos x="49" y="313"/>
                  </a:cxn>
                  <a:cxn ang="0">
                    <a:pos x="49" y="322"/>
                  </a:cxn>
                  <a:cxn ang="0">
                    <a:pos x="51" y="331"/>
                  </a:cxn>
                  <a:cxn ang="0">
                    <a:pos x="53" y="344"/>
                  </a:cxn>
                  <a:cxn ang="0">
                    <a:pos x="55" y="357"/>
                  </a:cxn>
                  <a:cxn ang="0">
                    <a:pos x="57" y="366"/>
                  </a:cxn>
                  <a:cxn ang="0">
                    <a:pos x="59" y="375"/>
                  </a:cxn>
                  <a:cxn ang="0">
                    <a:pos x="60" y="388"/>
                  </a:cxn>
                  <a:cxn ang="0">
                    <a:pos x="62" y="393"/>
                  </a:cxn>
                  <a:cxn ang="0">
                    <a:pos x="66" y="410"/>
                  </a:cxn>
                  <a:cxn ang="0">
                    <a:pos x="68" y="419"/>
                  </a:cxn>
                  <a:cxn ang="0">
                    <a:pos x="70" y="428"/>
                  </a:cxn>
                  <a:cxn ang="0">
                    <a:pos x="77" y="455"/>
                  </a:cxn>
                  <a:cxn ang="0">
                    <a:pos x="77" y="463"/>
                  </a:cxn>
                  <a:cxn ang="0">
                    <a:pos x="83" y="481"/>
                  </a:cxn>
                  <a:cxn ang="0">
                    <a:pos x="93" y="516"/>
                  </a:cxn>
                  <a:cxn ang="0">
                    <a:pos x="100" y="534"/>
                  </a:cxn>
                  <a:cxn ang="0">
                    <a:pos x="104" y="547"/>
                  </a:cxn>
                  <a:cxn ang="0">
                    <a:pos x="110" y="560"/>
                  </a:cxn>
                  <a:cxn ang="0">
                    <a:pos x="125" y="583"/>
                  </a:cxn>
                  <a:cxn ang="0">
                    <a:pos x="136" y="600"/>
                  </a:cxn>
                </a:cxnLst>
                <a:rect l="0" t="0" r="r" b="b"/>
                <a:pathLst>
                  <a:path w="137" h="601">
                    <a:moveTo>
                      <a:pt x="0" y="0"/>
                    </a:moveTo>
                    <a:lnTo>
                      <a:pt x="0" y="0"/>
                    </a:lnTo>
                    <a:lnTo>
                      <a:pt x="0" y="4"/>
                    </a:lnTo>
                    <a:lnTo>
                      <a:pt x="0" y="9"/>
                    </a:lnTo>
                    <a:lnTo>
                      <a:pt x="2" y="9"/>
                    </a:lnTo>
                    <a:lnTo>
                      <a:pt x="2" y="13"/>
                    </a:lnTo>
                    <a:lnTo>
                      <a:pt x="4" y="22"/>
                    </a:lnTo>
                    <a:lnTo>
                      <a:pt x="4" y="26"/>
                    </a:lnTo>
                    <a:lnTo>
                      <a:pt x="4" y="31"/>
                    </a:lnTo>
                    <a:lnTo>
                      <a:pt x="6" y="35"/>
                    </a:lnTo>
                    <a:lnTo>
                      <a:pt x="6" y="40"/>
                    </a:lnTo>
                    <a:lnTo>
                      <a:pt x="6" y="44"/>
                    </a:lnTo>
                    <a:lnTo>
                      <a:pt x="7" y="44"/>
                    </a:lnTo>
                    <a:lnTo>
                      <a:pt x="7" y="48"/>
                    </a:lnTo>
                    <a:lnTo>
                      <a:pt x="7" y="53"/>
                    </a:lnTo>
                    <a:lnTo>
                      <a:pt x="9" y="57"/>
                    </a:lnTo>
                    <a:lnTo>
                      <a:pt x="9" y="62"/>
                    </a:lnTo>
                    <a:lnTo>
                      <a:pt x="9" y="66"/>
                    </a:lnTo>
                    <a:lnTo>
                      <a:pt x="11" y="71"/>
                    </a:lnTo>
                    <a:lnTo>
                      <a:pt x="11" y="75"/>
                    </a:lnTo>
                    <a:lnTo>
                      <a:pt x="13" y="84"/>
                    </a:lnTo>
                    <a:lnTo>
                      <a:pt x="13" y="88"/>
                    </a:lnTo>
                    <a:lnTo>
                      <a:pt x="13" y="93"/>
                    </a:lnTo>
                    <a:lnTo>
                      <a:pt x="15" y="93"/>
                    </a:lnTo>
                    <a:lnTo>
                      <a:pt x="15" y="97"/>
                    </a:lnTo>
                    <a:lnTo>
                      <a:pt x="15" y="101"/>
                    </a:lnTo>
                    <a:lnTo>
                      <a:pt x="15" y="106"/>
                    </a:lnTo>
                    <a:lnTo>
                      <a:pt x="17" y="110"/>
                    </a:lnTo>
                    <a:lnTo>
                      <a:pt x="17" y="114"/>
                    </a:lnTo>
                    <a:lnTo>
                      <a:pt x="19" y="119"/>
                    </a:lnTo>
                    <a:lnTo>
                      <a:pt x="19" y="124"/>
                    </a:lnTo>
                    <a:lnTo>
                      <a:pt x="19" y="128"/>
                    </a:lnTo>
                    <a:lnTo>
                      <a:pt x="21" y="137"/>
                    </a:lnTo>
                    <a:lnTo>
                      <a:pt x="21" y="141"/>
                    </a:lnTo>
                    <a:lnTo>
                      <a:pt x="23" y="150"/>
                    </a:lnTo>
                    <a:lnTo>
                      <a:pt x="23" y="159"/>
                    </a:lnTo>
                    <a:lnTo>
                      <a:pt x="24" y="163"/>
                    </a:lnTo>
                    <a:lnTo>
                      <a:pt x="24" y="168"/>
                    </a:lnTo>
                    <a:lnTo>
                      <a:pt x="26" y="172"/>
                    </a:lnTo>
                    <a:lnTo>
                      <a:pt x="26" y="176"/>
                    </a:lnTo>
                    <a:lnTo>
                      <a:pt x="26" y="181"/>
                    </a:lnTo>
                    <a:lnTo>
                      <a:pt x="28" y="185"/>
                    </a:lnTo>
                    <a:lnTo>
                      <a:pt x="28" y="190"/>
                    </a:lnTo>
                    <a:lnTo>
                      <a:pt x="30" y="203"/>
                    </a:lnTo>
                    <a:lnTo>
                      <a:pt x="30" y="207"/>
                    </a:lnTo>
                    <a:lnTo>
                      <a:pt x="32" y="212"/>
                    </a:lnTo>
                    <a:lnTo>
                      <a:pt x="32" y="216"/>
                    </a:lnTo>
                    <a:lnTo>
                      <a:pt x="32" y="221"/>
                    </a:lnTo>
                    <a:lnTo>
                      <a:pt x="34" y="221"/>
                    </a:lnTo>
                    <a:lnTo>
                      <a:pt x="34" y="225"/>
                    </a:lnTo>
                    <a:lnTo>
                      <a:pt x="34" y="229"/>
                    </a:lnTo>
                    <a:lnTo>
                      <a:pt x="36" y="234"/>
                    </a:lnTo>
                    <a:lnTo>
                      <a:pt x="36" y="238"/>
                    </a:lnTo>
                    <a:lnTo>
                      <a:pt x="36" y="243"/>
                    </a:lnTo>
                    <a:lnTo>
                      <a:pt x="38" y="247"/>
                    </a:lnTo>
                    <a:lnTo>
                      <a:pt x="38" y="252"/>
                    </a:lnTo>
                    <a:lnTo>
                      <a:pt x="38" y="256"/>
                    </a:lnTo>
                    <a:lnTo>
                      <a:pt x="40" y="265"/>
                    </a:lnTo>
                    <a:lnTo>
                      <a:pt x="41" y="269"/>
                    </a:lnTo>
                    <a:lnTo>
                      <a:pt x="41" y="274"/>
                    </a:lnTo>
                    <a:lnTo>
                      <a:pt x="43" y="287"/>
                    </a:lnTo>
                    <a:lnTo>
                      <a:pt x="45" y="295"/>
                    </a:lnTo>
                    <a:lnTo>
                      <a:pt x="47" y="305"/>
                    </a:lnTo>
                    <a:lnTo>
                      <a:pt x="47" y="309"/>
                    </a:lnTo>
                    <a:lnTo>
                      <a:pt x="47" y="313"/>
                    </a:lnTo>
                    <a:lnTo>
                      <a:pt x="49" y="313"/>
                    </a:lnTo>
                    <a:lnTo>
                      <a:pt x="49" y="318"/>
                    </a:lnTo>
                    <a:lnTo>
                      <a:pt x="49" y="322"/>
                    </a:lnTo>
                    <a:lnTo>
                      <a:pt x="51" y="326"/>
                    </a:lnTo>
                    <a:lnTo>
                      <a:pt x="51" y="331"/>
                    </a:lnTo>
                    <a:lnTo>
                      <a:pt x="51" y="335"/>
                    </a:lnTo>
                    <a:lnTo>
                      <a:pt x="53" y="344"/>
                    </a:lnTo>
                    <a:lnTo>
                      <a:pt x="55" y="349"/>
                    </a:lnTo>
                    <a:lnTo>
                      <a:pt x="55" y="357"/>
                    </a:lnTo>
                    <a:lnTo>
                      <a:pt x="57" y="357"/>
                    </a:lnTo>
                    <a:lnTo>
                      <a:pt x="57" y="366"/>
                    </a:lnTo>
                    <a:lnTo>
                      <a:pt x="59" y="371"/>
                    </a:lnTo>
                    <a:lnTo>
                      <a:pt x="59" y="375"/>
                    </a:lnTo>
                    <a:lnTo>
                      <a:pt x="60" y="384"/>
                    </a:lnTo>
                    <a:lnTo>
                      <a:pt x="60" y="388"/>
                    </a:lnTo>
                    <a:lnTo>
                      <a:pt x="62" y="388"/>
                    </a:lnTo>
                    <a:lnTo>
                      <a:pt x="62" y="393"/>
                    </a:lnTo>
                    <a:lnTo>
                      <a:pt x="66" y="406"/>
                    </a:lnTo>
                    <a:lnTo>
                      <a:pt x="66" y="410"/>
                    </a:lnTo>
                    <a:lnTo>
                      <a:pt x="68" y="415"/>
                    </a:lnTo>
                    <a:lnTo>
                      <a:pt x="68" y="419"/>
                    </a:lnTo>
                    <a:lnTo>
                      <a:pt x="70" y="424"/>
                    </a:lnTo>
                    <a:lnTo>
                      <a:pt x="70" y="428"/>
                    </a:lnTo>
                    <a:lnTo>
                      <a:pt x="74" y="441"/>
                    </a:lnTo>
                    <a:lnTo>
                      <a:pt x="77" y="455"/>
                    </a:lnTo>
                    <a:lnTo>
                      <a:pt x="77" y="459"/>
                    </a:lnTo>
                    <a:lnTo>
                      <a:pt x="77" y="463"/>
                    </a:lnTo>
                    <a:lnTo>
                      <a:pt x="81" y="476"/>
                    </a:lnTo>
                    <a:lnTo>
                      <a:pt x="83" y="481"/>
                    </a:lnTo>
                    <a:lnTo>
                      <a:pt x="93" y="512"/>
                    </a:lnTo>
                    <a:lnTo>
                      <a:pt x="93" y="516"/>
                    </a:lnTo>
                    <a:lnTo>
                      <a:pt x="96" y="525"/>
                    </a:lnTo>
                    <a:lnTo>
                      <a:pt x="100" y="534"/>
                    </a:lnTo>
                    <a:lnTo>
                      <a:pt x="102" y="543"/>
                    </a:lnTo>
                    <a:lnTo>
                      <a:pt x="104" y="547"/>
                    </a:lnTo>
                    <a:lnTo>
                      <a:pt x="106" y="552"/>
                    </a:lnTo>
                    <a:lnTo>
                      <a:pt x="110" y="560"/>
                    </a:lnTo>
                    <a:lnTo>
                      <a:pt x="114" y="569"/>
                    </a:lnTo>
                    <a:lnTo>
                      <a:pt x="125" y="583"/>
                    </a:lnTo>
                    <a:lnTo>
                      <a:pt x="127" y="587"/>
                    </a:lnTo>
                    <a:lnTo>
                      <a:pt x="136" y="6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6364" name="Freeform 44"/>
              <p:cNvSpPr>
                <a:spLocks/>
              </p:cNvSpPr>
              <p:nvPr/>
            </p:nvSpPr>
            <p:spPr bwMode="auto">
              <a:xfrm>
                <a:off x="2943" y="3938"/>
                <a:ext cx="67" cy="34"/>
              </a:xfrm>
              <a:custGeom>
                <a:avLst/>
                <a:gdLst/>
                <a:ahLst/>
                <a:cxnLst>
                  <a:cxn ang="0">
                    <a:pos x="0" y="0"/>
                  </a:cxn>
                  <a:cxn ang="0">
                    <a:pos x="2" y="0"/>
                  </a:cxn>
                  <a:cxn ang="0">
                    <a:pos x="6" y="5"/>
                  </a:cxn>
                  <a:cxn ang="0">
                    <a:pos x="32" y="24"/>
                  </a:cxn>
                  <a:cxn ang="0">
                    <a:pos x="66" y="33"/>
                  </a:cxn>
                </a:cxnLst>
                <a:rect l="0" t="0" r="r" b="b"/>
                <a:pathLst>
                  <a:path w="67" h="34">
                    <a:moveTo>
                      <a:pt x="0" y="0"/>
                    </a:moveTo>
                    <a:lnTo>
                      <a:pt x="2" y="0"/>
                    </a:lnTo>
                    <a:lnTo>
                      <a:pt x="6" y="5"/>
                    </a:lnTo>
                    <a:lnTo>
                      <a:pt x="32" y="24"/>
                    </a:lnTo>
                    <a:lnTo>
                      <a:pt x="66" y="3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6365" name="Line 45"/>
            <p:cNvSpPr>
              <a:spLocks noChangeShapeType="1"/>
            </p:cNvSpPr>
            <p:nvPr/>
          </p:nvSpPr>
          <p:spPr bwMode="auto">
            <a:xfrm>
              <a:off x="2747" y="3123"/>
              <a:ext cx="0" cy="905"/>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56366" name="Group 46"/>
          <p:cNvGrpSpPr>
            <a:grpSpLocks/>
          </p:cNvGrpSpPr>
          <p:nvPr/>
        </p:nvGrpSpPr>
        <p:grpSpPr bwMode="auto">
          <a:xfrm>
            <a:off x="4537075" y="4959350"/>
            <a:ext cx="798513" cy="1430338"/>
            <a:chOff x="2858" y="3124"/>
            <a:chExt cx="503" cy="901"/>
          </a:xfrm>
        </p:grpSpPr>
        <p:grpSp>
          <p:nvGrpSpPr>
            <p:cNvPr id="56367" name="Group 47"/>
            <p:cNvGrpSpPr>
              <a:grpSpLocks/>
            </p:cNvGrpSpPr>
            <p:nvPr/>
          </p:nvGrpSpPr>
          <p:grpSpPr bwMode="auto">
            <a:xfrm>
              <a:off x="2858" y="3124"/>
              <a:ext cx="503" cy="845"/>
              <a:chOff x="2858" y="3124"/>
              <a:chExt cx="503" cy="845"/>
            </a:xfrm>
          </p:grpSpPr>
          <p:sp>
            <p:nvSpPr>
              <p:cNvPr id="56368" name="Freeform 48"/>
              <p:cNvSpPr>
                <a:spLocks/>
              </p:cNvSpPr>
              <p:nvPr/>
            </p:nvSpPr>
            <p:spPr bwMode="auto">
              <a:xfrm>
                <a:off x="2858" y="3361"/>
                <a:ext cx="187" cy="608"/>
              </a:xfrm>
              <a:custGeom>
                <a:avLst/>
                <a:gdLst/>
                <a:ahLst/>
                <a:cxnLst>
                  <a:cxn ang="0">
                    <a:pos x="20" y="598"/>
                  </a:cxn>
                  <a:cxn ang="0">
                    <a:pos x="61" y="572"/>
                  </a:cxn>
                  <a:cxn ang="0">
                    <a:pos x="70" y="559"/>
                  </a:cxn>
                  <a:cxn ang="0">
                    <a:pos x="79" y="541"/>
                  </a:cxn>
                  <a:cxn ang="0">
                    <a:pos x="83" y="537"/>
                  </a:cxn>
                  <a:cxn ang="0">
                    <a:pos x="87" y="523"/>
                  </a:cxn>
                  <a:cxn ang="0">
                    <a:pos x="90" y="515"/>
                  </a:cxn>
                  <a:cxn ang="0">
                    <a:pos x="94" y="506"/>
                  </a:cxn>
                  <a:cxn ang="0">
                    <a:pos x="98" y="497"/>
                  </a:cxn>
                  <a:cxn ang="0">
                    <a:pos x="101" y="484"/>
                  </a:cxn>
                  <a:cxn ang="0">
                    <a:pos x="109" y="462"/>
                  </a:cxn>
                  <a:cxn ang="0">
                    <a:pos x="114" y="436"/>
                  </a:cxn>
                  <a:cxn ang="0">
                    <a:pos x="116" y="431"/>
                  </a:cxn>
                  <a:cxn ang="0">
                    <a:pos x="118" y="418"/>
                  </a:cxn>
                  <a:cxn ang="0">
                    <a:pos x="123" y="396"/>
                  </a:cxn>
                  <a:cxn ang="0">
                    <a:pos x="125" y="387"/>
                  </a:cxn>
                  <a:cxn ang="0">
                    <a:pos x="127" y="374"/>
                  </a:cxn>
                  <a:cxn ang="0">
                    <a:pos x="129" y="365"/>
                  </a:cxn>
                  <a:cxn ang="0">
                    <a:pos x="132" y="352"/>
                  </a:cxn>
                  <a:cxn ang="0">
                    <a:pos x="134" y="339"/>
                  </a:cxn>
                  <a:cxn ang="0">
                    <a:pos x="136" y="334"/>
                  </a:cxn>
                  <a:cxn ang="0">
                    <a:pos x="136" y="326"/>
                  </a:cxn>
                  <a:cxn ang="0">
                    <a:pos x="138" y="312"/>
                  </a:cxn>
                  <a:cxn ang="0">
                    <a:pos x="140" y="304"/>
                  </a:cxn>
                  <a:cxn ang="0">
                    <a:pos x="142" y="299"/>
                  </a:cxn>
                  <a:cxn ang="0">
                    <a:pos x="143" y="282"/>
                  </a:cxn>
                  <a:cxn ang="0">
                    <a:pos x="145" y="273"/>
                  </a:cxn>
                  <a:cxn ang="0">
                    <a:pos x="147" y="264"/>
                  </a:cxn>
                  <a:cxn ang="0">
                    <a:pos x="149" y="251"/>
                  </a:cxn>
                  <a:cxn ang="0">
                    <a:pos x="151" y="242"/>
                  </a:cxn>
                  <a:cxn ang="0">
                    <a:pos x="153" y="229"/>
                  </a:cxn>
                  <a:cxn ang="0">
                    <a:pos x="155" y="220"/>
                  </a:cxn>
                  <a:cxn ang="0">
                    <a:pos x="155" y="211"/>
                  </a:cxn>
                  <a:cxn ang="0">
                    <a:pos x="156" y="198"/>
                  </a:cxn>
                  <a:cxn ang="0">
                    <a:pos x="158" y="194"/>
                  </a:cxn>
                  <a:cxn ang="0">
                    <a:pos x="160" y="185"/>
                  </a:cxn>
                  <a:cxn ang="0">
                    <a:pos x="162" y="172"/>
                  </a:cxn>
                  <a:cxn ang="0">
                    <a:pos x="162" y="163"/>
                  </a:cxn>
                  <a:cxn ang="0">
                    <a:pos x="164" y="154"/>
                  </a:cxn>
                  <a:cxn ang="0">
                    <a:pos x="166" y="145"/>
                  </a:cxn>
                  <a:cxn ang="0">
                    <a:pos x="166" y="136"/>
                  </a:cxn>
                  <a:cxn ang="0">
                    <a:pos x="168" y="128"/>
                  </a:cxn>
                  <a:cxn ang="0">
                    <a:pos x="169" y="123"/>
                  </a:cxn>
                  <a:cxn ang="0">
                    <a:pos x="169" y="115"/>
                  </a:cxn>
                  <a:cxn ang="0">
                    <a:pos x="171" y="105"/>
                  </a:cxn>
                  <a:cxn ang="0">
                    <a:pos x="171" y="97"/>
                  </a:cxn>
                  <a:cxn ang="0">
                    <a:pos x="173" y="92"/>
                  </a:cxn>
                  <a:cxn ang="0">
                    <a:pos x="173" y="84"/>
                  </a:cxn>
                  <a:cxn ang="0">
                    <a:pos x="175" y="79"/>
                  </a:cxn>
                  <a:cxn ang="0">
                    <a:pos x="177" y="70"/>
                  </a:cxn>
                  <a:cxn ang="0">
                    <a:pos x="179" y="53"/>
                  </a:cxn>
                  <a:cxn ang="0">
                    <a:pos x="180" y="44"/>
                  </a:cxn>
                  <a:cxn ang="0">
                    <a:pos x="182" y="26"/>
                  </a:cxn>
                  <a:cxn ang="0">
                    <a:pos x="184" y="22"/>
                  </a:cxn>
                  <a:cxn ang="0">
                    <a:pos x="184" y="13"/>
                  </a:cxn>
                  <a:cxn ang="0">
                    <a:pos x="186" y="9"/>
                  </a:cxn>
                  <a:cxn ang="0">
                    <a:pos x="186" y="0"/>
                  </a:cxn>
                </a:cxnLst>
                <a:rect l="0" t="0" r="r" b="b"/>
                <a:pathLst>
                  <a:path w="187" h="608">
                    <a:moveTo>
                      <a:pt x="0" y="607"/>
                    </a:moveTo>
                    <a:lnTo>
                      <a:pt x="20" y="598"/>
                    </a:lnTo>
                    <a:lnTo>
                      <a:pt x="53" y="581"/>
                    </a:lnTo>
                    <a:lnTo>
                      <a:pt x="61" y="572"/>
                    </a:lnTo>
                    <a:lnTo>
                      <a:pt x="66" y="563"/>
                    </a:lnTo>
                    <a:lnTo>
                      <a:pt x="70" y="559"/>
                    </a:lnTo>
                    <a:lnTo>
                      <a:pt x="72" y="554"/>
                    </a:lnTo>
                    <a:lnTo>
                      <a:pt x="79" y="541"/>
                    </a:lnTo>
                    <a:lnTo>
                      <a:pt x="81" y="537"/>
                    </a:lnTo>
                    <a:lnTo>
                      <a:pt x="83" y="537"/>
                    </a:lnTo>
                    <a:lnTo>
                      <a:pt x="83" y="533"/>
                    </a:lnTo>
                    <a:lnTo>
                      <a:pt x="87" y="523"/>
                    </a:lnTo>
                    <a:lnTo>
                      <a:pt x="88" y="523"/>
                    </a:lnTo>
                    <a:lnTo>
                      <a:pt x="90" y="515"/>
                    </a:lnTo>
                    <a:lnTo>
                      <a:pt x="92" y="510"/>
                    </a:lnTo>
                    <a:lnTo>
                      <a:pt x="94" y="506"/>
                    </a:lnTo>
                    <a:lnTo>
                      <a:pt x="96" y="502"/>
                    </a:lnTo>
                    <a:lnTo>
                      <a:pt x="98" y="497"/>
                    </a:lnTo>
                    <a:lnTo>
                      <a:pt x="99" y="492"/>
                    </a:lnTo>
                    <a:lnTo>
                      <a:pt x="101" y="484"/>
                    </a:lnTo>
                    <a:lnTo>
                      <a:pt x="103" y="479"/>
                    </a:lnTo>
                    <a:lnTo>
                      <a:pt x="109" y="462"/>
                    </a:lnTo>
                    <a:lnTo>
                      <a:pt x="110" y="453"/>
                    </a:lnTo>
                    <a:lnTo>
                      <a:pt x="114" y="436"/>
                    </a:lnTo>
                    <a:lnTo>
                      <a:pt x="114" y="431"/>
                    </a:lnTo>
                    <a:lnTo>
                      <a:pt x="116" y="431"/>
                    </a:lnTo>
                    <a:lnTo>
                      <a:pt x="116" y="427"/>
                    </a:lnTo>
                    <a:lnTo>
                      <a:pt x="118" y="418"/>
                    </a:lnTo>
                    <a:lnTo>
                      <a:pt x="123" y="400"/>
                    </a:lnTo>
                    <a:lnTo>
                      <a:pt x="123" y="396"/>
                    </a:lnTo>
                    <a:lnTo>
                      <a:pt x="123" y="392"/>
                    </a:lnTo>
                    <a:lnTo>
                      <a:pt x="125" y="387"/>
                    </a:lnTo>
                    <a:lnTo>
                      <a:pt x="127" y="378"/>
                    </a:lnTo>
                    <a:lnTo>
                      <a:pt x="127" y="374"/>
                    </a:lnTo>
                    <a:lnTo>
                      <a:pt x="129" y="369"/>
                    </a:lnTo>
                    <a:lnTo>
                      <a:pt x="129" y="365"/>
                    </a:lnTo>
                    <a:lnTo>
                      <a:pt x="131" y="361"/>
                    </a:lnTo>
                    <a:lnTo>
                      <a:pt x="132" y="352"/>
                    </a:lnTo>
                    <a:lnTo>
                      <a:pt x="132" y="343"/>
                    </a:lnTo>
                    <a:lnTo>
                      <a:pt x="134" y="339"/>
                    </a:lnTo>
                    <a:lnTo>
                      <a:pt x="134" y="334"/>
                    </a:lnTo>
                    <a:lnTo>
                      <a:pt x="136" y="334"/>
                    </a:lnTo>
                    <a:lnTo>
                      <a:pt x="136" y="330"/>
                    </a:lnTo>
                    <a:lnTo>
                      <a:pt x="136" y="326"/>
                    </a:lnTo>
                    <a:lnTo>
                      <a:pt x="138" y="317"/>
                    </a:lnTo>
                    <a:lnTo>
                      <a:pt x="138" y="312"/>
                    </a:lnTo>
                    <a:lnTo>
                      <a:pt x="140" y="308"/>
                    </a:lnTo>
                    <a:lnTo>
                      <a:pt x="140" y="304"/>
                    </a:lnTo>
                    <a:lnTo>
                      <a:pt x="142" y="304"/>
                    </a:lnTo>
                    <a:lnTo>
                      <a:pt x="142" y="299"/>
                    </a:lnTo>
                    <a:lnTo>
                      <a:pt x="142" y="295"/>
                    </a:lnTo>
                    <a:lnTo>
                      <a:pt x="143" y="282"/>
                    </a:lnTo>
                    <a:lnTo>
                      <a:pt x="145" y="277"/>
                    </a:lnTo>
                    <a:lnTo>
                      <a:pt x="145" y="273"/>
                    </a:lnTo>
                    <a:lnTo>
                      <a:pt x="145" y="269"/>
                    </a:lnTo>
                    <a:lnTo>
                      <a:pt x="147" y="264"/>
                    </a:lnTo>
                    <a:lnTo>
                      <a:pt x="149" y="255"/>
                    </a:lnTo>
                    <a:lnTo>
                      <a:pt x="149" y="251"/>
                    </a:lnTo>
                    <a:lnTo>
                      <a:pt x="149" y="246"/>
                    </a:lnTo>
                    <a:lnTo>
                      <a:pt x="151" y="242"/>
                    </a:lnTo>
                    <a:lnTo>
                      <a:pt x="151" y="238"/>
                    </a:lnTo>
                    <a:lnTo>
                      <a:pt x="153" y="229"/>
                    </a:lnTo>
                    <a:lnTo>
                      <a:pt x="153" y="224"/>
                    </a:lnTo>
                    <a:lnTo>
                      <a:pt x="155" y="220"/>
                    </a:lnTo>
                    <a:lnTo>
                      <a:pt x="155" y="216"/>
                    </a:lnTo>
                    <a:lnTo>
                      <a:pt x="155" y="211"/>
                    </a:lnTo>
                    <a:lnTo>
                      <a:pt x="156" y="202"/>
                    </a:lnTo>
                    <a:lnTo>
                      <a:pt x="156" y="198"/>
                    </a:lnTo>
                    <a:lnTo>
                      <a:pt x="158" y="198"/>
                    </a:lnTo>
                    <a:lnTo>
                      <a:pt x="158" y="194"/>
                    </a:lnTo>
                    <a:lnTo>
                      <a:pt x="158" y="189"/>
                    </a:lnTo>
                    <a:lnTo>
                      <a:pt x="160" y="185"/>
                    </a:lnTo>
                    <a:lnTo>
                      <a:pt x="160" y="180"/>
                    </a:lnTo>
                    <a:lnTo>
                      <a:pt x="162" y="172"/>
                    </a:lnTo>
                    <a:lnTo>
                      <a:pt x="162" y="167"/>
                    </a:lnTo>
                    <a:lnTo>
                      <a:pt x="162" y="163"/>
                    </a:lnTo>
                    <a:lnTo>
                      <a:pt x="164" y="159"/>
                    </a:lnTo>
                    <a:lnTo>
                      <a:pt x="164" y="154"/>
                    </a:lnTo>
                    <a:lnTo>
                      <a:pt x="164" y="149"/>
                    </a:lnTo>
                    <a:lnTo>
                      <a:pt x="166" y="145"/>
                    </a:lnTo>
                    <a:lnTo>
                      <a:pt x="166" y="141"/>
                    </a:lnTo>
                    <a:lnTo>
                      <a:pt x="166" y="136"/>
                    </a:lnTo>
                    <a:lnTo>
                      <a:pt x="168" y="132"/>
                    </a:lnTo>
                    <a:lnTo>
                      <a:pt x="168" y="128"/>
                    </a:lnTo>
                    <a:lnTo>
                      <a:pt x="168" y="123"/>
                    </a:lnTo>
                    <a:lnTo>
                      <a:pt x="169" y="123"/>
                    </a:lnTo>
                    <a:lnTo>
                      <a:pt x="169" y="119"/>
                    </a:lnTo>
                    <a:lnTo>
                      <a:pt x="169" y="115"/>
                    </a:lnTo>
                    <a:lnTo>
                      <a:pt x="171" y="110"/>
                    </a:lnTo>
                    <a:lnTo>
                      <a:pt x="171" y="105"/>
                    </a:lnTo>
                    <a:lnTo>
                      <a:pt x="171" y="101"/>
                    </a:lnTo>
                    <a:lnTo>
                      <a:pt x="171" y="97"/>
                    </a:lnTo>
                    <a:lnTo>
                      <a:pt x="173" y="97"/>
                    </a:lnTo>
                    <a:lnTo>
                      <a:pt x="173" y="92"/>
                    </a:lnTo>
                    <a:lnTo>
                      <a:pt x="173" y="88"/>
                    </a:lnTo>
                    <a:lnTo>
                      <a:pt x="173" y="84"/>
                    </a:lnTo>
                    <a:lnTo>
                      <a:pt x="175" y="84"/>
                    </a:lnTo>
                    <a:lnTo>
                      <a:pt x="175" y="79"/>
                    </a:lnTo>
                    <a:lnTo>
                      <a:pt x="175" y="75"/>
                    </a:lnTo>
                    <a:lnTo>
                      <a:pt x="177" y="70"/>
                    </a:lnTo>
                    <a:lnTo>
                      <a:pt x="177" y="66"/>
                    </a:lnTo>
                    <a:lnTo>
                      <a:pt x="179" y="53"/>
                    </a:lnTo>
                    <a:lnTo>
                      <a:pt x="179" y="49"/>
                    </a:lnTo>
                    <a:lnTo>
                      <a:pt x="180" y="44"/>
                    </a:lnTo>
                    <a:lnTo>
                      <a:pt x="180" y="40"/>
                    </a:lnTo>
                    <a:lnTo>
                      <a:pt x="182" y="26"/>
                    </a:lnTo>
                    <a:lnTo>
                      <a:pt x="182" y="22"/>
                    </a:lnTo>
                    <a:lnTo>
                      <a:pt x="184" y="22"/>
                    </a:lnTo>
                    <a:lnTo>
                      <a:pt x="184" y="18"/>
                    </a:lnTo>
                    <a:lnTo>
                      <a:pt x="184" y="13"/>
                    </a:lnTo>
                    <a:lnTo>
                      <a:pt x="184" y="9"/>
                    </a:lnTo>
                    <a:lnTo>
                      <a:pt x="186" y="9"/>
                    </a:lnTo>
                    <a:lnTo>
                      <a:pt x="186" y="5"/>
                    </a:lnTo>
                    <a:lnTo>
                      <a:pt x="18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69" name="Freeform 49"/>
              <p:cNvSpPr>
                <a:spLocks/>
              </p:cNvSpPr>
              <p:nvPr/>
            </p:nvSpPr>
            <p:spPr bwMode="auto">
              <a:xfrm>
                <a:off x="3044" y="3150"/>
                <a:ext cx="44" cy="212"/>
              </a:xfrm>
              <a:custGeom>
                <a:avLst/>
                <a:gdLst/>
                <a:ahLst/>
                <a:cxnLst>
                  <a:cxn ang="0">
                    <a:pos x="0" y="211"/>
                  </a:cxn>
                  <a:cxn ang="0">
                    <a:pos x="0" y="211"/>
                  </a:cxn>
                  <a:cxn ang="0">
                    <a:pos x="0" y="206"/>
                  </a:cxn>
                  <a:cxn ang="0">
                    <a:pos x="2" y="206"/>
                  </a:cxn>
                  <a:cxn ang="0">
                    <a:pos x="2" y="202"/>
                  </a:cxn>
                  <a:cxn ang="0">
                    <a:pos x="2" y="198"/>
                  </a:cxn>
                  <a:cxn ang="0">
                    <a:pos x="4" y="189"/>
                  </a:cxn>
                  <a:cxn ang="0">
                    <a:pos x="4" y="185"/>
                  </a:cxn>
                  <a:cxn ang="0">
                    <a:pos x="5" y="185"/>
                  </a:cxn>
                  <a:cxn ang="0">
                    <a:pos x="5" y="180"/>
                  </a:cxn>
                  <a:cxn ang="0">
                    <a:pos x="5" y="176"/>
                  </a:cxn>
                  <a:cxn ang="0">
                    <a:pos x="5" y="172"/>
                  </a:cxn>
                  <a:cxn ang="0">
                    <a:pos x="7" y="167"/>
                  </a:cxn>
                  <a:cxn ang="0">
                    <a:pos x="7" y="163"/>
                  </a:cxn>
                  <a:cxn ang="0">
                    <a:pos x="9" y="158"/>
                  </a:cxn>
                  <a:cxn ang="0">
                    <a:pos x="9" y="154"/>
                  </a:cxn>
                  <a:cxn ang="0">
                    <a:pos x="9" y="150"/>
                  </a:cxn>
                  <a:cxn ang="0">
                    <a:pos x="11" y="145"/>
                  </a:cxn>
                  <a:cxn ang="0">
                    <a:pos x="11" y="141"/>
                  </a:cxn>
                  <a:cxn ang="0">
                    <a:pos x="13" y="137"/>
                  </a:cxn>
                  <a:cxn ang="0">
                    <a:pos x="13" y="132"/>
                  </a:cxn>
                  <a:cxn ang="0">
                    <a:pos x="13" y="128"/>
                  </a:cxn>
                  <a:cxn ang="0">
                    <a:pos x="15" y="123"/>
                  </a:cxn>
                  <a:cxn ang="0">
                    <a:pos x="15" y="119"/>
                  </a:cxn>
                  <a:cxn ang="0">
                    <a:pos x="15" y="114"/>
                  </a:cxn>
                  <a:cxn ang="0">
                    <a:pos x="17" y="114"/>
                  </a:cxn>
                  <a:cxn ang="0">
                    <a:pos x="17" y="110"/>
                  </a:cxn>
                  <a:cxn ang="0">
                    <a:pos x="17" y="106"/>
                  </a:cxn>
                  <a:cxn ang="0">
                    <a:pos x="19" y="106"/>
                  </a:cxn>
                  <a:cxn ang="0">
                    <a:pos x="19" y="101"/>
                  </a:cxn>
                  <a:cxn ang="0">
                    <a:pos x="19" y="97"/>
                  </a:cxn>
                  <a:cxn ang="0">
                    <a:pos x="21" y="97"/>
                  </a:cxn>
                  <a:cxn ang="0">
                    <a:pos x="21" y="93"/>
                  </a:cxn>
                  <a:cxn ang="0">
                    <a:pos x="21" y="88"/>
                  </a:cxn>
                  <a:cxn ang="0">
                    <a:pos x="22" y="83"/>
                  </a:cxn>
                  <a:cxn ang="0">
                    <a:pos x="22" y="79"/>
                  </a:cxn>
                  <a:cxn ang="0">
                    <a:pos x="22" y="75"/>
                  </a:cxn>
                  <a:cxn ang="0">
                    <a:pos x="24" y="75"/>
                  </a:cxn>
                  <a:cxn ang="0">
                    <a:pos x="24" y="70"/>
                  </a:cxn>
                  <a:cxn ang="0">
                    <a:pos x="24" y="66"/>
                  </a:cxn>
                  <a:cxn ang="0">
                    <a:pos x="26" y="66"/>
                  </a:cxn>
                  <a:cxn ang="0">
                    <a:pos x="26" y="62"/>
                  </a:cxn>
                  <a:cxn ang="0">
                    <a:pos x="26" y="57"/>
                  </a:cxn>
                  <a:cxn ang="0">
                    <a:pos x="28" y="57"/>
                  </a:cxn>
                  <a:cxn ang="0">
                    <a:pos x="28" y="53"/>
                  </a:cxn>
                  <a:cxn ang="0">
                    <a:pos x="28" y="49"/>
                  </a:cxn>
                  <a:cxn ang="0">
                    <a:pos x="30" y="49"/>
                  </a:cxn>
                  <a:cxn ang="0">
                    <a:pos x="30" y="44"/>
                  </a:cxn>
                  <a:cxn ang="0">
                    <a:pos x="32" y="40"/>
                  </a:cxn>
                  <a:cxn ang="0">
                    <a:pos x="32" y="35"/>
                  </a:cxn>
                  <a:cxn ang="0">
                    <a:pos x="33" y="35"/>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2">
                    <a:moveTo>
                      <a:pt x="0" y="211"/>
                    </a:moveTo>
                    <a:lnTo>
                      <a:pt x="0" y="211"/>
                    </a:lnTo>
                    <a:lnTo>
                      <a:pt x="0" y="206"/>
                    </a:lnTo>
                    <a:lnTo>
                      <a:pt x="2" y="206"/>
                    </a:lnTo>
                    <a:lnTo>
                      <a:pt x="2" y="202"/>
                    </a:lnTo>
                    <a:lnTo>
                      <a:pt x="2" y="198"/>
                    </a:lnTo>
                    <a:lnTo>
                      <a:pt x="4" y="189"/>
                    </a:lnTo>
                    <a:lnTo>
                      <a:pt x="4" y="185"/>
                    </a:lnTo>
                    <a:lnTo>
                      <a:pt x="5" y="185"/>
                    </a:lnTo>
                    <a:lnTo>
                      <a:pt x="5" y="180"/>
                    </a:lnTo>
                    <a:lnTo>
                      <a:pt x="5" y="176"/>
                    </a:lnTo>
                    <a:lnTo>
                      <a:pt x="5" y="172"/>
                    </a:lnTo>
                    <a:lnTo>
                      <a:pt x="7" y="167"/>
                    </a:lnTo>
                    <a:lnTo>
                      <a:pt x="7" y="163"/>
                    </a:lnTo>
                    <a:lnTo>
                      <a:pt x="9" y="158"/>
                    </a:lnTo>
                    <a:lnTo>
                      <a:pt x="9" y="154"/>
                    </a:lnTo>
                    <a:lnTo>
                      <a:pt x="9" y="150"/>
                    </a:lnTo>
                    <a:lnTo>
                      <a:pt x="11" y="145"/>
                    </a:lnTo>
                    <a:lnTo>
                      <a:pt x="11" y="141"/>
                    </a:lnTo>
                    <a:lnTo>
                      <a:pt x="13" y="137"/>
                    </a:lnTo>
                    <a:lnTo>
                      <a:pt x="13" y="132"/>
                    </a:lnTo>
                    <a:lnTo>
                      <a:pt x="13" y="128"/>
                    </a:lnTo>
                    <a:lnTo>
                      <a:pt x="15" y="123"/>
                    </a:lnTo>
                    <a:lnTo>
                      <a:pt x="15" y="119"/>
                    </a:lnTo>
                    <a:lnTo>
                      <a:pt x="15" y="114"/>
                    </a:lnTo>
                    <a:lnTo>
                      <a:pt x="17" y="114"/>
                    </a:lnTo>
                    <a:lnTo>
                      <a:pt x="17" y="110"/>
                    </a:lnTo>
                    <a:lnTo>
                      <a:pt x="17" y="106"/>
                    </a:lnTo>
                    <a:lnTo>
                      <a:pt x="19" y="106"/>
                    </a:lnTo>
                    <a:lnTo>
                      <a:pt x="19" y="101"/>
                    </a:lnTo>
                    <a:lnTo>
                      <a:pt x="19" y="97"/>
                    </a:lnTo>
                    <a:lnTo>
                      <a:pt x="21" y="97"/>
                    </a:lnTo>
                    <a:lnTo>
                      <a:pt x="21" y="93"/>
                    </a:lnTo>
                    <a:lnTo>
                      <a:pt x="21" y="88"/>
                    </a:lnTo>
                    <a:lnTo>
                      <a:pt x="22" y="83"/>
                    </a:lnTo>
                    <a:lnTo>
                      <a:pt x="22" y="79"/>
                    </a:lnTo>
                    <a:lnTo>
                      <a:pt x="22" y="75"/>
                    </a:lnTo>
                    <a:lnTo>
                      <a:pt x="24" y="75"/>
                    </a:lnTo>
                    <a:lnTo>
                      <a:pt x="24" y="70"/>
                    </a:lnTo>
                    <a:lnTo>
                      <a:pt x="24" y="66"/>
                    </a:lnTo>
                    <a:lnTo>
                      <a:pt x="26" y="66"/>
                    </a:lnTo>
                    <a:lnTo>
                      <a:pt x="26" y="62"/>
                    </a:lnTo>
                    <a:lnTo>
                      <a:pt x="26" y="57"/>
                    </a:lnTo>
                    <a:lnTo>
                      <a:pt x="28" y="57"/>
                    </a:lnTo>
                    <a:lnTo>
                      <a:pt x="28" y="53"/>
                    </a:lnTo>
                    <a:lnTo>
                      <a:pt x="28" y="49"/>
                    </a:lnTo>
                    <a:lnTo>
                      <a:pt x="30" y="49"/>
                    </a:lnTo>
                    <a:lnTo>
                      <a:pt x="30" y="44"/>
                    </a:lnTo>
                    <a:lnTo>
                      <a:pt x="32" y="40"/>
                    </a:lnTo>
                    <a:lnTo>
                      <a:pt x="32" y="35"/>
                    </a:lnTo>
                    <a:lnTo>
                      <a:pt x="33" y="35"/>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70" name="Freeform 50"/>
              <p:cNvSpPr>
                <a:spLocks/>
              </p:cNvSpPr>
              <p:nvPr/>
            </p:nvSpPr>
            <p:spPr bwMode="auto">
              <a:xfrm>
                <a:off x="3087" y="3124"/>
                <a:ext cx="32" cy="27"/>
              </a:xfrm>
              <a:custGeom>
                <a:avLst/>
                <a:gdLst/>
                <a:ahLst/>
                <a:cxnLst>
                  <a:cxn ang="0">
                    <a:pos x="0" y="26"/>
                  </a:cxn>
                  <a:cxn ang="0">
                    <a:pos x="0" y="26"/>
                  </a:cxn>
                  <a:cxn ang="0">
                    <a:pos x="0" y="22"/>
                  </a:cxn>
                  <a:cxn ang="0">
                    <a:pos x="2" y="22"/>
                  </a:cxn>
                  <a:cxn ang="0">
                    <a:pos x="2" y="18"/>
                  </a:cxn>
                  <a:cxn ang="0">
                    <a:pos x="4" y="18"/>
                  </a:cxn>
                  <a:cxn ang="0">
                    <a:pos x="4" y="13"/>
                  </a:cxn>
                  <a:cxn ang="0">
                    <a:pos x="5" y="13"/>
                  </a:cxn>
                  <a:cxn ang="0">
                    <a:pos x="7" y="9"/>
                  </a:cxn>
                  <a:cxn ang="0">
                    <a:pos x="9" y="9"/>
                  </a:cxn>
                  <a:cxn ang="0">
                    <a:pos x="9" y="5"/>
                  </a:cxn>
                  <a:cxn ang="0">
                    <a:pos x="11" y="5"/>
                  </a:cxn>
                  <a:cxn ang="0">
                    <a:pos x="13" y="5"/>
                  </a:cxn>
                  <a:cxn ang="0">
                    <a:pos x="13" y="0"/>
                  </a:cxn>
                  <a:cxn ang="0">
                    <a:pos x="15" y="0"/>
                  </a:cxn>
                  <a:cxn ang="0">
                    <a:pos x="16" y="0"/>
                  </a:cxn>
                  <a:cxn ang="0">
                    <a:pos x="18" y="0"/>
                  </a:cxn>
                  <a:cxn ang="0">
                    <a:pos x="20" y="0"/>
                  </a:cxn>
                  <a:cxn ang="0">
                    <a:pos x="22" y="0"/>
                  </a:cxn>
                  <a:cxn ang="0">
                    <a:pos x="24" y="0"/>
                  </a:cxn>
                  <a:cxn ang="0">
                    <a:pos x="24" y="5"/>
                  </a:cxn>
                  <a:cxn ang="0">
                    <a:pos x="26" y="5"/>
                  </a:cxn>
                  <a:cxn ang="0">
                    <a:pos x="27" y="5"/>
                  </a:cxn>
                  <a:cxn ang="0">
                    <a:pos x="27" y="9"/>
                  </a:cxn>
                  <a:cxn ang="0">
                    <a:pos x="29" y="9"/>
                  </a:cxn>
                  <a:cxn ang="0">
                    <a:pos x="29" y="13"/>
                  </a:cxn>
                  <a:cxn ang="0">
                    <a:pos x="31" y="13"/>
                  </a:cxn>
                </a:cxnLst>
                <a:rect l="0" t="0" r="r" b="b"/>
                <a:pathLst>
                  <a:path w="32" h="27">
                    <a:moveTo>
                      <a:pt x="0" y="26"/>
                    </a:moveTo>
                    <a:lnTo>
                      <a:pt x="0" y="26"/>
                    </a:lnTo>
                    <a:lnTo>
                      <a:pt x="0" y="22"/>
                    </a:lnTo>
                    <a:lnTo>
                      <a:pt x="2" y="22"/>
                    </a:lnTo>
                    <a:lnTo>
                      <a:pt x="2" y="18"/>
                    </a:lnTo>
                    <a:lnTo>
                      <a:pt x="4" y="18"/>
                    </a:lnTo>
                    <a:lnTo>
                      <a:pt x="4" y="13"/>
                    </a:lnTo>
                    <a:lnTo>
                      <a:pt x="5" y="13"/>
                    </a:lnTo>
                    <a:lnTo>
                      <a:pt x="7" y="9"/>
                    </a:lnTo>
                    <a:lnTo>
                      <a:pt x="9" y="9"/>
                    </a:lnTo>
                    <a:lnTo>
                      <a:pt x="9" y="5"/>
                    </a:lnTo>
                    <a:lnTo>
                      <a:pt x="11" y="5"/>
                    </a:lnTo>
                    <a:lnTo>
                      <a:pt x="13" y="5"/>
                    </a:lnTo>
                    <a:lnTo>
                      <a:pt x="13" y="0"/>
                    </a:lnTo>
                    <a:lnTo>
                      <a:pt x="15" y="0"/>
                    </a:lnTo>
                    <a:lnTo>
                      <a:pt x="16" y="0"/>
                    </a:lnTo>
                    <a:lnTo>
                      <a:pt x="18" y="0"/>
                    </a:lnTo>
                    <a:lnTo>
                      <a:pt x="20" y="0"/>
                    </a:lnTo>
                    <a:lnTo>
                      <a:pt x="22" y="0"/>
                    </a:lnTo>
                    <a:lnTo>
                      <a:pt x="24" y="0"/>
                    </a:lnTo>
                    <a:lnTo>
                      <a:pt x="24" y="5"/>
                    </a:lnTo>
                    <a:lnTo>
                      <a:pt x="26" y="5"/>
                    </a:lnTo>
                    <a:lnTo>
                      <a:pt x="27" y="5"/>
                    </a:lnTo>
                    <a:lnTo>
                      <a:pt x="27" y="9"/>
                    </a:lnTo>
                    <a:lnTo>
                      <a:pt x="29" y="9"/>
                    </a:lnTo>
                    <a:lnTo>
                      <a:pt x="29" y="13"/>
                    </a:lnTo>
                    <a:lnTo>
                      <a:pt x="31"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71" name="Freeform 51"/>
              <p:cNvSpPr>
                <a:spLocks/>
              </p:cNvSpPr>
              <p:nvPr/>
            </p:nvSpPr>
            <p:spPr bwMode="auto">
              <a:xfrm>
                <a:off x="3118" y="3137"/>
                <a:ext cx="45" cy="204"/>
              </a:xfrm>
              <a:custGeom>
                <a:avLst/>
                <a:gdLst/>
                <a:ahLst/>
                <a:cxnLst>
                  <a:cxn ang="0">
                    <a:pos x="0" y="0"/>
                  </a:cxn>
                  <a:cxn ang="0">
                    <a:pos x="0" y="0"/>
                  </a:cxn>
                  <a:cxn ang="0">
                    <a:pos x="2" y="0"/>
                  </a:cxn>
                  <a:cxn ang="0">
                    <a:pos x="2" y="5"/>
                  </a:cxn>
                  <a:cxn ang="0">
                    <a:pos x="4" y="5"/>
                  </a:cxn>
                  <a:cxn ang="0">
                    <a:pos x="4" y="9"/>
                  </a:cxn>
                  <a:cxn ang="0">
                    <a:pos x="6" y="9"/>
                  </a:cxn>
                  <a:cxn ang="0">
                    <a:pos x="6" y="13"/>
                  </a:cxn>
                  <a:cxn ang="0">
                    <a:pos x="7" y="13"/>
                  </a:cxn>
                  <a:cxn ang="0">
                    <a:pos x="7" y="18"/>
                  </a:cxn>
                  <a:cxn ang="0">
                    <a:pos x="7"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3"/>
                  </a:cxn>
                  <a:cxn ang="0">
                    <a:pos x="18" y="53"/>
                  </a:cxn>
                  <a:cxn ang="0">
                    <a:pos x="18" y="57"/>
                  </a:cxn>
                  <a:cxn ang="0">
                    <a:pos x="18" y="62"/>
                  </a:cxn>
                  <a:cxn ang="0">
                    <a:pos x="20" y="62"/>
                  </a:cxn>
                  <a:cxn ang="0">
                    <a:pos x="20" y="66"/>
                  </a:cxn>
                  <a:cxn ang="0">
                    <a:pos x="20" y="71"/>
                  </a:cxn>
                  <a:cxn ang="0">
                    <a:pos x="22" y="71"/>
                  </a:cxn>
                  <a:cxn ang="0">
                    <a:pos x="22" y="75"/>
                  </a:cxn>
                  <a:cxn ang="0">
                    <a:pos x="24" y="80"/>
                  </a:cxn>
                  <a:cxn ang="0">
                    <a:pos x="24" y="84"/>
                  </a:cxn>
                  <a:cxn ang="0">
                    <a:pos x="24" y="88"/>
                  </a:cxn>
                  <a:cxn ang="0">
                    <a:pos x="26" y="93"/>
                  </a:cxn>
                  <a:cxn ang="0">
                    <a:pos x="26" y="97"/>
                  </a:cxn>
                  <a:cxn ang="0">
                    <a:pos x="28" y="102"/>
                  </a:cxn>
                  <a:cxn ang="0">
                    <a:pos x="28" y="106"/>
                  </a:cxn>
                  <a:cxn ang="0">
                    <a:pos x="29" y="110"/>
                  </a:cxn>
                  <a:cxn ang="0">
                    <a:pos x="29" y="115"/>
                  </a:cxn>
                  <a:cxn ang="0">
                    <a:pos x="31" y="119"/>
                  </a:cxn>
                  <a:cxn ang="0">
                    <a:pos x="31" y="123"/>
                  </a:cxn>
                  <a:cxn ang="0">
                    <a:pos x="31" y="128"/>
                  </a:cxn>
                  <a:cxn ang="0">
                    <a:pos x="33" y="132"/>
                  </a:cxn>
                  <a:cxn ang="0">
                    <a:pos x="33" y="137"/>
                  </a:cxn>
                  <a:cxn ang="0">
                    <a:pos x="35" y="141"/>
                  </a:cxn>
                  <a:cxn ang="0">
                    <a:pos x="35" y="146"/>
                  </a:cxn>
                  <a:cxn ang="0">
                    <a:pos x="35" y="150"/>
                  </a:cxn>
                  <a:cxn ang="0">
                    <a:pos x="37" y="154"/>
                  </a:cxn>
                  <a:cxn ang="0">
                    <a:pos x="37" y="159"/>
                  </a:cxn>
                  <a:cxn ang="0">
                    <a:pos x="37" y="163"/>
                  </a:cxn>
                  <a:cxn ang="0">
                    <a:pos x="39" y="163"/>
                  </a:cxn>
                  <a:cxn ang="0">
                    <a:pos x="39" y="167"/>
                  </a:cxn>
                  <a:cxn ang="0">
                    <a:pos x="39" y="172"/>
                  </a:cxn>
                  <a:cxn ang="0">
                    <a:pos x="40" y="177"/>
                  </a:cxn>
                  <a:cxn ang="0">
                    <a:pos x="40" y="181"/>
                  </a:cxn>
                  <a:cxn ang="0">
                    <a:pos x="42" y="185"/>
                  </a:cxn>
                  <a:cxn ang="0">
                    <a:pos x="42" y="190"/>
                  </a:cxn>
                  <a:cxn ang="0">
                    <a:pos x="42" y="194"/>
                  </a:cxn>
                  <a:cxn ang="0">
                    <a:pos x="42" y="198"/>
                  </a:cxn>
                  <a:cxn ang="0">
                    <a:pos x="44" y="198"/>
                  </a:cxn>
                  <a:cxn ang="0">
                    <a:pos x="44" y="203"/>
                  </a:cxn>
                </a:cxnLst>
                <a:rect l="0" t="0" r="r" b="b"/>
                <a:pathLst>
                  <a:path w="45" h="204">
                    <a:moveTo>
                      <a:pt x="0" y="0"/>
                    </a:moveTo>
                    <a:lnTo>
                      <a:pt x="0" y="0"/>
                    </a:lnTo>
                    <a:lnTo>
                      <a:pt x="2" y="0"/>
                    </a:lnTo>
                    <a:lnTo>
                      <a:pt x="2" y="5"/>
                    </a:lnTo>
                    <a:lnTo>
                      <a:pt x="4" y="5"/>
                    </a:lnTo>
                    <a:lnTo>
                      <a:pt x="4" y="9"/>
                    </a:lnTo>
                    <a:lnTo>
                      <a:pt x="6" y="9"/>
                    </a:lnTo>
                    <a:lnTo>
                      <a:pt x="6" y="13"/>
                    </a:lnTo>
                    <a:lnTo>
                      <a:pt x="7" y="13"/>
                    </a:lnTo>
                    <a:lnTo>
                      <a:pt x="7" y="18"/>
                    </a:lnTo>
                    <a:lnTo>
                      <a:pt x="7" y="22"/>
                    </a:lnTo>
                    <a:lnTo>
                      <a:pt x="9" y="22"/>
                    </a:lnTo>
                    <a:lnTo>
                      <a:pt x="9" y="27"/>
                    </a:lnTo>
                    <a:lnTo>
                      <a:pt x="11" y="27"/>
                    </a:lnTo>
                    <a:lnTo>
                      <a:pt x="11" y="31"/>
                    </a:lnTo>
                    <a:lnTo>
                      <a:pt x="13" y="36"/>
                    </a:lnTo>
                    <a:lnTo>
                      <a:pt x="13" y="40"/>
                    </a:lnTo>
                    <a:lnTo>
                      <a:pt x="15" y="40"/>
                    </a:lnTo>
                    <a:lnTo>
                      <a:pt x="15" y="44"/>
                    </a:lnTo>
                    <a:lnTo>
                      <a:pt x="15" y="49"/>
                    </a:lnTo>
                    <a:lnTo>
                      <a:pt x="17" y="49"/>
                    </a:lnTo>
                    <a:lnTo>
                      <a:pt x="17" y="53"/>
                    </a:lnTo>
                    <a:lnTo>
                      <a:pt x="18" y="53"/>
                    </a:lnTo>
                    <a:lnTo>
                      <a:pt x="18" y="57"/>
                    </a:lnTo>
                    <a:lnTo>
                      <a:pt x="18" y="62"/>
                    </a:lnTo>
                    <a:lnTo>
                      <a:pt x="20" y="62"/>
                    </a:lnTo>
                    <a:lnTo>
                      <a:pt x="20" y="66"/>
                    </a:lnTo>
                    <a:lnTo>
                      <a:pt x="20" y="71"/>
                    </a:lnTo>
                    <a:lnTo>
                      <a:pt x="22" y="71"/>
                    </a:lnTo>
                    <a:lnTo>
                      <a:pt x="22" y="75"/>
                    </a:lnTo>
                    <a:lnTo>
                      <a:pt x="24" y="80"/>
                    </a:lnTo>
                    <a:lnTo>
                      <a:pt x="24" y="84"/>
                    </a:lnTo>
                    <a:lnTo>
                      <a:pt x="24" y="88"/>
                    </a:lnTo>
                    <a:lnTo>
                      <a:pt x="26" y="93"/>
                    </a:lnTo>
                    <a:lnTo>
                      <a:pt x="26" y="97"/>
                    </a:lnTo>
                    <a:lnTo>
                      <a:pt x="28" y="102"/>
                    </a:lnTo>
                    <a:lnTo>
                      <a:pt x="28" y="106"/>
                    </a:lnTo>
                    <a:lnTo>
                      <a:pt x="29" y="110"/>
                    </a:lnTo>
                    <a:lnTo>
                      <a:pt x="29" y="115"/>
                    </a:lnTo>
                    <a:lnTo>
                      <a:pt x="31" y="119"/>
                    </a:lnTo>
                    <a:lnTo>
                      <a:pt x="31" y="123"/>
                    </a:lnTo>
                    <a:lnTo>
                      <a:pt x="31" y="128"/>
                    </a:lnTo>
                    <a:lnTo>
                      <a:pt x="33" y="132"/>
                    </a:lnTo>
                    <a:lnTo>
                      <a:pt x="33" y="137"/>
                    </a:lnTo>
                    <a:lnTo>
                      <a:pt x="35" y="141"/>
                    </a:lnTo>
                    <a:lnTo>
                      <a:pt x="35" y="146"/>
                    </a:lnTo>
                    <a:lnTo>
                      <a:pt x="35" y="150"/>
                    </a:lnTo>
                    <a:lnTo>
                      <a:pt x="37" y="154"/>
                    </a:lnTo>
                    <a:lnTo>
                      <a:pt x="37" y="159"/>
                    </a:lnTo>
                    <a:lnTo>
                      <a:pt x="37" y="163"/>
                    </a:lnTo>
                    <a:lnTo>
                      <a:pt x="39" y="163"/>
                    </a:lnTo>
                    <a:lnTo>
                      <a:pt x="39" y="167"/>
                    </a:lnTo>
                    <a:lnTo>
                      <a:pt x="39" y="172"/>
                    </a:lnTo>
                    <a:lnTo>
                      <a:pt x="40" y="177"/>
                    </a:lnTo>
                    <a:lnTo>
                      <a:pt x="40" y="181"/>
                    </a:lnTo>
                    <a:lnTo>
                      <a:pt x="42" y="185"/>
                    </a:lnTo>
                    <a:lnTo>
                      <a:pt x="42" y="190"/>
                    </a:lnTo>
                    <a:lnTo>
                      <a:pt x="42" y="194"/>
                    </a:lnTo>
                    <a:lnTo>
                      <a:pt x="42" y="198"/>
                    </a:lnTo>
                    <a:lnTo>
                      <a:pt x="44" y="198"/>
                    </a:lnTo>
                    <a:lnTo>
                      <a:pt x="44"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72" name="Freeform 52"/>
              <p:cNvSpPr>
                <a:spLocks/>
              </p:cNvSpPr>
              <p:nvPr/>
            </p:nvSpPr>
            <p:spPr bwMode="auto">
              <a:xfrm>
                <a:off x="3162" y="3340"/>
                <a:ext cx="134" cy="597"/>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4"/>
                  </a:cxn>
                  <a:cxn ang="0">
                    <a:pos x="13" y="87"/>
                  </a:cxn>
                  <a:cxn ang="0">
                    <a:pos x="15" y="92"/>
                  </a:cxn>
                  <a:cxn ang="0">
                    <a:pos x="15" y="101"/>
                  </a:cxn>
                  <a:cxn ang="0">
                    <a:pos x="17" y="110"/>
                  </a:cxn>
                  <a:cxn ang="0">
                    <a:pos x="18" y="118"/>
                  </a:cxn>
                  <a:cxn ang="0">
                    <a:pos x="18" y="127"/>
                  </a:cxn>
                  <a:cxn ang="0">
                    <a:pos x="20" y="140"/>
                  </a:cxn>
                  <a:cxn ang="0">
                    <a:pos x="22" y="158"/>
                  </a:cxn>
                  <a:cxn ang="0">
                    <a:pos x="24" y="167"/>
                  </a:cxn>
                  <a:cxn ang="0">
                    <a:pos x="26" y="175"/>
                  </a:cxn>
                  <a:cxn ang="0">
                    <a:pos x="28" y="184"/>
                  </a:cxn>
                  <a:cxn ang="0">
                    <a:pos x="29" y="202"/>
                  </a:cxn>
                  <a:cxn ang="0">
                    <a:pos x="31" y="210"/>
                  </a:cxn>
                  <a:cxn ang="0">
                    <a:pos x="31" y="219"/>
                  </a:cxn>
                  <a:cxn ang="0">
                    <a:pos x="33" y="223"/>
                  </a:cxn>
                  <a:cxn ang="0">
                    <a:pos x="35" y="232"/>
                  </a:cxn>
                  <a:cxn ang="0">
                    <a:pos x="35" y="241"/>
                  </a:cxn>
                  <a:cxn ang="0">
                    <a:pos x="37" y="250"/>
                  </a:cxn>
                  <a:cxn ang="0">
                    <a:pos x="39" y="263"/>
                  </a:cxn>
                  <a:cxn ang="0">
                    <a:pos x="41" y="272"/>
                  </a:cxn>
                  <a:cxn ang="0">
                    <a:pos x="44" y="293"/>
                  </a:cxn>
                  <a:cxn ang="0">
                    <a:pos x="46" y="307"/>
                  </a:cxn>
                  <a:cxn ang="0">
                    <a:pos x="48" y="311"/>
                  </a:cxn>
                  <a:cxn ang="0">
                    <a:pos x="48" y="320"/>
                  </a:cxn>
                  <a:cxn ang="0">
                    <a:pos x="50" y="329"/>
                  </a:cxn>
                  <a:cxn ang="0">
                    <a:pos x="52" y="342"/>
                  </a:cxn>
                  <a:cxn ang="0">
                    <a:pos x="54" y="355"/>
                  </a:cxn>
                  <a:cxn ang="0">
                    <a:pos x="56" y="364"/>
                  </a:cxn>
                  <a:cxn ang="0">
                    <a:pos x="57" y="373"/>
                  </a:cxn>
                  <a:cxn ang="0">
                    <a:pos x="59" y="386"/>
                  </a:cxn>
                  <a:cxn ang="0">
                    <a:pos x="61" y="390"/>
                  </a:cxn>
                  <a:cxn ang="0">
                    <a:pos x="65" y="408"/>
                  </a:cxn>
                  <a:cxn ang="0">
                    <a:pos x="67" y="416"/>
                  </a:cxn>
                  <a:cxn ang="0">
                    <a:pos x="68" y="425"/>
                  </a:cxn>
                  <a:cxn ang="0">
                    <a:pos x="76" y="452"/>
                  </a:cxn>
                  <a:cxn ang="0">
                    <a:pos x="76" y="460"/>
                  </a:cxn>
                  <a:cxn ang="0">
                    <a:pos x="81" y="478"/>
                  </a:cxn>
                  <a:cxn ang="0">
                    <a:pos x="91" y="513"/>
                  </a:cxn>
                  <a:cxn ang="0">
                    <a:pos x="98" y="530"/>
                  </a:cxn>
                  <a:cxn ang="0">
                    <a:pos x="102" y="543"/>
                  </a:cxn>
                  <a:cxn ang="0">
                    <a:pos x="107" y="557"/>
                  </a:cxn>
                  <a:cxn ang="0">
                    <a:pos x="122" y="579"/>
                  </a:cxn>
                  <a:cxn ang="0">
                    <a:pos x="133" y="596"/>
                  </a:cxn>
                </a:cxnLst>
                <a:rect l="0" t="0" r="r" b="b"/>
                <a:pathLst>
                  <a:path w="134" h="597">
                    <a:moveTo>
                      <a:pt x="0" y="0"/>
                    </a:moveTo>
                    <a:lnTo>
                      <a:pt x="0" y="0"/>
                    </a:lnTo>
                    <a:lnTo>
                      <a:pt x="0" y="4"/>
                    </a:lnTo>
                    <a:lnTo>
                      <a:pt x="0" y="9"/>
                    </a:lnTo>
                    <a:lnTo>
                      <a:pt x="2" y="9"/>
                    </a:lnTo>
                    <a:lnTo>
                      <a:pt x="2" y="13"/>
                    </a:lnTo>
                    <a:lnTo>
                      <a:pt x="4" y="22"/>
                    </a:lnTo>
                    <a:lnTo>
                      <a:pt x="4" y="26"/>
                    </a:lnTo>
                    <a:lnTo>
                      <a:pt x="4" y="31"/>
                    </a:lnTo>
                    <a:lnTo>
                      <a:pt x="6" y="35"/>
                    </a:lnTo>
                    <a:lnTo>
                      <a:pt x="6" y="39"/>
                    </a:lnTo>
                    <a:lnTo>
                      <a:pt x="6" y="44"/>
                    </a:lnTo>
                    <a:lnTo>
                      <a:pt x="7" y="44"/>
                    </a:lnTo>
                    <a:lnTo>
                      <a:pt x="7" y="48"/>
                    </a:lnTo>
                    <a:lnTo>
                      <a:pt x="7" y="53"/>
                    </a:lnTo>
                    <a:lnTo>
                      <a:pt x="9" y="57"/>
                    </a:lnTo>
                    <a:lnTo>
                      <a:pt x="9" y="61"/>
                    </a:lnTo>
                    <a:lnTo>
                      <a:pt x="9" y="66"/>
                    </a:lnTo>
                    <a:lnTo>
                      <a:pt x="11" y="70"/>
                    </a:lnTo>
                    <a:lnTo>
                      <a:pt x="11" y="74"/>
                    </a:lnTo>
                    <a:lnTo>
                      <a:pt x="13" y="83"/>
                    </a:lnTo>
                    <a:lnTo>
                      <a:pt x="13" y="87"/>
                    </a:lnTo>
                    <a:lnTo>
                      <a:pt x="13" y="92"/>
                    </a:lnTo>
                    <a:lnTo>
                      <a:pt x="15" y="92"/>
                    </a:lnTo>
                    <a:lnTo>
                      <a:pt x="15" y="96"/>
                    </a:lnTo>
                    <a:lnTo>
                      <a:pt x="15" y="101"/>
                    </a:lnTo>
                    <a:lnTo>
                      <a:pt x="15" y="105"/>
                    </a:lnTo>
                    <a:lnTo>
                      <a:pt x="17" y="110"/>
                    </a:lnTo>
                    <a:lnTo>
                      <a:pt x="17" y="114"/>
                    </a:lnTo>
                    <a:lnTo>
                      <a:pt x="18" y="118"/>
                    </a:lnTo>
                    <a:lnTo>
                      <a:pt x="18" y="123"/>
                    </a:lnTo>
                    <a:lnTo>
                      <a:pt x="18" y="127"/>
                    </a:lnTo>
                    <a:lnTo>
                      <a:pt x="20" y="136"/>
                    </a:lnTo>
                    <a:lnTo>
                      <a:pt x="20" y="140"/>
                    </a:lnTo>
                    <a:lnTo>
                      <a:pt x="22" y="149"/>
                    </a:lnTo>
                    <a:lnTo>
                      <a:pt x="22" y="158"/>
                    </a:lnTo>
                    <a:lnTo>
                      <a:pt x="24" y="162"/>
                    </a:lnTo>
                    <a:lnTo>
                      <a:pt x="24" y="167"/>
                    </a:lnTo>
                    <a:lnTo>
                      <a:pt x="26" y="171"/>
                    </a:lnTo>
                    <a:lnTo>
                      <a:pt x="26" y="175"/>
                    </a:lnTo>
                    <a:lnTo>
                      <a:pt x="26" y="180"/>
                    </a:lnTo>
                    <a:lnTo>
                      <a:pt x="28" y="184"/>
                    </a:lnTo>
                    <a:lnTo>
                      <a:pt x="28" y="188"/>
                    </a:lnTo>
                    <a:lnTo>
                      <a:pt x="29" y="202"/>
                    </a:lnTo>
                    <a:lnTo>
                      <a:pt x="29" y="206"/>
                    </a:lnTo>
                    <a:lnTo>
                      <a:pt x="31" y="210"/>
                    </a:lnTo>
                    <a:lnTo>
                      <a:pt x="31" y="215"/>
                    </a:lnTo>
                    <a:lnTo>
                      <a:pt x="31" y="219"/>
                    </a:lnTo>
                    <a:lnTo>
                      <a:pt x="33" y="219"/>
                    </a:lnTo>
                    <a:lnTo>
                      <a:pt x="33" y="223"/>
                    </a:lnTo>
                    <a:lnTo>
                      <a:pt x="33" y="228"/>
                    </a:lnTo>
                    <a:lnTo>
                      <a:pt x="35" y="232"/>
                    </a:lnTo>
                    <a:lnTo>
                      <a:pt x="35" y="237"/>
                    </a:lnTo>
                    <a:lnTo>
                      <a:pt x="35" y="241"/>
                    </a:lnTo>
                    <a:lnTo>
                      <a:pt x="37" y="245"/>
                    </a:lnTo>
                    <a:lnTo>
                      <a:pt x="37" y="250"/>
                    </a:lnTo>
                    <a:lnTo>
                      <a:pt x="37" y="254"/>
                    </a:lnTo>
                    <a:lnTo>
                      <a:pt x="39" y="263"/>
                    </a:lnTo>
                    <a:lnTo>
                      <a:pt x="41" y="267"/>
                    </a:lnTo>
                    <a:lnTo>
                      <a:pt x="41" y="272"/>
                    </a:lnTo>
                    <a:lnTo>
                      <a:pt x="42" y="285"/>
                    </a:lnTo>
                    <a:lnTo>
                      <a:pt x="44" y="293"/>
                    </a:lnTo>
                    <a:lnTo>
                      <a:pt x="46" y="303"/>
                    </a:lnTo>
                    <a:lnTo>
                      <a:pt x="46" y="307"/>
                    </a:lnTo>
                    <a:lnTo>
                      <a:pt x="46" y="311"/>
                    </a:lnTo>
                    <a:lnTo>
                      <a:pt x="48" y="311"/>
                    </a:lnTo>
                    <a:lnTo>
                      <a:pt x="48" y="316"/>
                    </a:lnTo>
                    <a:lnTo>
                      <a:pt x="48" y="320"/>
                    </a:lnTo>
                    <a:lnTo>
                      <a:pt x="50" y="324"/>
                    </a:lnTo>
                    <a:lnTo>
                      <a:pt x="50" y="329"/>
                    </a:lnTo>
                    <a:lnTo>
                      <a:pt x="50" y="333"/>
                    </a:lnTo>
                    <a:lnTo>
                      <a:pt x="52" y="342"/>
                    </a:lnTo>
                    <a:lnTo>
                      <a:pt x="54" y="346"/>
                    </a:lnTo>
                    <a:lnTo>
                      <a:pt x="54" y="355"/>
                    </a:lnTo>
                    <a:lnTo>
                      <a:pt x="56" y="355"/>
                    </a:lnTo>
                    <a:lnTo>
                      <a:pt x="56" y="364"/>
                    </a:lnTo>
                    <a:lnTo>
                      <a:pt x="57" y="368"/>
                    </a:lnTo>
                    <a:lnTo>
                      <a:pt x="57" y="373"/>
                    </a:lnTo>
                    <a:lnTo>
                      <a:pt x="59" y="381"/>
                    </a:lnTo>
                    <a:lnTo>
                      <a:pt x="59" y="386"/>
                    </a:lnTo>
                    <a:lnTo>
                      <a:pt x="61" y="386"/>
                    </a:lnTo>
                    <a:lnTo>
                      <a:pt x="61" y="390"/>
                    </a:lnTo>
                    <a:lnTo>
                      <a:pt x="65" y="403"/>
                    </a:lnTo>
                    <a:lnTo>
                      <a:pt x="65" y="408"/>
                    </a:lnTo>
                    <a:lnTo>
                      <a:pt x="67" y="412"/>
                    </a:lnTo>
                    <a:lnTo>
                      <a:pt x="67" y="416"/>
                    </a:lnTo>
                    <a:lnTo>
                      <a:pt x="68" y="421"/>
                    </a:lnTo>
                    <a:lnTo>
                      <a:pt x="68" y="425"/>
                    </a:lnTo>
                    <a:lnTo>
                      <a:pt x="72" y="438"/>
                    </a:lnTo>
                    <a:lnTo>
                      <a:pt x="76" y="452"/>
                    </a:lnTo>
                    <a:lnTo>
                      <a:pt x="76" y="456"/>
                    </a:lnTo>
                    <a:lnTo>
                      <a:pt x="76" y="460"/>
                    </a:lnTo>
                    <a:lnTo>
                      <a:pt x="79" y="473"/>
                    </a:lnTo>
                    <a:lnTo>
                      <a:pt x="81" y="478"/>
                    </a:lnTo>
                    <a:lnTo>
                      <a:pt x="91" y="509"/>
                    </a:lnTo>
                    <a:lnTo>
                      <a:pt x="91" y="513"/>
                    </a:lnTo>
                    <a:lnTo>
                      <a:pt x="94" y="522"/>
                    </a:lnTo>
                    <a:lnTo>
                      <a:pt x="98" y="530"/>
                    </a:lnTo>
                    <a:lnTo>
                      <a:pt x="100" y="539"/>
                    </a:lnTo>
                    <a:lnTo>
                      <a:pt x="102" y="543"/>
                    </a:lnTo>
                    <a:lnTo>
                      <a:pt x="104" y="548"/>
                    </a:lnTo>
                    <a:lnTo>
                      <a:pt x="107" y="557"/>
                    </a:lnTo>
                    <a:lnTo>
                      <a:pt x="111" y="566"/>
                    </a:lnTo>
                    <a:lnTo>
                      <a:pt x="122" y="579"/>
                    </a:lnTo>
                    <a:lnTo>
                      <a:pt x="124" y="583"/>
                    </a:lnTo>
                    <a:lnTo>
                      <a:pt x="133"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73" name="Freeform 53"/>
              <p:cNvSpPr>
                <a:spLocks/>
              </p:cNvSpPr>
              <p:nvPr/>
            </p:nvSpPr>
            <p:spPr bwMode="auto">
              <a:xfrm>
                <a:off x="3295" y="3936"/>
                <a:ext cx="66" cy="33"/>
              </a:xfrm>
              <a:custGeom>
                <a:avLst/>
                <a:gdLst/>
                <a:ahLst/>
                <a:cxnLst>
                  <a:cxn ang="0">
                    <a:pos x="0" y="0"/>
                  </a:cxn>
                  <a:cxn ang="0">
                    <a:pos x="2" y="0"/>
                  </a:cxn>
                  <a:cxn ang="0">
                    <a:pos x="6" y="5"/>
                  </a:cxn>
                  <a:cxn ang="0">
                    <a:pos x="32" y="23"/>
                  </a:cxn>
                  <a:cxn ang="0">
                    <a:pos x="65" y="32"/>
                  </a:cxn>
                </a:cxnLst>
                <a:rect l="0" t="0" r="r" b="b"/>
                <a:pathLst>
                  <a:path w="66" h="33">
                    <a:moveTo>
                      <a:pt x="0" y="0"/>
                    </a:moveTo>
                    <a:lnTo>
                      <a:pt x="2" y="0"/>
                    </a:lnTo>
                    <a:lnTo>
                      <a:pt x="6" y="5"/>
                    </a:lnTo>
                    <a:lnTo>
                      <a:pt x="32" y="23"/>
                    </a:lnTo>
                    <a:lnTo>
                      <a:pt x="65"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6374" name="Line 54"/>
            <p:cNvSpPr>
              <a:spLocks noChangeShapeType="1"/>
            </p:cNvSpPr>
            <p:nvPr/>
          </p:nvSpPr>
          <p:spPr bwMode="auto">
            <a:xfrm>
              <a:off x="3104" y="3126"/>
              <a:ext cx="0" cy="899"/>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56375" name="AutoShape 55"/>
          <p:cNvSpPr>
            <a:spLocks noChangeArrowheads="1"/>
          </p:cNvSpPr>
          <p:nvPr/>
        </p:nvSpPr>
        <p:spPr bwMode="auto">
          <a:xfrm>
            <a:off x="1225550" y="16065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Medium</a:t>
            </a:r>
          </a:p>
          <a:p>
            <a:pPr algn="ctr" eaLnBrk="0" hangingPunct="0"/>
            <a:r>
              <a:rPr lang="en-US" sz="2400" b="1"/>
              <a:t>variability</a:t>
            </a:r>
          </a:p>
        </p:txBody>
      </p:sp>
      <p:sp>
        <p:nvSpPr>
          <p:cNvPr id="56376" name="AutoShape 56"/>
          <p:cNvSpPr>
            <a:spLocks noChangeArrowheads="1"/>
          </p:cNvSpPr>
          <p:nvPr/>
        </p:nvSpPr>
        <p:spPr bwMode="auto">
          <a:xfrm>
            <a:off x="6711950" y="3282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High</a:t>
            </a:r>
          </a:p>
          <a:p>
            <a:pPr algn="ctr" eaLnBrk="0" hangingPunct="0"/>
            <a:r>
              <a:rPr lang="en-US" sz="2400" b="1"/>
              <a:t>variability</a:t>
            </a:r>
          </a:p>
        </p:txBody>
      </p:sp>
      <p:sp>
        <p:nvSpPr>
          <p:cNvPr id="56377" name="AutoShape 57"/>
          <p:cNvSpPr>
            <a:spLocks noChangeArrowheads="1"/>
          </p:cNvSpPr>
          <p:nvPr/>
        </p:nvSpPr>
        <p:spPr bwMode="auto">
          <a:xfrm>
            <a:off x="1225550" y="5187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Low</a:t>
            </a:r>
          </a:p>
          <a:p>
            <a:pPr algn="ctr" eaLnBrk="0" hangingPunct="0"/>
            <a:r>
              <a:rPr lang="en-US" sz="2400" b="1"/>
              <a:t>variability</a:t>
            </a:r>
          </a:p>
        </p:txBody>
      </p:sp>
      <p:sp>
        <p:nvSpPr>
          <p:cNvPr id="56378" name="AutoShape 58"/>
          <p:cNvSpPr>
            <a:spLocks noChangeArrowheads="1"/>
          </p:cNvSpPr>
          <p:nvPr/>
        </p:nvSpPr>
        <p:spPr bwMode="auto">
          <a:xfrm>
            <a:off x="5645150" y="1454150"/>
            <a:ext cx="3111500" cy="1206500"/>
          </a:xfrm>
          <a:prstGeom prst="roundRect">
            <a:avLst>
              <a:gd name="adj" fmla="val 12495"/>
            </a:avLst>
          </a:prstGeom>
          <a:solidFill>
            <a:srgbClr val="00279F"/>
          </a:solidFill>
          <a:ln w="12700">
            <a:solidFill>
              <a:schemeClr val="tx1"/>
            </a:solidFill>
            <a:round/>
            <a:headEnd/>
            <a:tailEnd/>
          </a:ln>
          <a:effectLst/>
        </p:spPr>
        <p:txBody>
          <a:bodyPr wrap="none" lIns="90488" tIns="44450" rIns="90488" bIns="44450" anchor="ctr"/>
          <a:lstStyle/>
          <a:p>
            <a:pPr algn="ctr" eaLnBrk="0" hangingPunct="0"/>
            <a:r>
              <a:rPr lang="en-US" sz="2400" b="1">
                <a:solidFill>
                  <a:srgbClr val="FAFD00"/>
                </a:solidFill>
              </a:rPr>
              <a:t>The mean difference</a:t>
            </a:r>
          </a:p>
          <a:p>
            <a:pPr algn="ctr" eaLnBrk="0" hangingPunct="0"/>
            <a:r>
              <a:rPr lang="en-US" sz="2400" b="1">
                <a:solidFill>
                  <a:srgbClr val="FAFD00"/>
                </a:solidFill>
              </a:rPr>
              <a:t>is the </a:t>
            </a:r>
            <a:r>
              <a:rPr lang="en-US" sz="2400" b="1" i="1"/>
              <a:t>same</a:t>
            </a:r>
            <a:r>
              <a:rPr lang="en-US" sz="2400" b="1">
                <a:solidFill>
                  <a:srgbClr val="FAFD00"/>
                </a:solidFill>
              </a:rPr>
              <a:t> for all</a:t>
            </a:r>
          </a:p>
          <a:p>
            <a:pPr algn="ctr" eaLnBrk="0" hangingPunct="0"/>
            <a:r>
              <a:rPr lang="en-US" sz="2400" b="1">
                <a:solidFill>
                  <a:srgbClr val="FAFD00"/>
                </a:solidFill>
              </a:rPr>
              <a:t>three cases.</a:t>
            </a:r>
          </a:p>
        </p:txBody>
      </p:sp>
      <p:grpSp>
        <p:nvGrpSpPr>
          <p:cNvPr id="56379" name="Group 59"/>
          <p:cNvGrpSpPr>
            <a:grpSpLocks/>
          </p:cNvGrpSpPr>
          <p:nvPr/>
        </p:nvGrpSpPr>
        <p:grpSpPr bwMode="auto">
          <a:xfrm>
            <a:off x="1905000" y="3354388"/>
            <a:ext cx="6149975" cy="1136650"/>
            <a:chOff x="1200" y="2113"/>
            <a:chExt cx="3874" cy="716"/>
          </a:xfrm>
        </p:grpSpPr>
        <p:sp>
          <p:nvSpPr>
            <p:cNvPr id="56380" name="Freeform 60"/>
            <p:cNvSpPr>
              <a:spLocks/>
            </p:cNvSpPr>
            <p:nvPr/>
          </p:nvSpPr>
          <p:spPr bwMode="auto">
            <a:xfrm>
              <a:off x="1200" y="2314"/>
              <a:ext cx="1439" cy="515"/>
            </a:xfrm>
            <a:custGeom>
              <a:avLst/>
              <a:gdLst/>
              <a:ahLst/>
              <a:cxnLst>
                <a:cxn ang="0">
                  <a:pos x="156" y="507"/>
                </a:cxn>
                <a:cxn ang="0">
                  <a:pos x="470" y="484"/>
                </a:cxn>
                <a:cxn ang="0">
                  <a:pos x="541" y="473"/>
                </a:cxn>
                <a:cxn ang="0">
                  <a:pos x="611" y="458"/>
                </a:cxn>
                <a:cxn ang="0">
                  <a:pos x="639" y="454"/>
                </a:cxn>
                <a:cxn ang="0">
                  <a:pos x="669" y="443"/>
                </a:cxn>
                <a:cxn ang="0">
                  <a:pos x="697" y="436"/>
                </a:cxn>
                <a:cxn ang="0">
                  <a:pos x="725" y="428"/>
                </a:cxn>
                <a:cxn ang="0">
                  <a:pos x="754" y="421"/>
                </a:cxn>
                <a:cxn ang="0">
                  <a:pos x="782" y="410"/>
                </a:cxn>
                <a:cxn ang="0">
                  <a:pos x="840" y="391"/>
                </a:cxn>
                <a:cxn ang="0">
                  <a:pos x="883" y="369"/>
                </a:cxn>
                <a:cxn ang="0">
                  <a:pos x="896" y="365"/>
                </a:cxn>
                <a:cxn ang="0">
                  <a:pos x="910" y="354"/>
                </a:cxn>
                <a:cxn ang="0">
                  <a:pos x="953" y="335"/>
                </a:cxn>
                <a:cxn ang="0">
                  <a:pos x="968" y="328"/>
                </a:cxn>
                <a:cxn ang="0">
                  <a:pos x="981" y="317"/>
                </a:cxn>
                <a:cxn ang="0">
                  <a:pos x="996" y="309"/>
                </a:cxn>
                <a:cxn ang="0">
                  <a:pos x="1024" y="298"/>
                </a:cxn>
                <a:cxn ang="0">
                  <a:pos x="1039" y="287"/>
                </a:cxn>
                <a:cxn ang="0">
                  <a:pos x="1053" y="283"/>
                </a:cxn>
                <a:cxn ang="0">
                  <a:pos x="1053" y="276"/>
                </a:cxn>
                <a:cxn ang="0">
                  <a:pos x="1067" y="264"/>
                </a:cxn>
                <a:cxn ang="0">
                  <a:pos x="1081" y="257"/>
                </a:cxn>
                <a:cxn ang="0">
                  <a:pos x="1096" y="253"/>
                </a:cxn>
                <a:cxn ang="0">
                  <a:pos x="1109" y="239"/>
                </a:cxn>
                <a:cxn ang="0">
                  <a:pos x="1124" y="231"/>
                </a:cxn>
                <a:cxn ang="0">
                  <a:pos x="1139" y="224"/>
                </a:cxn>
                <a:cxn ang="0">
                  <a:pos x="1152" y="212"/>
                </a:cxn>
                <a:cxn ang="0">
                  <a:pos x="1167" y="205"/>
                </a:cxn>
                <a:cxn ang="0">
                  <a:pos x="1182" y="194"/>
                </a:cxn>
                <a:cxn ang="0">
                  <a:pos x="1195" y="186"/>
                </a:cxn>
                <a:cxn ang="0">
                  <a:pos x="1195" y="179"/>
                </a:cxn>
                <a:cxn ang="0">
                  <a:pos x="1210" y="168"/>
                </a:cxn>
                <a:cxn ang="0">
                  <a:pos x="1224" y="164"/>
                </a:cxn>
                <a:cxn ang="0">
                  <a:pos x="1238" y="157"/>
                </a:cxn>
                <a:cxn ang="0">
                  <a:pos x="1252" y="145"/>
                </a:cxn>
                <a:cxn ang="0">
                  <a:pos x="1252" y="138"/>
                </a:cxn>
                <a:cxn ang="0">
                  <a:pos x="1267" y="130"/>
                </a:cxn>
                <a:cxn ang="0">
                  <a:pos x="1280" y="123"/>
                </a:cxn>
                <a:cxn ang="0">
                  <a:pos x="1280" y="115"/>
                </a:cxn>
                <a:cxn ang="0">
                  <a:pos x="1295" y="108"/>
                </a:cxn>
                <a:cxn ang="0">
                  <a:pos x="1310" y="104"/>
                </a:cxn>
                <a:cxn ang="0">
                  <a:pos x="1310" y="97"/>
                </a:cxn>
                <a:cxn ang="0">
                  <a:pos x="1323" y="89"/>
                </a:cxn>
                <a:cxn ang="0">
                  <a:pos x="1323" y="82"/>
                </a:cxn>
                <a:cxn ang="0">
                  <a:pos x="1338" y="78"/>
                </a:cxn>
                <a:cxn ang="0">
                  <a:pos x="1338" y="71"/>
                </a:cxn>
                <a:cxn ang="0">
                  <a:pos x="1353" y="67"/>
                </a:cxn>
                <a:cxn ang="0">
                  <a:pos x="1366" y="60"/>
                </a:cxn>
                <a:cxn ang="0">
                  <a:pos x="1380" y="45"/>
                </a:cxn>
                <a:cxn ang="0">
                  <a:pos x="1395" y="37"/>
                </a:cxn>
                <a:cxn ang="0">
                  <a:pos x="1408" y="22"/>
                </a:cxn>
                <a:cxn ang="0">
                  <a:pos x="1423" y="19"/>
                </a:cxn>
                <a:cxn ang="0">
                  <a:pos x="1423" y="11"/>
                </a:cxn>
                <a:cxn ang="0">
                  <a:pos x="1438" y="8"/>
                </a:cxn>
                <a:cxn ang="0">
                  <a:pos x="1438" y="0"/>
                </a:cxn>
              </a:cxnLst>
              <a:rect l="0" t="0" r="r" b="b"/>
              <a:pathLst>
                <a:path w="1439" h="515">
                  <a:moveTo>
                    <a:pt x="0" y="514"/>
                  </a:moveTo>
                  <a:lnTo>
                    <a:pt x="156" y="507"/>
                  </a:lnTo>
                  <a:lnTo>
                    <a:pt x="413" y="492"/>
                  </a:lnTo>
                  <a:lnTo>
                    <a:pt x="470" y="484"/>
                  </a:lnTo>
                  <a:lnTo>
                    <a:pt x="511" y="477"/>
                  </a:lnTo>
                  <a:lnTo>
                    <a:pt x="541" y="473"/>
                  </a:lnTo>
                  <a:lnTo>
                    <a:pt x="554" y="469"/>
                  </a:lnTo>
                  <a:lnTo>
                    <a:pt x="611" y="458"/>
                  </a:lnTo>
                  <a:lnTo>
                    <a:pt x="626" y="454"/>
                  </a:lnTo>
                  <a:lnTo>
                    <a:pt x="639" y="454"/>
                  </a:lnTo>
                  <a:lnTo>
                    <a:pt x="639" y="451"/>
                  </a:lnTo>
                  <a:lnTo>
                    <a:pt x="669" y="443"/>
                  </a:lnTo>
                  <a:lnTo>
                    <a:pt x="682" y="443"/>
                  </a:lnTo>
                  <a:lnTo>
                    <a:pt x="697" y="436"/>
                  </a:lnTo>
                  <a:lnTo>
                    <a:pt x="712" y="432"/>
                  </a:lnTo>
                  <a:lnTo>
                    <a:pt x="725" y="428"/>
                  </a:lnTo>
                  <a:lnTo>
                    <a:pt x="740" y="425"/>
                  </a:lnTo>
                  <a:lnTo>
                    <a:pt x="754" y="421"/>
                  </a:lnTo>
                  <a:lnTo>
                    <a:pt x="767" y="417"/>
                  </a:lnTo>
                  <a:lnTo>
                    <a:pt x="782" y="410"/>
                  </a:lnTo>
                  <a:lnTo>
                    <a:pt x="797" y="406"/>
                  </a:lnTo>
                  <a:lnTo>
                    <a:pt x="840" y="391"/>
                  </a:lnTo>
                  <a:lnTo>
                    <a:pt x="853" y="384"/>
                  </a:lnTo>
                  <a:lnTo>
                    <a:pt x="883" y="369"/>
                  </a:lnTo>
                  <a:lnTo>
                    <a:pt x="883" y="365"/>
                  </a:lnTo>
                  <a:lnTo>
                    <a:pt x="896" y="365"/>
                  </a:lnTo>
                  <a:lnTo>
                    <a:pt x="896" y="361"/>
                  </a:lnTo>
                  <a:lnTo>
                    <a:pt x="910" y="354"/>
                  </a:lnTo>
                  <a:lnTo>
                    <a:pt x="953" y="339"/>
                  </a:lnTo>
                  <a:lnTo>
                    <a:pt x="953" y="335"/>
                  </a:lnTo>
                  <a:lnTo>
                    <a:pt x="953" y="332"/>
                  </a:lnTo>
                  <a:lnTo>
                    <a:pt x="968" y="328"/>
                  </a:lnTo>
                  <a:lnTo>
                    <a:pt x="981" y="320"/>
                  </a:lnTo>
                  <a:lnTo>
                    <a:pt x="981" y="317"/>
                  </a:lnTo>
                  <a:lnTo>
                    <a:pt x="996" y="313"/>
                  </a:lnTo>
                  <a:lnTo>
                    <a:pt x="996" y="309"/>
                  </a:lnTo>
                  <a:lnTo>
                    <a:pt x="1011" y="305"/>
                  </a:lnTo>
                  <a:lnTo>
                    <a:pt x="1024" y="298"/>
                  </a:lnTo>
                  <a:lnTo>
                    <a:pt x="1024" y="290"/>
                  </a:lnTo>
                  <a:lnTo>
                    <a:pt x="1039" y="287"/>
                  </a:lnTo>
                  <a:lnTo>
                    <a:pt x="1039" y="283"/>
                  </a:lnTo>
                  <a:lnTo>
                    <a:pt x="1053" y="283"/>
                  </a:lnTo>
                  <a:lnTo>
                    <a:pt x="1053" y="279"/>
                  </a:lnTo>
                  <a:lnTo>
                    <a:pt x="1053" y="276"/>
                  </a:lnTo>
                  <a:lnTo>
                    <a:pt x="1067" y="268"/>
                  </a:lnTo>
                  <a:lnTo>
                    <a:pt x="1067" y="264"/>
                  </a:lnTo>
                  <a:lnTo>
                    <a:pt x="1081" y="261"/>
                  </a:lnTo>
                  <a:lnTo>
                    <a:pt x="1081" y="257"/>
                  </a:lnTo>
                  <a:lnTo>
                    <a:pt x="1096" y="257"/>
                  </a:lnTo>
                  <a:lnTo>
                    <a:pt x="1096" y="253"/>
                  </a:lnTo>
                  <a:lnTo>
                    <a:pt x="1096" y="250"/>
                  </a:lnTo>
                  <a:lnTo>
                    <a:pt x="1109" y="239"/>
                  </a:lnTo>
                  <a:lnTo>
                    <a:pt x="1124" y="235"/>
                  </a:lnTo>
                  <a:lnTo>
                    <a:pt x="1124" y="231"/>
                  </a:lnTo>
                  <a:lnTo>
                    <a:pt x="1124" y="227"/>
                  </a:lnTo>
                  <a:lnTo>
                    <a:pt x="1139" y="224"/>
                  </a:lnTo>
                  <a:lnTo>
                    <a:pt x="1152" y="216"/>
                  </a:lnTo>
                  <a:lnTo>
                    <a:pt x="1152" y="212"/>
                  </a:lnTo>
                  <a:lnTo>
                    <a:pt x="1152" y="209"/>
                  </a:lnTo>
                  <a:lnTo>
                    <a:pt x="1167" y="205"/>
                  </a:lnTo>
                  <a:lnTo>
                    <a:pt x="1167" y="201"/>
                  </a:lnTo>
                  <a:lnTo>
                    <a:pt x="1182" y="194"/>
                  </a:lnTo>
                  <a:lnTo>
                    <a:pt x="1182" y="190"/>
                  </a:lnTo>
                  <a:lnTo>
                    <a:pt x="1195" y="186"/>
                  </a:lnTo>
                  <a:lnTo>
                    <a:pt x="1195" y="183"/>
                  </a:lnTo>
                  <a:lnTo>
                    <a:pt x="1195" y="179"/>
                  </a:lnTo>
                  <a:lnTo>
                    <a:pt x="1210" y="171"/>
                  </a:lnTo>
                  <a:lnTo>
                    <a:pt x="1210" y="168"/>
                  </a:lnTo>
                  <a:lnTo>
                    <a:pt x="1224" y="168"/>
                  </a:lnTo>
                  <a:lnTo>
                    <a:pt x="1224" y="164"/>
                  </a:lnTo>
                  <a:lnTo>
                    <a:pt x="1224" y="160"/>
                  </a:lnTo>
                  <a:lnTo>
                    <a:pt x="1238" y="157"/>
                  </a:lnTo>
                  <a:lnTo>
                    <a:pt x="1238" y="153"/>
                  </a:lnTo>
                  <a:lnTo>
                    <a:pt x="1252" y="145"/>
                  </a:lnTo>
                  <a:lnTo>
                    <a:pt x="1252" y="142"/>
                  </a:lnTo>
                  <a:lnTo>
                    <a:pt x="1252" y="138"/>
                  </a:lnTo>
                  <a:lnTo>
                    <a:pt x="1267" y="134"/>
                  </a:lnTo>
                  <a:lnTo>
                    <a:pt x="1267" y="130"/>
                  </a:lnTo>
                  <a:lnTo>
                    <a:pt x="1267" y="127"/>
                  </a:lnTo>
                  <a:lnTo>
                    <a:pt x="1280" y="123"/>
                  </a:lnTo>
                  <a:lnTo>
                    <a:pt x="1280" y="119"/>
                  </a:lnTo>
                  <a:lnTo>
                    <a:pt x="1280" y="115"/>
                  </a:lnTo>
                  <a:lnTo>
                    <a:pt x="1295" y="112"/>
                  </a:lnTo>
                  <a:lnTo>
                    <a:pt x="1295" y="108"/>
                  </a:lnTo>
                  <a:lnTo>
                    <a:pt x="1295" y="104"/>
                  </a:lnTo>
                  <a:lnTo>
                    <a:pt x="1310" y="104"/>
                  </a:lnTo>
                  <a:lnTo>
                    <a:pt x="1310" y="101"/>
                  </a:lnTo>
                  <a:lnTo>
                    <a:pt x="1310" y="97"/>
                  </a:lnTo>
                  <a:lnTo>
                    <a:pt x="1323" y="93"/>
                  </a:lnTo>
                  <a:lnTo>
                    <a:pt x="1323" y="89"/>
                  </a:lnTo>
                  <a:lnTo>
                    <a:pt x="1323" y="86"/>
                  </a:lnTo>
                  <a:lnTo>
                    <a:pt x="1323" y="82"/>
                  </a:lnTo>
                  <a:lnTo>
                    <a:pt x="1338" y="82"/>
                  </a:lnTo>
                  <a:lnTo>
                    <a:pt x="1338" y="78"/>
                  </a:lnTo>
                  <a:lnTo>
                    <a:pt x="1338" y="75"/>
                  </a:lnTo>
                  <a:lnTo>
                    <a:pt x="1338" y="71"/>
                  </a:lnTo>
                  <a:lnTo>
                    <a:pt x="1353" y="71"/>
                  </a:lnTo>
                  <a:lnTo>
                    <a:pt x="1353" y="67"/>
                  </a:lnTo>
                  <a:lnTo>
                    <a:pt x="1353" y="63"/>
                  </a:lnTo>
                  <a:lnTo>
                    <a:pt x="1366" y="60"/>
                  </a:lnTo>
                  <a:lnTo>
                    <a:pt x="1366" y="56"/>
                  </a:lnTo>
                  <a:lnTo>
                    <a:pt x="1380" y="45"/>
                  </a:lnTo>
                  <a:lnTo>
                    <a:pt x="1380" y="41"/>
                  </a:lnTo>
                  <a:lnTo>
                    <a:pt x="1395" y="37"/>
                  </a:lnTo>
                  <a:lnTo>
                    <a:pt x="1395" y="33"/>
                  </a:lnTo>
                  <a:lnTo>
                    <a:pt x="1408" y="22"/>
                  </a:lnTo>
                  <a:lnTo>
                    <a:pt x="1408" y="19"/>
                  </a:lnTo>
                  <a:lnTo>
                    <a:pt x="1423" y="19"/>
                  </a:lnTo>
                  <a:lnTo>
                    <a:pt x="1423" y="15"/>
                  </a:lnTo>
                  <a:lnTo>
                    <a:pt x="1423" y="11"/>
                  </a:lnTo>
                  <a:lnTo>
                    <a:pt x="1423" y="8"/>
                  </a:lnTo>
                  <a:lnTo>
                    <a:pt x="1438" y="8"/>
                  </a:lnTo>
                  <a:lnTo>
                    <a:pt x="1438" y="4"/>
                  </a:lnTo>
                  <a:lnTo>
                    <a:pt x="1438"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81" name="Freeform 61"/>
            <p:cNvSpPr>
              <a:spLocks/>
            </p:cNvSpPr>
            <p:nvPr/>
          </p:nvSpPr>
          <p:spPr bwMode="auto">
            <a:xfrm>
              <a:off x="2638" y="2135"/>
              <a:ext cx="326" cy="180"/>
            </a:xfrm>
            <a:custGeom>
              <a:avLst/>
              <a:gdLst/>
              <a:ahLst/>
              <a:cxnLst>
                <a:cxn ang="0">
                  <a:pos x="0" y="179"/>
                </a:cxn>
                <a:cxn ang="0">
                  <a:pos x="0" y="179"/>
                </a:cxn>
                <a:cxn ang="0">
                  <a:pos x="0" y="175"/>
                </a:cxn>
                <a:cxn ang="0">
                  <a:pos x="13" y="175"/>
                </a:cxn>
                <a:cxn ang="0">
                  <a:pos x="13" y="172"/>
                </a:cxn>
                <a:cxn ang="0">
                  <a:pos x="13" y="168"/>
                </a:cxn>
                <a:cxn ang="0">
                  <a:pos x="28" y="161"/>
                </a:cxn>
                <a:cxn ang="0">
                  <a:pos x="28" y="157"/>
                </a:cxn>
                <a:cxn ang="0">
                  <a:pos x="41" y="157"/>
                </a:cxn>
                <a:cxn ang="0">
                  <a:pos x="41" y="153"/>
                </a:cxn>
                <a:cxn ang="0">
                  <a:pos x="41" y="149"/>
                </a:cxn>
                <a:cxn ang="0">
                  <a:pos x="41" y="146"/>
                </a:cxn>
                <a:cxn ang="0">
                  <a:pos x="56" y="142"/>
                </a:cxn>
                <a:cxn ang="0">
                  <a:pos x="56" y="138"/>
                </a:cxn>
                <a:cxn ang="0">
                  <a:pos x="70" y="134"/>
                </a:cxn>
                <a:cxn ang="0">
                  <a:pos x="70" y="130"/>
                </a:cxn>
                <a:cxn ang="0">
                  <a:pos x="70" y="127"/>
                </a:cxn>
                <a:cxn ang="0">
                  <a:pos x="83" y="123"/>
                </a:cxn>
                <a:cxn ang="0">
                  <a:pos x="83" y="119"/>
                </a:cxn>
                <a:cxn ang="0">
                  <a:pos x="98" y="116"/>
                </a:cxn>
                <a:cxn ang="0">
                  <a:pos x="98" y="112"/>
                </a:cxn>
                <a:cxn ang="0">
                  <a:pos x="98" y="108"/>
                </a:cxn>
                <a:cxn ang="0">
                  <a:pos x="113" y="105"/>
                </a:cxn>
                <a:cxn ang="0">
                  <a:pos x="113" y="101"/>
                </a:cxn>
                <a:cxn ang="0">
                  <a:pos x="113" y="97"/>
                </a:cxn>
                <a:cxn ang="0">
                  <a:pos x="126" y="97"/>
                </a:cxn>
                <a:cxn ang="0">
                  <a:pos x="126" y="93"/>
                </a:cxn>
                <a:cxn ang="0">
                  <a:pos x="126" y="90"/>
                </a:cxn>
                <a:cxn ang="0">
                  <a:pos x="140" y="90"/>
                </a:cxn>
                <a:cxn ang="0">
                  <a:pos x="140" y="86"/>
                </a:cxn>
                <a:cxn ang="0">
                  <a:pos x="140" y="82"/>
                </a:cxn>
                <a:cxn ang="0">
                  <a:pos x="155" y="82"/>
                </a:cxn>
                <a:cxn ang="0">
                  <a:pos x="155" y="79"/>
                </a:cxn>
                <a:cxn ang="0">
                  <a:pos x="155" y="75"/>
                </a:cxn>
                <a:cxn ang="0">
                  <a:pos x="168" y="71"/>
                </a:cxn>
                <a:cxn ang="0">
                  <a:pos x="168" y="67"/>
                </a:cxn>
                <a:cxn ang="0">
                  <a:pos x="168" y="64"/>
                </a:cxn>
                <a:cxn ang="0">
                  <a:pos x="183" y="64"/>
                </a:cxn>
                <a:cxn ang="0">
                  <a:pos x="183" y="60"/>
                </a:cxn>
                <a:cxn ang="0">
                  <a:pos x="183" y="56"/>
                </a:cxn>
                <a:cxn ang="0">
                  <a:pos x="198" y="56"/>
                </a:cxn>
                <a:cxn ang="0">
                  <a:pos x="198" y="52"/>
                </a:cxn>
                <a:cxn ang="0">
                  <a:pos x="198" y="49"/>
                </a:cxn>
                <a:cxn ang="0">
                  <a:pos x="211" y="49"/>
                </a:cxn>
                <a:cxn ang="0">
                  <a:pos x="211" y="45"/>
                </a:cxn>
                <a:cxn ang="0">
                  <a:pos x="211" y="41"/>
                </a:cxn>
                <a:cxn ang="0">
                  <a:pos x="225" y="41"/>
                </a:cxn>
                <a:cxn ang="0">
                  <a:pos x="225" y="37"/>
                </a:cxn>
                <a:cxn ang="0">
                  <a:pos x="240" y="34"/>
                </a:cxn>
                <a:cxn ang="0">
                  <a:pos x="240" y="30"/>
                </a:cxn>
                <a:cxn ang="0">
                  <a:pos x="253" y="30"/>
                </a:cxn>
                <a:cxn ang="0">
                  <a:pos x="253" y="26"/>
                </a:cxn>
                <a:cxn ang="0">
                  <a:pos x="253" y="23"/>
                </a:cxn>
                <a:cxn ang="0">
                  <a:pos x="268" y="23"/>
                </a:cxn>
                <a:cxn ang="0">
                  <a:pos x="268" y="19"/>
                </a:cxn>
                <a:cxn ang="0">
                  <a:pos x="283" y="15"/>
                </a:cxn>
                <a:cxn ang="0">
                  <a:pos x="283" y="12"/>
                </a:cxn>
                <a:cxn ang="0">
                  <a:pos x="296" y="12"/>
                </a:cxn>
                <a:cxn ang="0">
                  <a:pos x="296" y="8"/>
                </a:cxn>
                <a:cxn ang="0">
                  <a:pos x="310" y="8"/>
                </a:cxn>
                <a:cxn ang="0">
                  <a:pos x="310" y="4"/>
                </a:cxn>
                <a:cxn ang="0">
                  <a:pos x="325" y="0"/>
                </a:cxn>
              </a:cxnLst>
              <a:rect l="0" t="0" r="r" b="b"/>
              <a:pathLst>
                <a:path w="326" h="180">
                  <a:moveTo>
                    <a:pt x="0" y="179"/>
                  </a:moveTo>
                  <a:lnTo>
                    <a:pt x="0" y="179"/>
                  </a:lnTo>
                  <a:lnTo>
                    <a:pt x="0" y="175"/>
                  </a:lnTo>
                  <a:lnTo>
                    <a:pt x="13" y="175"/>
                  </a:lnTo>
                  <a:lnTo>
                    <a:pt x="13" y="172"/>
                  </a:lnTo>
                  <a:lnTo>
                    <a:pt x="13" y="168"/>
                  </a:lnTo>
                  <a:lnTo>
                    <a:pt x="28" y="161"/>
                  </a:lnTo>
                  <a:lnTo>
                    <a:pt x="28" y="157"/>
                  </a:lnTo>
                  <a:lnTo>
                    <a:pt x="41" y="157"/>
                  </a:lnTo>
                  <a:lnTo>
                    <a:pt x="41" y="153"/>
                  </a:lnTo>
                  <a:lnTo>
                    <a:pt x="41" y="149"/>
                  </a:lnTo>
                  <a:lnTo>
                    <a:pt x="41" y="146"/>
                  </a:lnTo>
                  <a:lnTo>
                    <a:pt x="56" y="142"/>
                  </a:lnTo>
                  <a:lnTo>
                    <a:pt x="56" y="138"/>
                  </a:lnTo>
                  <a:lnTo>
                    <a:pt x="70" y="134"/>
                  </a:lnTo>
                  <a:lnTo>
                    <a:pt x="70" y="130"/>
                  </a:lnTo>
                  <a:lnTo>
                    <a:pt x="70" y="127"/>
                  </a:lnTo>
                  <a:lnTo>
                    <a:pt x="83" y="123"/>
                  </a:lnTo>
                  <a:lnTo>
                    <a:pt x="83" y="119"/>
                  </a:lnTo>
                  <a:lnTo>
                    <a:pt x="98" y="116"/>
                  </a:lnTo>
                  <a:lnTo>
                    <a:pt x="98" y="112"/>
                  </a:lnTo>
                  <a:lnTo>
                    <a:pt x="98" y="108"/>
                  </a:lnTo>
                  <a:lnTo>
                    <a:pt x="113" y="105"/>
                  </a:lnTo>
                  <a:lnTo>
                    <a:pt x="113" y="101"/>
                  </a:lnTo>
                  <a:lnTo>
                    <a:pt x="113" y="97"/>
                  </a:lnTo>
                  <a:lnTo>
                    <a:pt x="126" y="97"/>
                  </a:lnTo>
                  <a:lnTo>
                    <a:pt x="126" y="93"/>
                  </a:lnTo>
                  <a:lnTo>
                    <a:pt x="126" y="90"/>
                  </a:lnTo>
                  <a:lnTo>
                    <a:pt x="140" y="90"/>
                  </a:lnTo>
                  <a:lnTo>
                    <a:pt x="140" y="86"/>
                  </a:lnTo>
                  <a:lnTo>
                    <a:pt x="140" y="82"/>
                  </a:lnTo>
                  <a:lnTo>
                    <a:pt x="155" y="82"/>
                  </a:lnTo>
                  <a:lnTo>
                    <a:pt x="155" y="79"/>
                  </a:lnTo>
                  <a:lnTo>
                    <a:pt x="155" y="75"/>
                  </a:lnTo>
                  <a:lnTo>
                    <a:pt x="168" y="71"/>
                  </a:lnTo>
                  <a:lnTo>
                    <a:pt x="168" y="67"/>
                  </a:lnTo>
                  <a:lnTo>
                    <a:pt x="168" y="64"/>
                  </a:lnTo>
                  <a:lnTo>
                    <a:pt x="183" y="64"/>
                  </a:lnTo>
                  <a:lnTo>
                    <a:pt x="183" y="60"/>
                  </a:lnTo>
                  <a:lnTo>
                    <a:pt x="183" y="56"/>
                  </a:lnTo>
                  <a:lnTo>
                    <a:pt x="198" y="56"/>
                  </a:lnTo>
                  <a:lnTo>
                    <a:pt x="198" y="52"/>
                  </a:lnTo>
                  <a:lnTo>
                    <a:pt x="198" y="49"/>
                  </a:lnTo>
                  <a:lnTo>
                    <a:pt x="211" y="49"/>
                  </a:lnTo>
                  <a:lnTo>
                    <a:pt x="211" y="45"/>
                  </a:lnTo>
                  <a:lnTo>
                    <a:pt x="211" y="41"/>
                  </a:lnTo>
                  <a:lnTo>
                    <a:pt x="225" y="41"/>
                  </a:lnTo>
                  <a:lnTo>
                    <a:pt x="225" y="37"/>
                  </a:lnTo>
                  <a:lnTo>
                    <a:pt x="240" y="34"/>
                  </a:lnTo>
                  <a:lnTo>
                    <a:pt x="240" y="30"/>
                  </a:lnTo>
                  <a:lnTo>
                    <a:pt x="253" y="30"/>
                  </a:lnTo>
                  <a:lnTo>
                    <a:pt x="253" y="26"/>
                  </a:lnTo>
                  <a:lnTo>
                    <a:pt x="253" y="23"/>
                  </a:lnTo>
                  <a:lnTo>
                    <a:pt x="268" y="23"/>
                  </a:lnTo>
                  <a:lnTo>
                    <a:pt x="268" y="19"/>
                  </a:lnTo>
                  <a:lnTo>
                    <a:pt x="283" y="15"/>
                  </a:lnTo>
                  <a:lnTo>
                    <a:pt x="283" y="12"/>
                  </a:lnTo>
                  <a:lnTo>
                    <a:pt x="296" y="12"/>
                  </a:lnTo>
                  <a:lnTo>
                    <a:pt x="296" y="8"/>
                  </a:lnTo>
                  <a:lnTo>
                    <a:pt x="310" y="8"/>
                  </a:lnTo>
                  <a:lnTo>
                    <a:pt x="310" y="4"/>
                  </a:lnTo>
                  <a:lnTo>
                    <a:pt x="325"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82" name="Freeform 62"/>
            <p:cNvSpPr>
              <a:spLocks/>
            </p:cNvSpPr>
            <p:nvPr/>
          </p:nvSpPr>
          <p:spPr bwMode="auto">
            <a:xfrm>
              <a:off x="2963" y="2113"/>
              <a:ext cx="244" cy="23"/>
            </a:xfrm>
            <a:custGeom>
              <a:avLst/>
              <a:gdLst/>
              <a:ahLst/>
              <a:cxnLst>
                <a:cxn ang="0">
                  <a:pos x="0" y="22"/>
                </a:cxn>
                <a:cxn ang="0">
                  <a:pos x="0" y="22"/>
                </a:cxn>
                <a:cxn ang="0">
                  <a:pos x="0" y="19"/>
                </a:cxn>
                <a:cxn ang="0">
                  <a:pos x="13" y="19"/>
                </a:cxn>
                <a:cxn ang="0">
                  <a:pos x="13" y="15"/>
                </a:cxn>
                <a:cxn ang="0">
                  <a:pos x="28" y="15"/>
                </a:cxn>
                <a:cxn ang="0">
                  <a:pos x="28" y="11"/>
                </a:cxn>
                <a:cxn ang="0">
                  <a:pos x="43" y="11"/>
                </a:cxn>
                <a:cxn ang="0">
                  <a:pos x="56" y="8"/>
                </a:cxn>
                <a:cxn ang="0">
                  <a:pos x="71" y="8"/>
                </a:cxn>
                <a:cxn ang="0">
                  <a:pos x="71" y="4"/>
                </a:cxn>
                <a:cxn ang="0">
                  <a:pos x="86" y="4"/>
                </a:cxn>
                <a:cxn ang="0">
                  <a:pos x="99" y="4"/>
                </a:cxn>
                <a:cxn ang="0">
                  <a:pos x="99" y="0"/>
                </a:cxn>
                <a:cxn ang="0">
                  <a:pos x="114" y="0"/>
                </a:cxn>
                <a:cxn ang="0">
                  <a:pos x="129" y="0"/>
                </a:cxn>
                <a:cxn ang="0">
                  <a:pos x="142" y="0"/>
                </a:cxn>
                <a:cxn ang="0">
                  <a:pos x="157" y="0"/>
                </a:cxn>
                <a:cxn ang="0">
                  <a:pos x="172" y="0"/>
                </a:cxn>
                <a:cxn ang="0">
                  <a:pos x="185" y="0"/>
                </a:cxn>
                <a:cxn ang="0">
                  <a:pos x="185" y="4"/>
                </a:cxn>
                <a:cxn ang="0">
                  <a:pos x="200" y="4"/>
                </a:cxn>
                <a:cxn ang="0">
                  <a:pos x="215" y="4"/>
                </a:cxn>
                <a:cxn ang="0">
                  <a:pos x="215" y="8"/>
                </a:cxn>
                <a:cxn ang="0">
                  <a:pos x="228" y="8"/>
                </a:cxn>
                <a:cxn ang="0">
                  <a:pos x="228" y="11"/>
                </a:cxn>
                <a:cxn ang="0">
                  <a:pos x="243" y="11"/>
                </a:cxn>
              </a:cxnLst>
              <a:rect l="0" t="0" r="r" b="b"/>
              <a:pathLst>
                <a:path w="244" h="23">
                  <a:moveTo>
                    <a:pt x="0" y="22"/>
                  </a:moveTo>
                  <a:lnTo>
                    <a:pt x="0" y="22"/>
                  </a:lnTo>
                  <a:lnTo>
                    <a:pt x="0" y="19"/>
                  </a:lnTo>
                  <a:lnTo>
                    <a:pt x="13" y="19"/>
                  </a:lnTo>
                  <a:lnTo>
                    <a:pt x="13" y="15"/>
                  </a:lnTo>
                  <a:lnTo>
                    <a:pt x="28" y="15"/>
                  </a:lnTo>
                  <a:lnTo>
                    <a:pt x="28" y="11"/>
                  </a:lnTo>
                  <a:lnTo>
                    <a:pt x="43" y="11"/>
                  </a:lnTo>
                  <a:lnTo>
                    <a:pt x="56" y="8"/>
                  </a:lnTo>
                  <a:lnTo>
                    <a:pt x="71" y="8"/>
                  </a:lnTo>
                  <a:lnTo>
                    <a:pt x="71" y="4"/>
                  </a:lnTo>
                  <a:lnTo>
                    <a:pt x="86" y="4"/>
                  </a:lnTo>
                  <a:lnTo>
                    <a:pt x="99" y="4"/>
                  </a:lnTo>
                  <a:lnTo>
                    <a:pt x="99" y="0"/>
                  </a:lnTo>
                  <a:lnTo>
                    <a:pt x="114" y="0"/>
                  </a:lnTo>
                  <a:lnTo>
                    <a:pt x="129" y="0"/>
                  </a:lnTo>
                  <a:lnTo>
                    <a:pt x="142" y="0"/>
                  </a:lnTo>
                  <a:lnTo>
                    <a:pt x="157" y="0"/>
                  </a:lnTo>
                  <a:lnTo>
                    <a:pt x="172" y="0"/>
                  </a:lnTo>
                  <a:lnTo>
                    <a:pt x="185" y="0"/>
                  </a:lnTo>
                  <a:lnTo>
                    <a:pt x="185" y="4"/>
                  </a:lnTo>
                  <a:lnTo>
                    <a:pt x="200" y="4"/>
                  </a:lnTo>
                  <a:lnTo>
                    <a:pt x="215" y="4"/>
                  </a:lnTo>
                  <a:lnTo>
                    <a:pt x="215" y="8"/>
                  </a:lnTo>
                  <a:lnTo>
                    <a:pt x="228" y="8"/>
                  </a:lnTo>
                  <a:lnTo>
                    <a:pt x="228" y="11"/>
                  </a:lnTo>
                  <a:lnTo>
                    <a:pt x="243" y="11"/>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83" name="Freeform 63"/>
            <p:cNvSpPr>
              <a:spLocks/>
            </p:cNvSpPr>
            <p:nvPr/>
          </p:nvSpPr>
          <p:spPr bwMode="auto">
            <a:xfrm>
              <a:off x="3206" y="2124"/>
              <a:ext cx="342" cy="173"/>
            </a:xfrm>
            <a:custGeom>
              <a:avLst/>
              <a:gdLst/>
              <a:ahLst/>
              <a:cxnLst>
                <a:cxn ang="0">
                  <a:pos x="0" y="0"/>
                </a:cxn>
                <a:cxn ang="0">
                  <a:pos x="0" y="0"/>
                </a:cxn>
                <a:cxn ang="0">
                  <a:pos x="15" y="0"/>
                </a:cxn>
                <a:cxn ang="0">
                  <a:pos x="15" y="4"/>
                </a:cxn>
                <a:cxn ang="0">
                  <a:pos x="28" y="4"/>
                </a:cxn>
                <a:cxn ang="0">
                  <a:pos x="28" y="8"/>
                </a:cxn>
                <a:cxn ang="0">
                  <a:pos x="43" y="8"/>
                </a:cxn>
                <a:cxn ang="0">
                  <a:pos x="43" y="11"/>
                </a:cxn>
                <a:cxn ang="0">
                  <a:pos x="57" y="11"/>
                </a:cxn>
                <a:cxn ang="0">
                  <a:pos x="57" y="15"/>
                </a:cxn>
                <a:cxn ang="0">
                  <a:pos x="57" y="19"/>
                </a:cxn>
                <a:cxn ang="0">
                  <a:pos x="70" y="19"/>
                </a:cxn>
                <a:cxn ang="0">
                  <a:pos x="70" y="23"/>
                </a:cxn>
                <a:cxn ang="0">
                  <a:pos x="85" y="23"/>
                </a:cxn>
                <a:cxn ang="0">
                  <a:pos x="85" y="26"/>
                </a:cxn>
                <a:cxn ang="0">
                  <a:pos x="100" y="30"/>
                </a:cxn>
                <a:cxn ang="0">
                  <a:pos x="100" y="34"/>
                </a:cxn>
                <a:cxn ang="0">
                  <a:pos x="113" y="34"/>
                </a:cxn>
                <a:cxn ang="0">
                  <a:pos x="113" y="37"/>
                </a:cxn>
                <a:cxn ang="0">
                  <a:pos x="113" y="41"/>
                </a:cxn>
                <a:cxn ang="0">
                  <a:pos x="128" y="41"/>
                </a:cxn>
                <a:cxn ang="0">
                  <a:pos x="128" y="45"/>
                </a:cxn>
                <a:cxn ang="0">
                  <a:pos x="143" y="45"/>
                </a:cxn>
                <a:cxn ang="0">
                  <a:pos x="143" y="49"/>
                </a:cxn>
                <a:cxn ang="0">
                  <a:pos x="143" y="52"/>
                </a:cxn>
                <a:cxn ang="0">
                  <a:pos x="156" y="52"/>
                </a:cxn>
                <a:cxn ang="0">
                  <a:pos x="156" y="56"/>
                </a:cxn>
                <a:cxn ang="0">
                  <a:pos x="156" y="60"/>
                </a:cxn>
                <a:cxn ang="0">
                  <a:pos x="171" y="60"/>
                </a:cxn>
                <a:cxn ang="0">
                  <a:pos x="171" y="64"/>
                </a:cxn>
                <a:cxn ang="0">
                  <a:pos x="185" y="68"/>
                </a:cxn>
                <a:cxn ang="0">
                  <a:pos x="185" y="71"/>
                </a:cxn>
                <a:cxn ang="0">
                  <a:pos x="185" y="75"/>
                </a:cxn>
                <a:cxn ang="0">
                  <a:pos x="198" y="79"/>
                </a:cxn>
                <a:cxn ang="0">
                  <a:pos x="198" y="82"/>
                </a:cxn>
                <a:cxn ang="0">
                  <a:pos x="213" y="86"/>
                </a:cxn>
                <a:cxn ang="0">
                  <a:pos x="213" y="90"/>
                </a:cxn>
                <a:cxn ang="0">
                  <a:pos x="228" y="93"/>
                </a:cxn>
                <a:cxn ang="0">
                  <a:pos x="228" y="97"/>
                </a:cxn>
                <a:cxn ang="0">
                  <a:pos x="241" y="101"/>
                </a:cxn>
                <a:cxn ang="0">
                  <a:pos x="241" y="104"/>
                </a:cxn>
                <a:cxn ang="0">
                  <a:pos x="241" y="108"/>
                </a:cxn>
                <a:cxn ang="0">
                  <a:pos x="256" y="112"/>
                </a:cxn>
                <a:cxn ang="0">
                  <a:pos x="256" y="116"/>
                </a:cxn>
                <a:cxn ang="0">
                  <a:pos x="271" y="120"/>
                </a:cxn>
                <a:cxn ang="0">
                  <a:pos x="271" y="123"/>
                </a:cxn>
                <a:cxn ang="0">
                  <a:pos x="271" y="127"/>
                </a:cxn>
                <a:cxn ang="0">
                  <a:pos x="284" y="131"/>
                </a:cxn>
                <a:cxn ang="0">
                  <a:pos x="284" y="135"/>
                </a:cxn>
                <a:cxn ang="0">
                  <a:pos x="284" y="138"/>
                </a:cxn>
                <a:cxn ang="0">
                  <a:pos x="298" y="138"/>
                </a:cxn>
                <a:cxn ang="0">
                  <a:pos x="298" y="142"/>
                </a:cxn>
                <a:cxn ang="0">
                  <a:pos x="298" y="146"/>
                </a:cxn>
                <a:cxn ang="0">
                  <a:pos x="313" y="150"/>
                </a:cxn>
                <a:cxn ang="0">
                  <a:pos x="313" y="153"/>
                </a:cxn>
                <a:cxn ang="0">
                  <a:pos x="326" y="157"/>
                </a:cxn>
                <a:cxn ang="0">
                  <a:pos x="326" y="161"/>
                </a:cxn>
                <a:cxn ang="0">
                  <a:pos x="326" y="164"/>
                </a:cxn>
                <a:cxn ang="0">
                  <a:pos x="326" y="168"/>
                </a:cxn>
                <a:cxn ang="0">
                  <a:pos x="341" y="168"/>
                </a:cxn>
                <a:cxn ang="0">
                  <a:pos x="341" y="172"/>
                </a:cxn>
              </a:cxnLst>
              <a:rect l="0" t="0" r="r" b="b"/>
              <a:pathLst>
                <a:path w="342" h="173">
                  <a:moveTo>
                    <a:pt x="0" y="0"/>
                  </a:moveTo>
                  <a:lnTo>
                    <a:pt x="0" y="0"/>
                  </a:lnTo>
                  <a:lnTo>
                    <a:pt x="15" y="0"/>
                  </a:lnTo>
                  <a:lnTo>
                    <a:pt x="15" y="4"/>
                  </a:lnTo>
                  <a:lnTo>
                    <a:pt x="28" y="4"/>
                  </a:lnTo>
                  <a:lnTo>
                    <a:pt x="28" y="8"/>
                  </a:lnTo>
                  <a:lnTo>
                    <a:pt x="43" y="8"/>
                  </a:lnTo>
                  <a:lnTo>
                    <a:pt x="43" y="11"/>
                  </a:lnTo>
                  <a:lnTo>
                    <a:pt x="57" y="11"/>
                  </a:lnTo>
                  <a:lnTo>
                    <a:pt x="57" y="15"/>
                  </a:lnTo>
                  <a:lnTo>
                    <a:pt x="57" y="19"/>
                  </a:lnTo>
                  <a:lnTo>
                    <a:pt x="70" y="19"/>
                  </a:lnTo>
                  <a:lnTo>
                    <a:pt x="70" y="23"/>
                  </a:lnTo>
                  <a:lnTo>
                    <a:pt x="85" y="23"/>
                  </a:lnTo>
                  <a:lnTo>
                    <a:pt x="85" y="26"/>
                  </a:lnTo>
                  <a:lnTo>
                    <a:pt x="100" y="30"/>
                  </a:lnTo>
                  <a:lnTo>
                    <a:pt x="100" y="34"/>
                  </a:lnTo>
                  <a:lnTo>
                    <a:pt x="113" y="34"/>
                  </a:lnTo>
                  <a:lnTo>
                    <a:pt x="113" y="37"/>
                  </a:lnTo>
                  <a:lnTo>
                    <a:pt x="113" y="41"/>
                  </a:lnTo>
                  <a:lnTo>
                    <a:pt x="128" y="41"/>
                  </a:lnTo>
                  <a:lnTo>
                    <a:pt x="128" y="45"/>
                  </a:lnTo>
                  <a:lnTo>
                    <a:pt x="143" y="45"/>
                  </a:lnTo>
                  <a:lnTo>
                    <a:pt x="143" y="49"/>
                  </a:lnTo>
                  <a:lnTo>
                    <a:pt x="143" y="52"/>
                  </a:lnTo>
                  <a:lnTo>
                    <a:pt x="156" y="52"/>
                  </a:lnTo>
                  <a:lnTo>
                    <a:pt x="156" y="56"/>
                  </a:lnTo>
                  <a:lnTo>
                    <a:pt x="156" y="60"/>
                  </a:lnTo>
                  <a:lnTo>
                    <a:pt x="171" y="60"/>
                  </a:lnTo>
                  <a:lnTo>
                    <a:pt x="171" y="64"/>
                  </a:lnTo>
                  <a:lnTo>
                    <a:pt x="185" y="68"/>
                  </a:lnTo>
                  <a:lnTo>
                    <a:pt x="185" y="71"/>
                  </a:lnTo>
                  <a:lnTo>
                    <a:pt x="185" y="75"/>
                  </a:lnTo>
                  <a:lnTo>
                    <a:pt x="198" y="79"/>
                  </a:lnTo>
                  <a:lnTo>
                    <a:pt x="198" y="82"/>
                  </a:lnTo>
                  <a:lnTo>
                    <a:pt x="213" y="86"/>
                  </a:lnTo>
                  <a:lnTo>
                    <a:pt x="213" y="90"/>
                  </a:lnTo>
                  <a:lnTo>
                    <a:pt x="228" y="93"/>
                  </a:lnTo>
                  <a:lnTo>
                    <a:pt x="228" y="97"/>
                  </a:lnTo>
                  <a:lnTo>
                    <a:pt x="241" y="101"/>
                  </a:lnTo>
                  <a:lnTo>
                    <a:pt x="241" y="104"/>
                  </a:lnTo>
                  <a:lnTo>
                    <a:pt x="241" y="108"/>
                  </a:lnTo>
                  <a:lnTo>
                    <a:pt x="256" y="112"/>
                  </a:lnTo>
                  <a:lnTo>
                    <a:pt x="256" y="116"/>
                  </a:lnTo>
                  <a:lnTo>
                    <a:pt x="271" y="120"/>
                  </a:lnTo>
                  <a:lnTo>
                    <a:pt x="271" y="123"/>
                  </a:lnTo>
                  <a:lnTo>
                    <a:pt x="271" y="127"/>
                  </a:lnTo>
                  <a:lnTo>
                    <a:pt x="284" y="131"/>
                  </a:lnTo>
                  <a:lnTo>
                    <a:pt x="284" y="135"/>
                  </a:lnTo>
                  <a:lnTo>
                    <a:pt x="284" y="138"/>
                  </a:lnTo>
                  <a:lnTo>
                    <a:pt x="298" y="138"/>
                  </a:lnTo>
                  <a:lnTo>
                    <a:pt x="298" y="142"/>
                  </a:lnTo>
                  <a:lnTo>
                    <a:pt x="298" y="146"/>
                  </a:lnTo>
                  <a:lnTo>
                    <a:pt x="313" y="150"/>
                  </a:lnTo>
                  <a:lnTo>
                    <a:pt x="313" y="153"/>
                  </a:lnTo>
                  <a:lnTo>
                    <a:pt x="326" y="157"/>
                  </a:lnTo>
                  <a:lnTo>
                    <a:pt x="326" y="161"/>
                  </a:lnTo>
                  <a:lnTo>
                    <a:pt x="326" y="164"/>
                  </a:lnTo>
                  <a:lnTo>
                    <a:pt x="326" y="168"/>
                  </a:lnTo>
                  <a:lnTo>
                    <a:pt x="341" y="168"/>
                  </a:lnTo>
                  <a:lnTo>
                    <a:pt x="341" y="17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84" name="Freeform 64"/>
            <p:cNvSpPr>
              <a:spLocks/>
            </p:cNvSpPr>
            <p:nvPr/>
          </p:nvSpPr>
          <p:spPr bwMode="auto">
            <a:xfrm>
              <a:off x="3547" y="2296"/>
              <a:ext cx="1027" cy="506"/>
            </a:xfrm>
            <a:custGeom>
              <a:avLst/>
              <a:gdLst/>
              <a:ahLst/>
              <a:cxnLst>
                <a:cxn ang="0">
                  <a:pos x="0" y="0"/>
                </a:cxn>
                <a:cxn ang="0">
                  <a:pos x="0" y="7"/>
                </a:cxn>
                <a:cxn ang="0">
                  <a:pos x="15" y="11"/>
                </a:cxn>
                <a:cxn ang="0">
                  <a:pos x="28" y="22"/>
                </a:cxn>
                <a:cxn ang="0">
                  <a:pos x="43" y="30"/>
                </a:cxn>
                <a:cxn ang="0">
                  <a:pos x="43" y="37"/>
                </a:cxn>
                <a:cxn ang="0">
                  <a:pos x="56" y="41"/>
                </a:cxn>
                <a:cxn ang="0">
                  <a:pos x="71" y="48"/>
                </a:cxn>
                <a:cxn ang="0">
                  <a:pos x="71" y="56"/>
                </a:cxn>
                <a:cxn ang="0">
                  <a:pos x="86" y="63"/>
                </a:cxn>
                <a:cxn ang="0">
                  <a:pos x="99" y="74"/>
                </a:cxn>
                <a:cxn ang="0">
                  <a:pos x="114" y="78"/>
                </a:cxn>
                <a:cxn ang="0">
                  <a:pos x="114" y="85"/>
                </a:cxn>
                <a:cxn ang="0">
                  <a:pos x="128" y="93"/>
                </a:cxn>
                <a:cxn ang="0">
                  <a:pos x="142" y="100"/>
                </a:cxn>
                <a:cxn ang="0">
                  <a:pos x="142" y="107"/>
                </a:cxn>
                <a:cxn ang="0">
                  <a:pos x="156" y="119"/>
                </a:cxn>
                <a:cxn ang="0">
                  <a:pos x="171" y="134"/>
                </a:cxn>
                <a:cxn ang="0">
                  <a:pos x="184" y="141"/>
                </a:cxn>
                <a:cxn ang="0">
                  <a:pos x="199" y="149"/>
                </a:cxn>
                <a:cxn ang="0">
                  <a:pos x="214" y="156"/>
                </a:cxn>
                <a:cxn ang="0">
                  <a:pos x="227" y="171"/>
                </a:cxn>
                <a:cxn ang="0">
                  <a:pos x="242" y="178"/>
                </a:cxn>
                <a:cxn ang="0">
                  <a:pos x="242" y="186"/>
                </a:cxn>
                <a:cxn ang="0">
                  <a:pos x="257" y="189"/>
                </a:cxn>
                <a:cxn ang="0">
                  <a:pos x="270" y="197"/>
                </a:cxn>
                <a:cxn ang="0">
                  <a:pos x="270" y="204"/>
                </a:cxn>
                <a:cxn ang="0">
                  <a:pos x="285" y="212"/>
                </a:cxn>
                <a:cxn ang="0">
                  <a:pos x="300" y="223"/>
                </a:cxn>
                <a:cxn ang="0">
                  <a:pos x="313" y="230"/>
                </a:cxn>
                <a:cxn ang="0">
                  <a:pos x="343" y="249"/>
                </a:cxn>
                <a:cxn ang="0">
                  <a:pos x="356" y="260"/>
                </a:cxn>
                <a:cxn ang="0">
                  <a:pos x="371" y="264"/>
                </a:cxn>
                <a:cxn ang="0">
                  <a:pos x="371" y="271"/>
                </a:cxn>
                <a:cxn ang="0">
                  <a:pos x="385" y="279"/>
                </a:cxn>
                <a:cxn ang="0">
                  <a:pos x="399" y="290"/>
                </a:cxn>
                <a:cxn ang="0">
                  <a:pos x="413" y="301"/>
                </a:cxn>
                <a:cxn ang="0">
                  <a:pos x="428" y="308"/>
                </a:cxn>
                <a:cxn ang="0">
                  <a:pos x="441" y="316"/>
                </a:cxn>
                <a:cxn ang="0">
                  <a:pos x="456" y="327"/>
                </a:cxn>
                <a:cxn ang="0">
                  <a:pos x="471" y="330"/>
                </a:cxn>
                <a:cxn ang="0">
                  <a:pos x="499" y="345"/>
                </a:cxn>
                <a:cxn ang="0">
                  <a:pos x="514" y="353"/>
                </a:cxn>
                <a:cxn ang="0">
                  <a:pos x="527" y="360"/>
                </a:cxn>
                <a:cxn ang="0">
                  <a:pos x="585" y="383"/>
                </a:cxn>
                <a:cxn ang="0">
                  <a:pos x="585" y="390"/>
                </a:cxn>
                <a:cxn ang="0">
                  <a:pos x="627" y="405"/>
                </a:cxn>
                <a:cxn ang="0">
                  <a:pos x="698" y="434"/>
                </a:cxn>
                <a:cxn ang="0">
                  <a:pos x="756" y="449"/>
                </a:cxn>
                <a:cxn ang="0">
                  <a:pos x="784" y="460"/>
                </a:cxn>
                <a:cxn ang="0">
                  <a:pos x="827" y="472"/>
                </a:cxn>
                <a:cxn ang="0">
                  <a:pos x="942" y="490"/>
                </a:cxn>
                <a:cxn ang="0">
                  <a:pos x="1026" y="505"/>
                </a:cxn>
              </a:cxnLst>
              <a:rect l="0" t="0" r="r" b="b"/>
              <a:pathLst>
                <a:path w="1027" h="506">
                  <a:moveTo>
                    <a:pt x="0" y="0"/>
                  </a:moveTo>
                  <a:lnTo>
                    <a:pt x="0" y="0"/>
                  </a:lnTo>
                  <a:lnTo>
                    <a:pt x="0" y="3"/>
                  </a:lnTo>
                  <a:lnTo>
                    <a:pt x="0" y="7"/>
                  </a:lnTo>
                  <a:lnTo>
                    <a:pt x="15" y="7"/>
                  </a:lnTo>
                  <a:lnTo>
                    <a:pt x="15" y="11"/>
                  </a:lnTo>
                  <a:lnTo>
                    <a:pt x="28" y="18"/>
                  </a:lnTo>
                  <a:lnTo>
                    <a:pt x="28" y="22"/>
                  </a:lnTo>
                  <a:lnTo>
                    <a:pt x="28" y="26"/>
                  </a:lnTo>
                  <a:lnTo>
                    <a:pt x="43" y="30"/>
                  </a:lnTo>
                  <a:lnTo>
                    <a:pt x="43" y="33"/>
                  </a:lnTo>
                  <a:lnTo>
                    <a:pt x="43" y="37"/>
                  </a:lnTo>
                  <a:lnTo>
                    <a:pt x="56" y="37"/>
                  </a:lnTo>
                  <a:lnTo>
                    <a:pt x="56" y="41"/>
                  </a:lnTo>
                  <a:lnTo>
                    <a:pt x="56" y="45"/>
                  </a:lnTo>
                  <a:lnTo>
                    <a:pt x="71" y="48"/>
                  </a:lnTo>
                  <a:lnTo>
                    <a:pt x="71" y="52"/>
                  </a:lnTo>
                  <a:lnTo>
                    <a:pt x="71" y="56"/>
                  </a:lnTo>
                  <a:lnTo>
                    <a:pt x="86" y="59"/>
                  </a:lnTo>
                  <a:lnTo>
                    <a:pt x="86" y="63"/>
                  </a:lnTo>
                  <a:lnTo>
                    <a:pt x="99" y="71"/>
                  </a:lnTo>
                  <a:lnTo>
                    <a:pt x="99" y="74"/>
                  </a:lnTo>
                  <a:lnTo>
                    <a:pt x="99" y="78"/>
                  </a:lnTo>
                  <a:lnTo>
                    <a:pt x="114" y="78"/>
                  </a:lnTo>
                  <a:lnTo>
                    <a:pt x="114" y="82"/>
                  </a:lnTo>
                  <a:lnTo>
                    <a:pt x="114" y="85"/>
                  </a:lnTo>
                  <a:lnTo>
                    <a:pt x="114" y="89"/>
                  </a:lnTo>
                  <a:lnTo>
                    <a:pt x="128" y="93"/>
                  </a:lnTo>
                  <a:lnTo>
                    <a:pt x="128" y="96"/>
                  </a:lnTo>
                  <a:lnTo>
                    <a:pt x="142" y="100"/>
                  </a:lnTo>
                  <a:lnTo>
                    <a:pt x="142" y="104"/>
                  </a:lnTo>
                  <a:lnTo>
                    <a:pt x="142" y="107"/>
                  </a:lnTo>
                  <a:lnTo>
                    <a:pt x="156" y="115"/>
                  </a:lnTo>
                  <a:lnTo>
                    <a:pt x="156" y="119"/>
                  </a:lnTo>
                  <a:lnTo>
                    <a:pt x="171" y="126"/>
                  </a:lnTo>
                  <a:lnTo>
                    <a:pt x="171" y="134"/>
                  </a:lnTo>
                  <a:lnTo>
                    <a:pt x="184" y="137"/>
                  </a:lnTo>
                  <a:lnTo>
                    <a:pt x="184" y="141"/>
                  </a:lnTo>
                  <a:lnTo>
                    <a:pt x="199" y="145"/>
                  </a:lnTo>
                  <a:lnTo>
                    <a:pt x="199" y="149"/>
                  </a:lnTo>
                  <a:lnTo>
                    <a:pt x="199" y="152"/>
                  </a:lnTo>
                  <a:lnTo>
                    <a:pt x="214" y="156"/>
                  </a:lnTo>
                  <a:lnTo>
                    <a:pt x="214" y="160"/>
                  </a:lnTo>
                  <a:lnTo>
                    <a:pt x="227" y="171"/>
                  </a:lnTo>
                  <a:lnTo>
                    <a:pt x="227" y="175"/>
                  </a:lnTo>
                  <a:lnTo>
                    <a:pt x="242" y="178"/>
                  </a:lnTo>
                  <a:lnTo>
                    <a:pt x="242" y="182"/>
                  </a:lnTo>
                  <a:lnTo>
                    <a:pt x="242" y="186"/>
                  </a:lnTo>
                  <a:lnTo>
                    <a:pt x="257" y="186"/>
                  </a:lnTo>
                  <a:lnTo>
                    <a:pt x="257" y="189"/>
                  </a:lnTo>
                  <a:lnTo>
                    <a:pt x="257" y="193"/>
                  </a:lnTo>
                  <a:lnTo>
                    <a:pt x="270" y="197"/>
                  </a:lnTo>
                  <a:lnTo>
                    <a:pt x="270" y="201"/>
                  </a:lnTo>
                  <a:lnTo>
                    <a:pt x="270" y="204"/>
                  </a:lnTo>
                  <a:lnTo>
                    <a:pt x="285" y="208"/>
                  </a:lnTo>
                  <a:lnTo>
                    <a:pt x="285" y="212"/>
                  </a:lnTo>
                  <a:lnTo>
                    <a:pt x="285" y="215"/>
                  </a:lnTo>
                  <a:lnTo>
                    <a:pt x="300" y="223"/>
                  </a:lnTo>
                  <a:lnTo>
                    <a:pt x="313" y="226"/>
                  </a:lnTo>
                  <a:lnTo>
                    <a:pt x="313" y="230"/>
                  </a:lnTo>
                  <a:lnTo>
                    <a:pt x="328" y="241"/>
                  </a:lnTo>
                  <a:lnTo>
                    <a:pt x="343" y="249"/>
                  </a:lnTo>
                  <a:lnTo>
                    <a:pt x="356" y="256"/>
                  </a:lnTo>
                  <a:lnTo>
                    <a:pt x="356" y="260"/>
                  </a:lnTo>
                  <a:lnTo>
                    <a:pt x="356" y="264"/>
                  </a:lnTo>
                  <a:lnTo>
                    <a:pt x="371" y="264"/>
                  </a:lnTo>
                  <a:lnTo>
                    <a:pt x="371" y="267"/>
                  </a:lnTo>
                  <a:lnTo>
                    <a:pt x="371" y="271"/>
                  </a:lnTo>
                  <a:lnTo>
                    <a:pt x="385" y="275"/>
                  </a:lnTo>
                  <a:lnTo>
                    <a:pt x="385" y="279"/>
                  </a:lnTo>
                  <a:lnTo>
                    <a:pt x="385" y="282"/>
                  </a:lnTo>
                  <a:lnTo>
                    <a:pt x="399" y="290"/>
                  </a:lnTo>
                  <a:lnTo>
                    <a:pt x="413" y="294"/>
                  </a:lnTo>
                  <a:lnTo>
                    <a:pt x="413" y="301"/>
                  </a:lnTo>
                  <a:lnTo>
                    <a:pt x="428" y="301"/>
                  </a:lnTo>
                  <a:lnTo>
                    <a:pt x="428" y="308"/>
                  </a:lnTo>
                  <a:lnTo>
                    <a:pt x="441" y="312"/>
                  </a:lnTo>
                  <a:lnTo>
                    <a:pt x="441" y="316"/>
                  </a:lnTo>
                  <a:lnTo>
                    <a:pt x="456" y="323"/>
                  </a:lnTo>
                  <a:lnTo>
                    <a:pt x="456" y="327"/>
                  </a:lnTo>
                  <a:lnTo>
                    <a:pt x="471" y="327"/>
                  </a:lnTo>
                  <a:lnTo>
                    <a:pt x="471" y="330"/>
                  </a:lnTo>
                  <a:lnTo>
                    <a:pt x="499" y="342"/>
                  </a:lnTo>
                  <a:lnTo>
                    <a:pt x="499" y="345"/>
                  </a:lnTo>
                  <a:lnTo>
                    <a:pt x="514" y="349"/>
                  </a:lnTo>
                  <a:lnTo>
                    <a:pt x="514" y="353"/>
                  </a:lnTo>
                  <a:lnTo>
                    <a:pt x="527" y="356"/>
                  </a:lnTo>
                  <a:lnTo>
                    <a:pt x="527" y="360"/>
                  </a:lnTo>
                  <a:lnTo>
                    <a:pt x="557" y="371"/>
                  </a:lnTo>
                  <a:lnTo>
                    <a:pt x="585" y="383"/>
                  </a:lnTo>
                  <a:lnTo>
                    <a:pt x="585" y="386"/>
                  </a:lnTo>
                  <a:lnTo>
                    <a:pt x="585" y="390"/>
                  </a:lnTo>
                  <a:lnTo>
                    <a:pt x="613" y="401"/>
                  </a:lnTo>
                  <a:lnTo>
                    <a:pt x="627" y="405"/>
                  </a:lnTo>
                  <a:lnTo>
                    <a:pt x="698" y="431"/>
                  </a:lnTo>
                  <a:lnTo>
                    <a:pt x="698" y="434"/>
                  </a:lnTo>
                  <a:lnTo>
                    <a:pt x="728" y="442"/>
                  </a:lnTo>
                  <a:lnTo>
                    <a:pt x="756" y="449"/>
                  </a:lnTo>
                  <a:lnTo>
                    <a:pt x="771" y="457"/>
                  </a:lnTo>
                  <a:lnTo>
                    <a:pt x="784" y="460"/>
                  </a:lnTo>
                  <a:lnTo>
                    <a:pt x="799" y="464"/>
                  </a:lnTo>
                  <a:lnTo>
                    <a:pt x="827" y="472"/>
                  </a:lnTo>
                  <a:lnTo>
                    <a:pt x="856" y="479"/>
                  </a:lnTo>
                  <a:lnTo>
                    <a:pt x="942" y="490"/>
                  </a:lnTo>
                  <a:lnTo>
                    <a:pt x="955" y="494"/>
                  </a:lnTo>
                  <a:lnTo>
                    <a:pt x="1026" y="505"/>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6385" name="Freeform 65"/>
            <p:cNvSpPr>
              <a:spLocks/>
            </p:cNvSpPr>
            <p:nvPr/>
          </p:nvSpPr>
          <p:spPr bwMode="auto">
            <a:xfrm>
              <a:off x="4573" y="2801"/>
              <a:ext cx="501" cy="28"/>
            </a:xfrm>
            <a:custGeom>
              <a:avLst/>
              <a:gdLst/>
              <a:ahLst/>
              <a:cxnLst>
                <a:cxn ang="0">
                  <a:pos x="0" y="0"/>
                </a:cxn>
                <a:cxn ang="0">
                  <a:pos x="15" y="0"/>
                </a:cxn>
                <a:cxn ang="0">
                  <a:pos x="43" y="4"/>
                </a:cxn>
                <a:cxn ang="0">
                  <a:pos x="243" y="19"/>
                </a:cxn>
                <a:cxn ang="0">
                  <a:pos x="500" y="27"/>
                </a:cxn>
              </a:cxnLst>
              <a:rect l="0" t="0" r="r" b="b"/>
              <a:pathLst>
                <a:path w="501" h="28">
                  <a:moveTo>
                    <a:pt x="0" y="0"/>
                  </a:moveTo>
                  <a:lnTo>
                    <a:pt x="15" y="0"/>
                  </a:lnTo>
                  <a:lnTo>
                    <a:pt x="43" y="4"/>
                  </a:lnTo>
                  <a:lnTo>
                    <a:pt x="243" y="19"/>
                  </a:lnTo>
                  <a:lnTo>
                    <a:pt x="500" y="27"/>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6386" name="Line 66"/>
          <p:cNvSpPr>
            <a:spLocks noChangeShapeType="1"/>
          </p:cNvSpPr>
          <p:nvPr/>
        </p:nvSpPr>
        <p:spPr bwMode="auto">
          <a:xfrm>
            <a:off x="4914900" y="3357563"/>
            <a:ext cx="0" cy="1208087"/>
          </a:xfrm>
          <a:prstGeom prst="line">
            <a:avLst/>
          </a:prstGeom>
          <a:noFill/>
          <a:ln w="12700">
            <a:solidFill>
              <a:schemeClr val="tx1"/>
            </a:solidFill>
            <a:prstDash val="lgDash"/>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35" name="Rectangle 67"/>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58436" name="Rectangle 68"/>
          <p:cNvSpPr>
            <a:spLocks noChangeArrowheads="1"/>
          </p:cNvSpPr>
          <p:nvPr/>
        </p:nvSpPr>
        <p:spPr bwMode="auto">
          <a:xfrm>
            <a:off x="881063" y="3140075"/>
            <a:ext cx="7366000" cy="1538288"/>
          </a:xfrm>
          <a:prstGeom prst="rect">
            <a:avLst/>
          </a:prstGeom>
          <a:solidFill>
            <a:schemeClr val="accent1"/>
          </a:solidFill>
          <a:ln w="9525">
            <a:noFill/>
            <a:miter lim="800000"/>
            <a:headEnd/>
            <a:tailEnd/>
          </a:ln>
          <a:effectLst/>
        </p:spPr>
        <p:txBody>
          <a:bodyPr wrap="none" anchor="ctr"/>
          <a:lstStyle/>
          <a:p>
            <a:endParaRPr lang="en-US"/>
          </a:p>
        </p:txBody>
      </p:sp>
      <p:sp>
        <p:nvSpPr>
          <p:cNvPr id="58437" name="Rectangle 69"/>
          <p:cNvSpPr>
            <a:spLocks noChangeArrowheads="1"/>
          </p:cNvSpPr>
          <p:nvPr/>
        </p:nvSpPr>
        <p:spPr bwMode="auto">
          <a:xfrm>
            <a:off x="3244850" y="139700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58370" name="Rectangle 2"/>
          <p:cNvSpPr>
            <a:spLocks noGrp="1" noRot="1" noChangeArrowheads="1"/>
          </p:cNvSpPr>
          <p:nvPr>
            <p:ph type="title"/>
          </p:nvPr>
        </p:nvSpPr>
        <p:spPr>
          <a:noFill/>
          <a:ln/>
        </p:spPr>
        <p:txBody>
          <a:bodyPr lIns="90488" tIns="44450" rIns="90488" bIns="44450"/>
          <a:lstStyle/>
          <a:p>
            <a:r>
              <a:rPr lang="en-US"/>
              <a:t>What Does </a:t>
            </a:r>
            <a:r>
              <a:rPr lang="en-US" i="1"/>
              <a:t>Difference</a:t>
            </a:r>
            <a:r>
              <a:rPr lang="en-US"/>
              <a:t> Mean?</a:t>
            </a:r>
          </a:p>
        </p:txBody>
      </p:sp>
      <p:grpSp>
        <p:nvGrpSpPr>
          <p:cNvPr id="58371" name="Group 3"/>
          <p:cNvGrpSpPr>
            <a:grpSpLocks/>
          </p:cNvGrpSpPr>
          <p:nvPr/>
        </p:nvGrpSpPr>
        <p:grpSpPr bwMode="auto">
          <a:xfrm>
            <a:off x="3248025" y="1398588"/>
            <a:ext cx="2773363" cy="1581150"/>
            <a:chOff x="2046" y="881"/>
            <a:chExt cx="1747" cy="996"/>
          </a:xfrm>
        </p:grpSpPr>
        <p:sp>
          <p:nvSpPr>
            <p:cNvPr id="58372" name="Line 4"/>
            <p:cNvSpPr>
              <a:spLocks noChangeShapeType="1"/>
            </p:cNvSpPr>
            <p:nvPr/>
          </p:nvSpPr>
          <p:spPr bwMode="auto">
            <a:xfrm>
              <a:off x="2056" y="1868"/>
              <a:ext cx="1737" cy="0"/>
            </a:xfrm>
            <a:prstGeom prst="line">
              <a:avLst/>
            </a:prstGeom>
            <a:noFill/>
            <a:ln w="25400">
              <a:solidFill>
                <a:schemeClr val="tx1"/>
              </a:solidFill>
              <a:round/>
              <a:headEnd/>
              <a:tailEnd/>
            </a:ln>
            <a:effectLst/>
          </p:spPr>
          <p:txBody>
            <a:bodyPr wrap="none" anchor="ctr"/>
            <a:lstStyle/>
            <a:p>
              <a:endParaRPr lang="en-US"/>
            </a:p>
          </p:txBody>
        </p:sp>
        <p:sp>
          <p:nvSpPr>
            <p:cNvPr id="58373" name="Line 5"/>
            <p:cNvSpPr>
              <a:spLocks noChangeShapeType="1"/>
            </p:cNvSpPr>
            <p:nvPr/>
          </p:nvSpPr>
          <p:spPr bwMode="auto">
            <a:xfrm flipV="1">
              <a:off x="2046" y="881"/>
              <a:ext cx="0" cy="996"/>
            </a:xfrm>
            <a:prstGeom prst="line">
              <a:avLst/>
            </a:prstGeom>
            <a:noFill/>
            <a:ln w="25400">
              <a:solidFill>
                <a:schemeClr val="tx1"/>
              </a:solidFill>
              <a:round/>
              <a:headEnd/>
              <a:tailEnd/>
            </a:ln>
            <a:effectLst/>
          </p:spPr>
          <p:txBody>
            <a:bodyPr wrap="none" anchor="ctr"/>
            <a:lstStyle/>
            <a:p>
              <a:endParaRPr lang="en-US"/>
            </a:p>
          </p:txBody>
        </p:sp>
        <p:grpSp>
          <p:nvGrpSpPr>
            <p:cNvPr id="58374" name="Group 6"/>
            <p:cNvGrpSpPr>
              <a:grpSpLocks/>
            </p:cNvGrpSpPr>
            <p:nvPr/>
          </p:nvGrpSpPr>
          <p:grpSpPr bwMode="auto">
            <a:xfrm>
              <a:off x="2156" y="964"/>
              <a:ext cx="1194" cy="901"/>
              <a:chOff x="2156" y="964"/>
              <a:chExt cx="1194" cy="901"/>
            </a:xfrm>
          </p:grpSpPr>
          <p:grpSp>
            <p:nvGrpSpPr>
              <p:cNvPr id="58375" name="Group 7"/>
              <p:cNvGrpSpPr>
                <a:grpSpLocks/>
              </p:cNvGrpSpPr>
              <p:nvPr/>
            </p:nvGrpSpPr>
            <p:grpSpPr bwMode="auto">
              <a:xfrm>
                <a:off x="2156" y="964"/>
                <a:ext cx="1194" cy="845"/>
                <a:chOff x="2156" y="964"/>
                <a:chExt cx="1194" cy="845"/>
              </a:xfrm>
            </p:grpSpPr>
            <p:sp>
              <p:nvSpPr>
                <p:cNvPr id="58376" name="Freeform 8"/>
                <p:cNvSpPr>
                  <a:spLocks/>
                </p:cNvSpPr>
                <p:nvPr/>
              </p:nvSpPr>
              <p:spPr bwMode="auto">
                <a:xfrm>
                  <a:off x="2156" y="1201"/>
                  <a:ext cx="444" cy="608"/>
                </a:xfrm>
                <a:custGeom>
                  <a:avLst/>
                  <a:gdLst/>
                  <a:ahLst/>
                  <a:cxnLst>
                    <a:cxn ang="0">
                      <a:pos x="48" y="598"/>
                    </a:cxn>
                    <a:cxn ang="0">
                      <a:pos x="145" y="572"/>
                    </a:cxn>
                    <a:cxn ang="0">
                      <a:pos x="167" y="559"/>
                    </a:cxn>
                    <a:cxn ang="0">
                      <a:pos x="188" y="541"/>
                    </a:cxn>
                    <a:cxn ang="0">
                      <a:pos x="197" y="537"/>
                    </a:cxn>
                    <a:cxn ang="0">
                      <a:pos x="206" y="523"/>
                    </a:cxn>
                    <a:cxn ang="0">
                      <a:pos x="215" y="515"/>
                    </a:cxn>
                    <a:cxn ang="0">
                      <a:pos x="223" y="506"/>
                    </a:cxn>
                    <a:cxn ang="0">
                      <a:pos x="232" y="497"/>
                    </a:cxn>
                    <a:cxn ang="0">
                      <a:pos x="241" y="484"/>
                    </a:cxn>
                    <a:cxn ang="0">
                      <a:pos x="259" y="462"/>
                    </a:cxn>
                    <a:cxn ang="0">
                      <a:pos x="272" y="436"/>
                    </a:cxn>
                    <a:cxn ang="0">
                      <a:pos x="276" y="431"/>
                    </a:cxn>
                    <a:cxn ang="0">
                      <a:pos x="280" y="418"/>
                    </a:cxn>
                    <a:cxn ang="0">
                      <a:pos x="294" y="396"/>
                    </a:cxn>
                    <a:cxn ang="0">
                      <a:pos x="298" y="387"/>
                    </a:cxn>
                    <a:cxn ang="0">
                      <a:pos x="302" y="374"/>
                    </a:cxn>
                    <a:cxn ang="0">
                      <a:pos x="307" y="365"/>
                    </a:cxn>
                    <a:cxn ang="0">
                      <a:pos x="315" y="352"/>
                    </a:cxn>
                    <a:cxn ang="0">
                      <a:pos x="320" y="339"/>
                    </a:cxn>
                    <a:cxn ang="0">
                      <a:pos x="325" y="334"/>
                    </a:cxn>
                    <a:cxn ang="0">
                      <a:pos x="325" y="326"/>
                    </a:cxn>
                    <a:cxn ang="0">
                      <a:pos x="329" y="312"/>
                    </a:cxn>
                    <a:cxn ang="0">
                      <a:pos x="333" y="304"/>
                    </a:cxn>
                    <a:cxn ang="0">
                      <a:pos x="338" y="299"/>
                    </a:cxn>
                    <a:cxn ang="0">
                      <a:pos x="342" y="282"/>
                    </a:cxn>
                    <a:cxn ang="0">
                      <a:pos x="346" y="273"/>
                    </a:cxn>
                    <a:cxn ang="0">
                      <a:pos x="351" y="264"/>
                    </a:cxn>
                    <a:cxn ang="0">
                      <a:pos x="355" y="251"/>
                    </a:cxn>
                    <a:cxn ang="0">
                      <a:pos x="359" y="242"/>
                    </a:cxn>
                    <a:cxn ang="0">
                      <a:pos x="364" y="229"/>
                    </a:cxn>
                    <a:cxn ang="0">
                      <a:pos x="368" y="220"/>
                    </a:cxn>
                    <a:cxn ang="0">
                      <a:pos x="368" y="211"/>
                    </a:cxn>
                    <a:cxn ang="0">
                      <a:pos x="373" y="198"/>
                    </a:cxn>
                    <a:cxn ang="0">
                      <a:pos x="377" y="194"/>
                    </a:cxn>
                    <a:cxn ang="0">
                      <a:pos x="381" y="185"/>
                    </a:cxn>
                    <a:cxn ang="0">
                      <a:pos x="386" y="172"/>
                    </a:cxn>
                    <a:cxn ang="0">
                      <a:pos x="386" y="163"/>
                    </a:cxn>
                    <a:cxn ang="0">
                      <a:pos x="390" y="154"/>
                    </a:cxn>
                    <a:cxn ang="0">
                      <a:pos x="394" y="145"/>
                    </a:cxn>
                    <a:cxn ang="0">
                      <a:pos x="394" y="136"/>
                    </a:cxn>
                    <a:cxn ang="0">
                      <a:pos x="399" y="128"/>
                    </a:cxn>
                    <a:cxn ang="0">
                      <a:pos x="404" y="123"/>
                    </a:cxn>
                    <a:cxn ang="0">
                      <a:pos x="404" y="115"/>
                    </a:cxn>
                    <a:cxn ang="0">
                      <a:pos x="408" y="105"/>
                    </a:cxn>
                    <a:cxn ang="0">
                      <a:pos x="408" y="97"/>
                    </a:cxn>
                    <a:cxn ang="0">
                      <a:pos x="412" y="92"/>
                    </a:cxn>
                    <a:cxn ang="0">
                      <a:pos x="412" y="84"/>
                    </a:cxn>
                    <a:cxn ang="0">
                      <a:pos x="417" y="79"/>
                    </a:cxn>
                    <a:cxn ang="0">
                      <a:pos x="421" y="70"/>
                    </a:cxn>
                    <a:cxn ang="0">
                      <a:pos x="425" y="53"/>
                    </a:cxn>
                    <a:cxn ang="0">
                      <a:pos x="430" y="44"/>
                    </a:cxn>
                    <a:cxn ang="0">
                      <a:pos x="434" y="26"/>
                    </a:cxn>
                    <a:cxn ang="0">
                      <a:pos x="438" y="22"/>
                    </a:cxn>
                    <a:cxn ang="0">
                      <a:pos x="438" y="13"/>
                    </a:cxn>
                    <a:cxn ang="0">
                      <a:pos x="443" y="9"/>
                    </a:cxn>
                    <a:cxn ang="0">
                      <a:pos x="443" y="0"/>
                    </a:cxn>
                  </a:cxnLst>
                  <a:rect l="0" t="0" r="r" b="b"/>
                  <a:pathLst>
                    <a:path w="444" h="608">
                      <a:moveTo>
                        <a:pt x="0" y="607"/>
                      </a:moveTo>
                      <a:lnTo>
                        <a:pt x="48" y="598"/>
                      </a:lnTo>
                      <a:lnTo>
                        <a:pt x="127" y="581"/>
                      </a:lnTo>
                      <a:lnTo>
                        <a:pt x="145" y="572"/>
                      </a:lnTo>
                      <a:lnTo>
                        <a:pt x="157" y="563"/>
                      </a:lnTo>
                      <a:lnTo>
                        <a:pt x="167" y="559"/>
                      </a:lnTo>
                      <a:lnTo>
                        <a:pt x="171" y="554"/>
                      </a:lnTo>
                      <a:lnTo>
                        <a:pt x="188" y="541"/>
                      </a:lnTo>
                      <a:lnTo>
                        <a:pt x="193" y="537"/>
                      </a:lnTo>
                      <a:lnTo>
                        <a:pt x="197" y="537"/>
                      </a:lnTo>
                      <a:lnTo>
                        <a:pt x="197" y="533"/>
                      </a:lnTo>
                      <a:lnTo>
                        <a:pt x="206" y="523"/>
                      </a:lnTo>
                      <a:lnTo>
                        <a:pt x="210" y="523"/>
                      </a:lnTo>
                      <a:lnTo>
                        <a:pt x="215" y="515"/>
                      </a:lnTo>
                      <a:lnTo>
                        <a:pt x="219" y="510"/>
                      </a:lnTo>
                      <a:lnTo>
                        <a:pt x="223" y="506"/>
                      </a:lnTo>
                      <a:lnTo>
                        <a:pt x="228" y="502"/>
                      </a:lnTo>
                      <a:lnTo>
                        <a:pt x="232" y="497"/>
                      </a:lnTo>
                      <a:lnTo>
                        <a:pt x="236" y="492"/>
                      </a:lnTo>
                      <a:lnTo>
                        <a:pt x="241" y="484"/>
                      </a:lnTo>
                      <a:lnTo>
                        <a:pt x="246" y="479"/>
                      </a:lnTo>
                      <a:lnTo>
                        <a:pt x="259" y="462"/>
                      </a:lnTo>
                      <a:lnTo>
                        <a:pt x="263" y="453"/>
                      </a:lnTo>
                      <a:lnTo>
                        <a:pt x="272" y="436"/>
                      </a:lnTo>
                      <a:lnTo>
                        <a:pt x="272" y="431"/>
                      </a:lnTo>
                      <a:lnTo>
                        <a:pt x="276" y="431"/>
                      </a:lnTo>
                      <a:lnTo>
                        <a:pt x="276" y="427"/>
                      </a:lnTo>
                      <a:lnTo>
                        <a:pt x="280" y="418"/>
                      </a:lnTo>
                      <a:lnTo>
                        <a:pt x="294" y="400"/>
                      </a:lnTo>
                      <a:lnTo>
                        <a:pt x="294" y="396"/>
                      </a:lnTo>
                      <a:lnTo>
                        <a:pt x="294" y="392"/>
                      </a:lnTo>
                      <a:lnTo>
                        <a:pt x="298" y="387"/>
                      </a:lnTo>
                      <a:lnTo>
                        <a:pt x="302" y="378"/>
                      </a:lnTo>
                      <a:lnTo>
                        <a:pt x="302" y="374"/>
                      </a:lnTo>
                      <a:lnTo>
                        <a:pt x="307" y="369"/>
                      </a:lnTo>
                      <a:lnTo>
                        <a:pt x="307" y="365"/>
                      </a:lnTo>
                      <a:lnTo>
                        <a:pt x="311" y="361"/>
                      </a:lnTo>
                      <a:lnTo>
                        <a:pt x="315" y="352"/>
                      </a:lnTo>
                      <a:lnTo>
                        <a:pt x="315" y="343"/>
                      </a:lnTo>
                      <a:lnTo>
                        <a:pt x="320" y="339"/>
                      </a:lnTo>
                      <a:lnTo>
                        <a:pt x="320" y="334"/>
                      </a:lnTo>
                      <a:lnTo>
                        <a:pt x="325" y="334"/>
                      </a:lnTo>
                      <a:lnTo>
                        <a:pt x="325" y="330"/>
                      </a:lnTo>
                      <a:lnTo>
                        <a:pt x="325" y="326"/>
                      </a:lnTo>
                      <a:lnTo>
                        <a:pt x="329" y="317"/>
                      </a:lnTo>
                      <a:lnTo>
                        <a:pt x="329" y="312"/>
                      </a:lnTo>
                      <a:lnTo>
                        <a:pt x="333" y="308"/>
                      </a:lnTo>
                      <a:lnTo>
                        <a:pt x="333" y="304"/>
                      </a:lnTo>
                      <a:lnTo>
                        <a:pt x="338" y="304"/>
                      </a:lnTo>
                      <a:lnTo>
                        <a:pt x="338" y="299"/>
                      </a:lnTo>
                      <a:lnTo>
                        <a:pt x="338" y="295"/>
                      </a:lnTo>
                      <a:lnTo>
                        <a:pt x="342" y="282"/>
                      </a:lnTo>
                      <a:lnTo>
                        <a:pt x="346" y="277"/>
                      </a:lnTo>
                      <a:lnTo>
                        <a:pt x="346" y="273"/>
                      </a:lnTo>
                      <a:lnTo>
                        <a:pt x="346" y="269"/>
                      </a:lnTo>
                      <a:lnTo>
                        <a:pt x="351" y="264"/>
                      </a:lnTo>
                      <a:lnTo>
                        <a:pt x="355" y="255"/>
                      </a:lnTo>
                      <a:lnTo>
                        <a:pt x="355" y="251"/>
                      </a:lnTo>
                      <a:lnTo>
                        <a:pt x="355" y="246"/>
                      </a:lnTo>
                      <a:lnTo>
                        <a:pt x="359" y="242"/>
                      </a:lnTo>
                      <a:lnTo>
                        <a:pt x="359" y="238"/>
                      </a:lnTo>
                      <a:lnTo>
                        <a:pt x="364" y="229"/>
                      </a:lnTo>
                      <a:lnTo>
                        <a:pt x="364" y="224"/>
                      </a:lnTo>
                      <a:lnTo>
                        <a:pt x="368" y="220"/>
                      </a:lnTo>
                      <a:lnTo>
                        <a:pt x="368" y="216"/>
                      </a:lnTo>
                      <a:lnTo>
                        <a:pt x="368" y="211"/>
                      </a:lnTo>
                      <a:lnTo>
                        <a:pt x="373" y="202"/>
                      </a:lnTo>
                      <a:lnTo>
                        <a:pt x="373" y="198"/>
                      </a:lnTo>
                      <a:lnTo>
                        <a:pt x="377" y="198"/>
                      </a:lnTo>
                      <a:lnTo>
                        <a:pt x="377" y="194"/>
                      </a:lnTo>
                      <a:lnTo>
                        <a:pt x="377" y="189"/>
                      </a:lnTo>
                      <a:lnTo>
                        <a:pt x="381" y="185"/>
                      </a:lnTo>
                      <a:lnTo>
                        <a:pt x="381" y="180"/>
                      </a:lnTo>
                      <a:lnTo>
                        <a:pt x="386" y="172"/>
                      </a:lnTo>
                      <a:lnTo>
                        <a:pt x="386" y="167"/>
                      </a:lnTo>
                      <a:lnTo>
                        <a:pt x="386" y="163"/>
                      </a:lnTo>
                      <a:lnTo>
                        <a:pt x="390" y="159"/>
                      </a:lnTo>
                      <a:lnTo>
                        <a:pt x="390" y="154"/>
                      </a:lnTo>
                      <a:lnTo>
                        <a:pt x="390" y="149"/>
                      </a:lnTo>
                      <a:lnTo>
                        <a:pt x="394" y="145"/>
                      </a:lnTo>
                      <a:lnTo>
                        <a:pt x="394" y="141"/>
                      </a:lnTo>
                      <a:lnTo>
                        <a:pt x="394" y="136"/>
                      </a:lnTo>
                      <a:lnTo>
                        <a:pt x="399" y="132"/>
                      </a:lnTo>
                      <a:lnTo>
                        <a:pt x="399" y="128"/>
                      </a:lnTo>
                      <a:lnTo>
                        <a:pt x="399" y="123"/>
                      </a:lnTo>
                      <a:lnTo>
                        <a:pt x="404" y="123"/>
                      </a:lnTo>
                      <a:lnTo>
                        <a:pt x="404" y="119"/>
                      </a:lnTo>
                      <a:lnTo>
                        <a:pt x="404" y="115"/>
                      </a:lnTo>
                      <a:lnTo>
                        <a:pt x="408" y="110"/>
                      </a:lnTo>
                      <a:lnTo>
                        <a:pt x="408" y="105"/>
                      </a:lnTo>
                      <a:lnTo>
                        <a:pt x="408" y="101"/>
                      </a:lnTo>
                      <a:lnTo>
                        <a:pt x="408" y="97"/>
                      </a:lnTo>
                      <a:lnTo>
                        <a:pt x="412" y="97"/>
                      </a:lnTo>
                      <a:lnTo>
                        <a:pt x="412" y="92"/>
                      </a:lnTo>
                      <a:lnTo>
                        <a:pt x="412" y="88"/>
                      </a:lnTo>
                      <a:lnTo>
                        <a:pt x="412" y="84"/>
                      </a:lnTo>
                      <a:lnTo>
                        <a:pt x="417" y="84"/>
                      </a:lnTo>
                      <a:lnTo>
                        <a:pt x="417" y="79"/>
                      </a:lnTo>
                      <a:lnTo>
                        <a:pt x="417" y="75"/>
                      </a:lnTo>
                      <a:lnTo>
                        <a:pt x="421" y="70"/>
                      </a:lnTo>
                      <a:lnTo>
                        <a:pt x="421" y="66"/>
                      </a:lnTo>
                      <a:lnTo>
                        <a:pt x="425" y="53"/>
                      </a:lnTo>
                      <a:lnTo>
                        <a:pt x="425" y="49"/>
                      </a:lnTo>
                      <a:lnTo>
                        <a:pt x="430" y="44"/>
                      </a:lnTo>
                      <a:lnTo>
                        <a:pt x="430" y="40"/>
                      </a:lnTo>
                      <a:lnTo>
                        <a:pt x="434" y="26"/>
                      </a:lnTo>
                      <a:lnTo>
                        <a:pt x="434" y="22"/>
                      </a:lnTo>
                      <a:lnTo>
                        <a:pt x="438" y="22"/>
                      </a:lnTo>
                      <a:lnTo>
                        <a:pt x="438" y="18"/>
                      </a:lnTo>
                      <a:lnTo>
                        <a:pt x="438" y="13"/>
                      </a:lnTo>
                      <a:lnTo>
                        <a:pt x="438" y="9"/>
                      </a:lnTo>
                      <a:lnTo>
                        <a:pt x="443" y="9"/>
                      </a:lnTo>
                      <a:lnTo>
                        <a:pt x="443" y="5"/>
                      </a:lnTo>
                      <a:lnTo>
                        <a:pt x="4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377" name="Freeform 9"/>
                <p:cNvSpPr>
                  <a:spLocks/>
                </p:cNvSpPr>
                <p:nvPr/>
              </p:nvSpPr>
              <p:spPr bwMode="auto">
                <a:xfrm>
                  <a:off x="2599" y="990"/>
                  <a:ext cx="101" cy="212"/>
                </a:xfrm>
                <a:custGeom>
                  <a:avLst/>
                  <a:gdLst/>
                  <a:ahLst/>
                  <a:cxnLst>
                    <a:cxn ang="0">
                      <a:pos x="0" y="211"/>
                    </a:cxn>
                    <a:cxn ang="0">
                      <a:pos x="0" y="211"/>
                    </a:cxn>
                    <a:cxn ang="0">
                      <a:pos x="0" y="206"/>
                    </a:cxn>
                    <a:cxn ang="0">
                      <a:pos x="4" y="206"/>
                    </a:cxn>
                    <a:cxn ang="0">
                      <a:pos x="4" y="202"/>
                    </a:cxn>
                    <a:cxn ang="0">
                      <a:pos x="4" y="198"/>
                    </a:cxn>
                    <a:cxn ang="0">
                      <a:pos x="9" y="189"/>
                    </a:cxn>
                    <a:cxn ang="0">
                      <a:pos x="9" y="185"/>
                    </a:cxn>
                    <a:cxn ang="0">
                      <a:pos x="13" y="185"/>
                    </a:cxn>
                    <a:cxn ang="0">
                      <a:pos x="13" y="180"/>
                    </a:cxn>
                    <a:cxn ang="0">
                      <a:pos x="13" y="176"/>
                    </a:cxn>
                    <a:cxn ang="0">
                      <a:pos x="13" y="172"/>
                    </a:cxn>
                    <a:cxn ang="0">
                      <a:pos x="17" y="167"/>
                    </a:cxn>
                    <a:cxn ang="0">
                      <a:pos x="17" y="163"/>
                    </a:cxn>
                    <a:cxn ang="0">
                      <a:pos x="22" y="158"/>
                    </a:cxn>
                    <a:cxn ang="0">
                      <a:pos x="22" y="154"/>
                    </a:cxn>
                    <a:cxn ang="0">
                      <a:pos x="22" y="150"/>
                    </a:cxn>
                    <a:cxn ang="0">
                      <a:pos x="26" y="145"/>
                    </a:cxn>
                    <a:cxn ang="0">
                      <a:pos x="26" y="141"/>
                    </a:cxn>
                    <a:cxn ang="0">
                      <a:pos x="30" y="137"/>
                    </a:cxn>
                    <a:cxn ang="0">
                      <a:pos x="30" y="132"/>
                    </a:cxn>
                    <a:cxn ang="0">
                      <a:pos x="30" y="128"/>
                    </a:cxn>
                    <a:cxn ang="0">
                      <a:pos x="35" y="123"/>
                    </a:cxn>
                    <a:cxn ang="0">
                      <a:pos x="35" y="119"/>
                    </a:cxn>
                    <a:cxn ang="0">
                      <a:pos x="35" y="114"/>
                    </a:cxn>
                    <a:cxn ang="0">
                      <a:pos x="39" y="114"/>
                    </a:cxn>
                    <a:cxn ang="0">
                      <a:pos x="39" y="110"/>
                    </a:cxn>
                    <a:cxn ang="0">
                      <a:pos x="39" y="106"/>
                    </a:cxn>
                    <a:cxn ang="0">
                      <a:pos x="43" y="106"/>
                    </a:cxn>
                    <a:cxn ang="0">
                      <a:pos x="43" y="101"/>
                    </a:cxn>
                    <a:cxn ang="0">
                      <a:pos x="43" y="97"/>
                    </a:cxn>
                    <a:cxn ang="0">
                      <a:pos x="48" y="97"/>
                    </a:cxn>
                    <a:cxn ang="0">
                      <a:pos x="48" y="93"/>
                    </a:cxn>
                    <a:cxn ang="0">
                      <a:pos x="48" y="88"/>
                    </a:cxn>
                    <a:cxn ang="0">
                      <a:pos x="52" y="83"/>
                    </a:cxn>
                    <a:cxn ang="0">
                      <a:pos x="52" y="79"/>
                    </a:cxn>
                    <a:cxn ang="0">
                      <a:pos x="52" y="75"/>
                    </a:cxn>
                    <a:cxn ang="0">
                      <a:pos x="56" y="75"/>
                    </a:cxn>
                    <a:cxn ang="0">
                      <a:pos x="56" y="70"/>
                    </a:cxn>
                    <a:cxn ang="0">
                      <a:pos x="56" y="66"/>
                    </a:cxn>
                    <a:cxn ang="0">
                      <a:pos x="61" y="66"/>
                    </a:cxn>
                    <a:cxn ang="0">
                      <a:pos x="61" y="62"/>
                    </a:cxn>
                    <a:cxn ang="0">
                      <a:pos x="61" y="57"/>
                    </a:cxn>
                    <a:cxn ang="0">
                      <a:pos x="65" y="57"/>
                    </a:cxn>
                    <a:cxn ang="0">
                      <a:pos x="65" y="53"/>
                    </a:cxn>
                    <a:cxn ang="0">
                      <a:pos x="65" y="49"/>
                    </a:cxn>
                    <a:cxn ang="0">
                      <a:pos x="69" y="49"/>
                    </a:cxn>
                    <a:cxn ang="0">
                      <a:pos x="69" y="44"/>
                    </a:cxn>
                    <a:cxn ang="0">
                      <a:pos x="74" y="40"/>
                    </a:cxn>
                    <a:cxn ang="0">
                      <a:pos x="74" y="35"/>
                    </a:cxn>
                    <a:cxn ang="0">
                      <a:pos x="78" y="35"/>
                    </a:cxn>
                    <a:cxn ang="0">
                      <a:pos x="78" y="31"/>
                    </a:cxn>
                    <a:cxn ang="0">
                      <a:pos x="78" y="27"/>
                    </a:cxn>
                    <a:cxn ang="0">
                      <a:pos x="82" y="27"/>
                    </a:cxn>
                    <a:cxn ang="0">
                      <a:pos x="82" y="22"/>
                    </a:cxn>
                    <a:cxn ang="0">
                      <a:pos x="87" y="18"/>
                    </a:cxn>
                    <a:cxn ang="0">
                      <a:pos x="87" y="14"/>
                    </a:cxn>
                    <a:cxn ang="0">
                      <a:pos x="91" y="14"/>
                    </a:cxn>
                    <a:cxn ang="0">
                      <a:pos x="91" y="9"/>
                    </a:cxn>
                    <a:cxn ang="0">
                      <a:pos x="95" y="9"/>
                    </a:cxn>
                    <a:cxn ang="0">
                      <a:pos x="95" y="5"/>
                    </a:cxn>
                    <a:cxn ang="0">
                      <a:pos x="100" y="0"/>
                    </a:cxn>
                  </a:cxnLst>
                  <a:rect l="0" t="0" r="r" b="b"/>
                  <a:pathLst>
                    <a:path w="101" h="212">
                      <a:moveTo>
                        <a:pt x="0" y="211"/>
                      </a:moveTo>
                      <a:lnTo>
                        <a:pt x="0" y="211"/>
                      </a:lnTo>
                      <a:lnTo>
                        <a:pt x="0" y="206"/>
                      </a:lnTo>
                      <a:lnTo>
                        <a:pt x="4" y="206"/>
                      </a:lnTo>
                      <a:lnTo>
                        <a:pt x="4" y="202"/>
                      </a:lnTo>
                      <a:lnTo>
                        <a:pt x="4" y="198"/>
                      </a:lnTo>
                      <a:lnTo>
                        <a:pt x="9" y="189"/>
                      </a:lnTo>
                      <a:lnTo>
                        <a:pt x="9" y="185"/>
                      </a:lnTo>
                      <a:lnTo>
                        <a:pt x="13" y="185"/>
                      </a:lnTo>
                      <a:lnTo>
                        <a:pt x="13" y="180"/>
                      </a:lnTo>
                      <a:lnTo>
                        <a:pt x="13" y="176"/>
                      </a:lnTo>
                      <a:lnTo>
                        <a:pt x="13" y="172"/>
                      </a:lnTo>
                      <a:lnTo>
                        <a:pt x="17" y="167"/>
                      </a:lnTo>
                      <a:lnTo>
                        <a:pt x="17" y="163"/>
                      </a:lnTo>
                      <a:lnTo>
                        <a:pt x="22" y="158"/>
                      </a:lnTo>
                      <a:lnTo>
                        <a:pt x="22" y="154"/>
                      </a:lnTo>
                      <a:lnTo>
                        <a:pt x="22" y="150"/>
                      </a:lnTo>
                      <a:lnTo>
                        <a:pt x="26" y="145"/>
                      </a:lnTo>
                      <a:lnTo>
                        <a:pt x="26" y="141"/>
                      </a:lnTo>
                      <a:lnTo>
                        <a:pt x="30" y="137"/>
                      </a:lnTo>
                      <a:lnTo>
                        <a:pt x="30" y="132"/>
                      </a:lnTo>
                      <a:lnTo>
                        <a:pt x="30" y="128"/>
                      </a:lnTo>
                      <a:lnTo>
                        <a:pt x="35" y="123"/>
                      </a:lnTo>
                      <a:lnTo>
                        <a:pt x="35" y="119"/>
                      </a:lnTo>
                      <a:lnTo>
                        <a:pt x="35" y="114"/>
                      </a:lnTo>
                      <a:lnTo>
                        <a:pt x="39" y="114"/>
                      </a:lnTo>
                      <a:lnTo>
                        <a:pt x="39" y="110"/>
                      </a:lnTo>
                      <a:lnTo>
                        <a:pt x="39" y="106"/>
                      </a:lnTo>
                      <a:lnTo>
                        <a:pt x="43" y="106"/>
                      </a:lnTo>
                      <a:lnTo>
                        <a:pt x="43" y="101"/>
                      </a:lnTo>
                      <a:lnTo>
                        <a:pt x="43" y="97"/>
                      </a:lnTo>
                      <a:lnTo>
                        <a:pt x="48" y="97"/>
                      </a:lnTo>
                      <a:lnTo>
                        <a:pt x="48" y="93"/>
                      </a:lnTo>
                      <a:lnTo>
                        <a:pt x="48" y="88"/>
                      </a:lnTo>
                      <a:lnTo>
                        <a:pt x="52" y="83"/>
                      </a:lnTo>
                      <a:lnTo>
                        <a:pt x="52" y="79"/>
                      </a:lnTo>
                      <a:lnTo>
                        <a:pt x="52" y="75"/>
                      </a:lnTo>
                      <a:lnTo>
                        <a:pt x="56" y="75"/>
                      </a:lnTo>
                      <a:lnTo>
                        <a:pt x="56" y="70"/>
                      </a:lnTo>
                      <a:lnTo>
                        <a:pt x="56" y="66"/>
                      </a:lnTo>
                      <a:lnTo>
                        <a:pt x="61" y="66"/>
                      </a:lnTo>
                      <a:lnTo>
                        <a:pt x="61" y="62"/>
                      </a:lnTo>
                      <a:lnTo>
                        <a:pt x="61" y="57"/>
                      </a:lnTo>
                      <a:lnTo>
                        <a:pt x="65" y="57"/>
                      </a:lnTo>
                      <a:lnTo>
                        <a:pt x="65" y="53"/>
                      </a:lnTo>
                      <a:lnTo>
                        <a:pt x="65" y="49"/>
                      </a:lnTo>
                      <a:lnTo>
                        <a:pt x="69" y="49"/>
                      </a:lnTo>
                      <a:lnTo>
                        <a:pt x="69" y="44"/>
                      </a:lnTo>
                      <a:lnTo>
                        <a:pt x="74" y="40"/>
                      </a:lnTo>
                      <a:lnTo>
                        <a:pt x="74" y="35"/>
                      </a:lnTo>
                      <a:lnTo>
                        <a:pt x="78" y="35"/>
                      </a:lnTo>
                      <a:lnTo>
                        <a:pt x="78" y="31"/>
                      </a:lnTo>
                      <a:lnTo>
                        <a:pt x="78" y="27"/>
                      </a:lnTo>
                      <a:lnTo>
                        <a:pt x="82" y="27"/>
                      </a:lnTo>
                      <a:lnTo>
                        <a:pt x="82" y="22"/>
                      </a:lnTo>
                      <a:lnTo>
                        <a:pt x="87" y="18"/>
                      </a:lnTo>
                      <a:lnTo>
                        <a:pt x="87" y="14"/>
                      </a:lnTo>
                      <a:lnTo>
                        <a:pt x="91" y="14"/>
                      </a:lnTo>
                      <a:lnTo>
                        <a:pt x="91" y="9"/>
                      </a:lnTo>
                      <a:lnTo>
                        <a:pt x="95" y="9"/>
                      </a:lnTo>
                      <a:lnTo>
                        <a:pt x="95" y="5"/>
                      </a:lnTo>
                      <a:lnTo>
                        <a:pt x="10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378" name="Freeform 10"/>
                <p:cNvSpPr>
                  <a:spLocks/>
                </p:cNvSpPr>
                <p:nvPr/>
              </p:nvSpPr>
              <p:spPr bwMode="auto">
                <a:xfrm>
                  <a:off x="2699" y="964"/>
                  <a:ext cx="76" cy="27"/>
                </a:xfrm>
                <a:custGeom>
                  <a:avLst/>
                  <a:gdLst/>
                  <a:ahLst/>
                  <a:cxnLst>
                    <a:cxn ang="0">
                      <a:pos x="0" y="26"/>
                    </a:cxn>
                    <a:cxn ang="0">
                      <a:pos x="0" y="26"/>
                    </a:cxn>
                    <a:cxn ang="0">
                      <a:pos x="0" y="22"/>
                    </a:cxn>
                    <a:cxn ang="0">
                      <a:pos x="4" y="22"/>
                    </a:cxn>
                    <a:cxn ang="0">
                      <a:pos x="4" y="18"/>
                    </a:cxn>
                    <a:cxn ang="0">
                      <a:pos x="9" y="18"/>
                    </a:cxn>
                    <a:cxn ang="0">
                      <a:pos x="9" y="13"/>
                    </a:cxn>
                    <a:cxn ang="0">
                      <a:pos x="13" y="13"/>
                    </a:cxn>
                    <a:cxn ang="0">
                      <a:pos x="17" y="9"/>
                    </a:cxn>
                    <a:cxn ang="0">
                      <a:pos x="22" y="9"/>
                    </a:cxn>
                    <a:cxn ang="0">
                      <a:pos x="22" y="5"/>
                    </a:cxn>
                    <a:cxn ang="0">
                      <a:pos x="27" y="5"/>
                    </a:cxn>
                    <a:cxn ang="0">
                      <a:pos x="31" y="5"/>
                    </a:cxn>
                    <a:cxn ang="0">
                      <a:pos x="31" y="0"/>
                    </a:cxn>
                    <a:cxn ang="0">
                      <a:pos x="35" y="0"/>
                    </a:cxn>
                    <a:cxn ang="0">
                      <a:pos x="40" y="0"/>
                    </a:cxn>
                    <a:cxn ang="0">
                      <a:pos x="44" y="0"/>
                    </a:cxn>
                    <a:cxn ang="0">
                      <a:pos x="48" y="0"/>
                    </a:cxn>
                    <a:cxn ang="0">
                      <a:pos x="53" y="0"/>
                    </a:cxn>
                    <a:cxn ang="0">
                      <a:pos x="57" y="0"/>
                    </a:cxn>
                    <a:cxn ang="0">
                      <a:pos x="57" y="5"/>
                    </a:cxn>
                    <a:cxn ang="0">
                      <a:pos x="62" y="5"/>
                    </a:cxn>
                    <a:cxn ang="0">
                      <a:pos x="66" y="5"/>
                    </a:cxn>
                    <a:cxn ang="0">
                      <a:pos x="66" y="9"/>
                    </a:cxn>
                    <a:cxn ang="0">
                      <a:pos x="70" y="9"/>
                    </a:cxn>
                    <a:cxn ang="0">
                      <a:pos x="70" y="13"/>
                    </a:cxn>
                    <a:cxn ang="0">
                      <a:pos x="75" y="13"/>
                    </a:cxn>
                  </a:cxnLst>
                  <a:rect l="0" t="0" r="r" b="b"/>
                  <a:pathLst>
                    <a:path w="76" h="27">
                      <a:moveTo>
                        <a:pt x="0" y="26"/>
                      </a:moveTo>
                      <a:lnTo>
                        <a:pt x="0" y="26"/>
                      </a:lnTo>
                      <a:lnTo>
                        <a:pt x="0" y="22"/>
                      </a:lnTo>
                      <a:lnTo>
                        <a:pt x="4" y="22"/>
                      </a:lnTo>
                      <a:lnTo>
                        <a:pt x="4" y="18"/>
                      </a:lnTo>
                      <a:lnTo>
                        <a:pt x="9" y="18"/>
                      </a:lnTo>
                      <a:lnTo>
                        <a:pt x="9" y="13"/>
                      </a:lnTo>
                      <a:lnTo>
                        <a:pt x="13" y="13"/>
                      </a:lnTo>
                      <a:lnTo>
                        <a:pt x="17" y="9"/>
                      </a:lnTo>
                      <a:lnTo>
                        <a:pt x="22" y="9"/>
                      </a:lnTo>
                      <a:lnTo>
                        <a:pt x="22" y="5"/>
                      </a:lnTo>
                      <a:lnTo>
                        <a:pt x="27" y="5"/>
                      </a:lnTo>
                      <a:lnTo>
                        <a:pt x="31" y="5"/>
                      </a:lnTo>
                      <a:lnTo>
                        <a:pt x="31" y="0"/>
                      </a:lnTo>
                      <a:lnTo>
                        <a:pt x="35" y="0"/>
                      </a:lnTo>
                      <a:lnTo>
                        <a:pt x="40" y="0"/>
                      </a:lnTo>
                      <a:lnTo>
                        <a:pt x="44" y="0"/>
                      </a:lnTo>
                      <a:lnTo>
                        <a:pt x="48" y="0"/>
                      </a:lnTo>
                      <a:lnTo>
                        <a:pt x="53" y="0"/>
                      </a:lnTo>
                      <a:lnTo>
                        <a:pt x="57" y="0"/>
                      </a:lnTo>
                      <a:lnTo>
                        <a:pt x="57" y="5"/>
                      </a:lnTo>
                      <a:lnTo>
                        <a:pt x="62" y="5"/>
                      </a:lnTo>
                      <a:lnTo>
                        <a:pt x="66" y="5"/>
                      </a:lnTo>
                      <a:lnTo>
                        <a:pt x="66" y="9"/>
                      </a:lnTo>
                      <a:lnTo>
                        <a:pt x="70" y="9"/>
                      </a:lnTo>
                      <a:lnTo>
                        <a:pt x="70" y="13"/>
                      </a:lnTo>
                      <a:lnTo>
                        <a:pt x="75"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379" name="Freeform 11"/>
                <p:cNvSpPr>
                  <a:spLocks/>
                </p:cNvSpPr>
                <p:nvPr/>
              </p:nvSpPr>
              <p:spPr bwMode="auto">
                <a:xfrm>
                  <a:off x="2774" y="977"/>
                  <a:ext cx="106" cy="204"/>
                </a:xfrm>
                <a:custGeom>
                  <a:avLst/>
                  <a:gdLst/>
                  <a:ahLst/>
                  <a:cxnLst>
                    <a:cxn ang="0">
                      <a:pos x="0" y="0"/>
                    </a:cxn>
                    <a:cxn ang="0">
                      <a:pos x="0" y="0"/>
                    </a:cxn>
                    <a:cxn ang="0">
                      <a:pos x="5" y="0"/>
                    </a:cxn>
                    <a:cxn ang="0">
                      <a:pos x="5" y="5"/>
                    </a:cxn>
                    <a:cxn ang="0">
                      <a:pos x="9" y="5"/>
                    </a:cxn>
                    <a:cxn ang="0">
                      <a:pos x="9" y="9"/>
                    </a:cxn>
                    <a:cxn ang="0">
                      <a:pos x="13" y="9"/>
                    </a:cxn>
                    <a:cxn ang="0">
                      <a:pos x="13" y="13"/>
                    </a:cxn>
                    <a:cxn ang="0">
                      <a:pos x="18" y="13"/>
                    </a:cxn>
                    <a:cxn ang="0">
                      <a:pos x="18" y="18"/>
                    </a:cxn>
                    <a:cxn ang="0">
                      <a:pos x="18" y="22"/>
                    </a:cxn>
                    <a:cxn ang="0">
                      <a:pos x="22" y="22"/>
                    </a:cxn>
                    <a:cxn ang="0">
                      <a:pos x="22" y="27"/>
                    </a:cxn>
                    <a:cxn ang="0">
                      <a:pos x="26" y="27"/>
                    </a:cxn>
                    <a:cxn ang="0">
                      <a:pos x="26" y="31"/>
                    </a:cxn>
                    <a:cxn ang="0">
                      <a:pos x="31" y="36"/>
                    </a:cxn>
                    <a:cxn ang="0">
                      <a:pos x="31" y="40"/>
                    </a:cxn>
                    <a:cxn ang="0">
                      <a:pos x="35" y="40"/>
                    </a:cxn>
                    <a:cxn ang="0">
                      <a:pos x="35" y="44"/>
                    </a:cxn>
                    <a:cxn ang="0">
                      <a:pos x="35" y="49"/>
                    </a:cxn>
                    <a:cxn ang="0">
                      <a:pos x="39" y="49"/>
                    </a:cxn>
                    <a:cxn ang="0">
                      <a:pos x="39" y="53"/>
                    </a:cxn>
                    <a:cxn ang="0">
                      <a:pos x="44" y="53"/>
                    </a:cxn>
                    <a:cxn ang="0">
                      <a:pos x="44" y="57"/>
                    </a:cxn>
                    <a:cxn ang="0">
                      <a:pos x="44" y="62"/>
                    </a:cxn>
                    <a:cxn ang="0">
                      <a:pos x="48" y="62"/>
                    </a:cxn>
                    <a:cxn ang="0">
                      <a:pos x="48" y="66"/>
                    </a:cxn>
                    <a:cxn ang="0">
                      <a:pos x="48" y="71"/>
                    </a:cxn>
                    <a:cxn ang="0">
                      <a:pos x="53" y="71"/>
                    </a:cxn>
                    <a:cxn ang="0">
                      <a:pos x="53" y="75"/>
                    </a:cxn>
                    <a:cxn ang="0">
                      <a:pos x="57" y="80"/>
                    </a:cxn>
                    <a:cxn ang="0">
                      <a:pos x="57" y="84"/>
                    </a:cxn>
                    <a:cxn ang="0">
                      <a:pos x="57" y="88"/>
                    </a:cxn>
                    <a:cxn ang="0">
                      <a:pos x="61" y="93"/>
                    </a:cxn>
                    <a:cxn ang="0">
                      <a:pos x="61" y="97"/>
                    </a:cxn>
                    <a:cxn ang="0">
                      <a:pos x="66" y="102"/>
                    </a:cxn>
                    <a:cxn ang="0">
                      <a:pos x="66" y="106"/>
                    </a:cxn>
                    <a:cxn ang="0">
                      <a:pos x="70" y="110"/>
                    </a:cxn>
                    <a:cxn ang="0">
                      <a:pos x="70" y="115"/>
                    </a:cxn>
                    <a:cxn ang="0">
                      <a:pos x="74" y="119"/>
                    </a:cxn>
                    <a:cxn ang="0">
                      <a:pos x="74" y="123"/>
                    </a:cxn>
                    <a:cxn ang="0">
                      <a:pos x="74" y="128"/>
                    </a:cxn>
                    <a:cxn ang="0">
                      <a:pos x="79" y="132"/>
                    </a:cxn>
                    <a:cxn ang="0">
                      <a:pos x="79" y="137"/>
                    </a:cxn>
                    <a:cxn ang="0">
                      <a:pos x="83" y="141"/>
                    </a:cxn>
                    <a:cxn ang="0">
                      <a:pos x="83" y="146"/>
                    </a:cxn>
                    <a:cxn ang="0">
                      <a:pos x="83" y="150"/>
                    </a:cxn>
                    <a:cxn ang="0">
                      <a:pos x="87" y="154"/>
                    </a:cxn>
                    <a:cxn ang="0">
                      <a:pos x="87" y="159"/>
                    </a:cxn>
                    <a:cxn ang="0">
                      <a:pos x="87" y="163"/>
                    </a:cxn>
                    <a:cxn ang="0">
                      <a:pos x="92" y="163"/>
                    </a:cxn>
                    <a:cxn ang="0">
                      <a:pos x="92" y="167"/>
                    </a:cxn>
                    <a:cxn ang="0">
                      <a:pos x="92" y="172"/>
                    </a:cxn>
                    <a:cxn ang="0">
                      <a:pos x="96" y="177"/>
                    </a:cxn>
                    <a:cxn ang="0">
                      <a:pos x="96" y="181"/>
                    </a:cxn>
                    <a:cxn ang="0">
                      <a:pos x="100" y="185"/>
                    </a:cxn>
                    <a:cxn ang="0">
                      <a:pos x="100" y="190"/>
                    </a:cxn>
                    <a:cxn ang="0">
                      <a:pos x="100" y="194"/>
                    </a:cxn>
                    <a:cxn ang="0">
                      <a:pos x="100" y="198"/>
                    </a:cxn>
                    <a:cxn ang="0">
                      <a:pos x="105" y="198"/>
                    </a:cxn>
                    <a:cxn ang="0">
                      <a:pos x="105" y="203"/>
                    </a:cxn>
                  </a:cxnLst>
                  <a:rect l="0" t="0" r="r" b="b"/>
                  <a:pathLst>
                    <a:path w="106" h="204">
                      <a:moveTo>
                        <a:pt x="0" y="0"/>
                      </a:moveTo>
                      <a:lnTo>
                        <a:pt x="0" y="0"/>
                      </a:lnTo>
                      <a:lnTo>
                        <a:pt x="5" y="0"/>
                      </a:lnTo>
                      <a:lnTo>
                        <a:pt x="5" y="5"/>
                      </a:lnTo>
                      <a:lnTo>
                        <a:pt x="9" y="5"/>
                      </a:lnTo>
                      <a:lnTo>
                        <a:pt x="9" y="9"/>
                      </a:lnTo>
                      <a:lnTo>
                        <a:pt x="13" y="9"/>
                      </a:lnTo>
                      <a:lnTo>
                        <a:pt x="13" y="13"/>
                      </a:lnTo>
                      <a:lnTo>
                        <a:pt x="18" y="13"/>
                      </a:lnTo>
                      <a:lnTo>
                        <a:pt x="18" y="18"/>
                      </a:lnTo>
                      <a:lnTo>
                        <a:pt x="18" y="22"/>
                      </a:lnTo>
                      <a:lnTo>
                        <a:pt x="22" y="22"/>
                      </a:lnTo>
                      <a:lnTo>
                        <a:pt x="22" y="27"/>
                      </a:lnTo>
                      <a:lnTo>
                        <a:pt x="26" y="27"/>
                      </a:lnTo>
                      <a:lnTo>
                        <a:pt x="26" y="31"/>
                      </a:lnTo>
                      <a:lnTo>
                        <a:pt x="31" y="36"/>
                      </a:lnTo>
                      <a:lnTo>
                        <a:pt x="31" y="40"/>
                      </a:lnTo>
                      <a:lnTo>
                        <a:pt x="35" y="40"/>
                      </a:lnTo>
                      <a:lnTo>
                        <a:pt x="35" y="44"/>
                      </a:lnTo>
                      <a:lnTo>
                        <a:pt x="35" y="49"/>
                      </a:lnTo>
                      <a:lnTo>
                        <a:pt x="39" y="49"/>
                      </a:lnTo>
                      <a:lnTo>
                        <a:pt x="39" y="53"/>
                      </a:lnTo>
                      <a:lnTo>
                        <a:pt x="44" y="53"/>
                      </a:lnTo>
                      <a:lnTo>
                        <a:pt x="44" y="57"/>
                      </a:lnTo>
                      <a:lnTo>
                        <a:pt x="44" y="62"/>
                      </a:lnTo>
                      <a:lnTo>
                        <a:pt x="48" y="62"/>
                      </a:lnTo>
                      <a:lnTo>
                        <a:pt x="48" y="66"/>
                      </a:lnTo>
                      <a:lnTo>
                        <a:pt x="48" y="71"/>
                      </a:lnTo>
                      <a:lnTo>
                        <a:pt x="53" y="71"/>
                      </a:lnTo>
                      <a:lnTo>
                        <a:pt x="53" y="75"/>
                      </a:lnTo>
                      <a:lnTo>
                        <a:pt x="57" y="80"/>
                      </a:lnTo>
                      <a:lnTo>
                        <a:pt x="57" y="84"/>
                      </a:lnTo>
                      <a:lnTo>
                        <a:pt x="57" y="88"/>
                      </a:lnTo>
                      <a:lnTo>
                        <a:pt x="61" y="93"/>
                      </a:lnTo>
                      <a:lnTo>
                        <a:pt x="61" y="97"/>
                      </a:lnTo>
                      <a:lnTo>
                        <a:pt x="66" y="102"/>
                      </a:lnTo>
                      <a:lnTo>
                        <a:pt x="66" y="106"/>
                      </a:lnTo>
                      <a:lnTo>
                        <a:pt x="70" y="110"/>
                      </a:lnTo>
                      <a:lnTo>
                        <a:pt x="70" y="115"/>
                      </a:lnTo>
                      <a:lnTo>
                        <a:pt x="74" y="119"/>
                      </a:lnTo>
                      <a:lnTo>
                        <a:pt x="74" y="123"/>
                      </a:lnTo>
                      <a:lnTo>
                        <a:pt x="74" y="128"/>
                      </a:lnTo>
                      <a:lnTo>
                        <a:pt x="79" y="132"/>
                      </a:lnTo>
                      <a:lnTo>
                        <a:pt x="79" y="137"/>
                      </a:lnTo>
                      <a:lnTo>
                        <a:pt x="83" y="141"/>
                      </a:lnTo>
                      <a:lnTo>
                        <a:pt x="83" y="146"/>
                      </a:lnTo>
                      <a:lnTo>
                        <a:pt x="83" y="150"/>
                      </a:lnTo>
                      <a:lnTo>
                        <a:pt x="87" y="154"/>
                      </a:lnTo>
                      <a:lnTo>
                        <a:pt x="87" y="159"/>
                      </a:lnTo>
                      <a:lnTo>
                        <a:pt x="87" y="163"/>
                      </a:lnTo>
                      <a:lnTo>
                        <a:pt x="92" y="163"/>
                      </a:lnTo>
                      <a:lnTo>
                        <a:pt x="92" y="167"/>
                      </a:lnTo>
                      <a:lnTo>
                        <a:pt x="92" y="172"/>
                      </a:lnTo>
                      <a:lnTo>
                        <a:pt x="96" y="177"/>
                      </a:lnTo>
                      <a:lnTo>
                        <a:pt x="96" y="181"/>
                      </a:lnTo>
                      <a:lnTo>
                        <a:pt x="100" y="185"/>
                      </a:lnTo>
                      <a:lnTo>
                        <a:pt x="100" y="190"/>
                      </a:lnTo>
                      <a:lnTo>
                        <a:pt x="100" y="194"/>
                      </a:lnTo>
                      <a:lnTo>
                        <a:pt x="100" y="198"/>
                      </a:lnTo>
                      <a:lnTo>
                        <a:pt x="105" y="198"/>
                      </a:lnTo>
                      <a:lnTo>
                        <a:pt x="105" y="20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380" name="Freeform 12"/>
                <p:cNvSpPr>
                  <a:spLocks/>
                </p:cNvSpPr>
                <p:nvPr/>
              </p:nvSpPr>
              <p:spPr bwMode="auto">
                <a:xfrm>
                  <a:off x="2879" y="1180"/>
                  <a:ext cx="317" cy="597"/>
                </a:xfrm>
                <a:custGeom>
                  <a:avLst/>
                  <a:gdLst/>
                  <a:ahLst/>
                  <a:cxnLst>
                    <a:cxn ang="0">
                      <a:pos x="0" y="0"/>
                    </a:cxn>
                    <a:cxn ang="0">
                      <a:pos x="0" y="9"/>
                    </a:cxn>
                    <a:cxn ang="0">
                      <a:pos x="5" y="13"/>
                    </a:cxn>
                    <a:cxn ang="0">
                      <a:pos x="9" y="26"/>
                    </a:cxn>
                    <a:cxn ang="0">
                      <a:pos x="13" y="35"/>
                    </a:cxn>
                    <a:cxn ang="0">
                      <a:pos x="13" y="44"/>
                    </a:cxn>
                    <a:cxn ang="0">
                      <a:pos x="17" y="48"/>
                    </a:cxn>
                    <a:cxn ang="0">
                      <a:pos x="22" y="57"/>
                    </a:cxn>
                    <a:cxn ang="0">
                      <a:pos x="22" y="66"/>
                    </a:cxn>
                    <a:cxn ang="0">
                      <a:pos x="26" y="74"/>
                    </a:cxn>
                    <a:cxn ang="0">
                      <a:pos x="30" y="87"/>
                    </a:cxn>
                    <a:cxn ang="0">
                      <a:pos x="35" y="92"/>
                    </a:cxn>
                    <a:cxn ang="0">
                      <a:pos x="35" y="101"/>
                    </a:cxn>
                    <a:cxn ang="0">
                      <a:pos x="40" y="110"/>
                    </a:cxn>
                    <a:cxn ang="0">
                      <a:pos x="44" y="118"/>
                    </a:cxn>
                    <a:cxn ang="0">
                      <a:pos x="44" y="127"/>
                    </a:cxn>
                    <a:cxn ang="0">
                      <a:pos x="48" y="140"/>
                    </a:cxn>
                    <a:cxn ang="0">
                      <a:pos x="53" y="158"/>
                    </a:cxn>
                    <a:cxn ang="0">
                      <a:pos x="57" y="167"/>
                    </a:cxn>
                    <a:cxn ang="0">
                      <a:pos x="61" y="175"/>
                    </a:cxn>
                    <a:cxn ang="0">
                      <a:pos x="66" y="184"/>
                    </a:cxn>
                    <a:cxn ang="0">
                      <a:pos x="70" y="202"/>
                    </a:cxn>
                    <a:cxn ang="0">
                      <a:pos x="75" y="210"/>
                    </a:cxn>
                    <a:cxn ang="0">
                      <a:pos x="75" y="219"/>
                    </a:cxn>
                    <a:cxn ang="0">
                      <a:pos x="79" y="223"/>
                    </a:cxn>
                    <a:cxn ang="0">
                      <a:pos x="83" y="232"/>
                    </a:cxn>
                    <a:cxn ang="0">
                      <a:pos x="83" y="241"/>
                    </a:cxn>
                    <a:cxn ang="0">
                      <a:pos x="88" y="250"/>
                    </a:cxn>
                    <a:cxn ang="0">
                      <a:pos x="92" y="263"/>
                    </a:cxn>
                    <a:cxn ang="0">
                      <a:pos x="96" y="272"/>
                    </a:cxn>
                    <a:cxn ang="0">
                      <a:pos x="106" y="293"/>
                    </a:cxn>
                    <a:cxn ang="0">
                      <a:pos x="110" y="307"/>
                    </a:cxn>
                    <a:cxn ang="0">
                      <a:pos x="114" y="311"/>
                    </a:cxn>
                    <a:cxn ang="0">
                      <a:pos x="114" y="320"/>
                    </a:cxn>
                    <a:cxn ang="0">
                      <a:pos x="119" y="329"/>
                    </a:cxn>
                    <a:cxn ang="0">
                      <a:pos x="123" y="342"/>
                    </a:cxn>
                    <a:cxn ang="0">
                      <a:pos x="127" y="355"/>
                    </a:cxn>
                    <a:cxn ang="0">
                      <a:pos x="132" y="364"/>
                    </a:cxn>
                    <a:cxn ang="0">
                      <a:pos x="136" y="373"/>
                    </a:cxn>
                    <a:cxn ang="0">
                      <a:pos x="141" y="386"/>
                    </a:cxn>
                    <a:cxn ang="0">
                      <a:pos x="145" y="390"/>
                    </a:cxn>
                    <a:cxn ang="0">
                      <a:pos x="154" y="408"/>
                    </a:cxn>
                    <a:cxn ang="0">
                      <a:pos x="158" y="416"/>
                    </a:cxn>
                    <a:cxn ang="0">
                      <a:pos x="162" y="425"/>
                    </a:cxn>
                    <a:cxn ang="0">
                      <a:pos x="180" y="452"/>
                    </a:cxn>
                    <a:cxn ang="0">
                      <a:pos x="180" y="460"/>
                    </a:cxn>
                    <a:cxn ang="0">
                      <a:pos x="193" y="478"/>
                    </a:cxn>
                    <a:cxn ang="0">
                      <a:pos x="215" y="513"/>
                    </a:cxn>
                    <a:cxn ang="0">
                      <a:pos x="233" y="530"/>
                    </a:cxn>
                    <a:cxn ang="0">
                      <a:pos x="241" y="543"/>
                    </a:cxn>
                    <a:cxn ang="0">
                      <a:pos x="255" y="557"/>
                    </a:cxn>
                    <a:cxn ang="0">
                      <a:pos x="290" y="579"/>
                    </a:cxn>
                    <a:cxn ang="0">
                      <a:pos x="316" y="596"/>
                    </a:cxn>
                  </a:cxnLst>
                  <a:rect l="0" t="0" r="r" b="b"/>
                  <a:pathLst>
                    <a:path w="317" h="597">
                      <a:moveTo>
                        <a:pt x="0" y="0"/>
                      </a:moveTo>
                      <a:lnTo>
                        <a:pt x="0" y="0"/>
                      </a:lnTo>
                      <a:lnTo>
                        <a:pt x="0" y="4"/>
                      </a:lnTo>
                      <a:lnTo>
                        <a:pt x="0" y="9"/>
                      </a:lnTo>
                      <a:lnTo>
                        <a:pt x="5" y="9"/>
                      </a:lnTo>
                      <a:lnTo>
                        <a:pt x="5" y="13"/>
                      </a:lnTo>
                      <a:lnTo>
                        <a:pt x="9" y="22"/>
                      </a:lnTo>
                      <a:lnTo>
                        <a:pt x="9" y="26"/>
                      </a:lnTo>
                      <a:lnTo>
                        <a:pt x="9" y="31"/>
                      </a:lnTo>
                      <a:lnTo>
                        <a:pt x="13" y="35"/>
                      </a:lnTo>
                      <a:lnTo>
                        <a:pt x="13" y="39"/>
                      </a:lnTo>
                      <a:lnTo>
                        <a:pt x="13" y="44"/>
                      </a:lnTo>
                      <a:lnTo>
                        <a:pt x="17" y="44"/>
                      </a:lnTo>
                      <a:lnTo>
                        <a:pt x="17" y="48"/>
                      </a:lnTo>
                      <a:lnTo>
                        <a:pt x="17" y="53"/>
                      </a:lnTo>
                      <a:lnTo>
                        <a:pt x="22" y="57"/>
                      </a:lnTo>
                      <a:lnTo>
                        <a:pt x="22" y="61"/>
                      </a:lnTo>
                      <a:lnTo>
                        <a:pt x="22" y="66"/>
                      </a:lnTo>
                      <a:lnTo>
                        <a:pt x="26" y="70"/>
                      </a:lnTo>
                      <a:lnTo>
                        <a:pt x="26" y="74"/>
                      </a:lnTo>
                      <a:lnTo>
                        <a:pt x="30" y="83"/>
                      </a:lnTo>
                      <a:lnTo>
                        <a:pt x="30" y="87"/>
                      </a:lnTo>
                      <a:lnTo>
                        <a:pt x="30" y="92"/>
                      </a:lnTo>
                      <a:lnTo>
                        <a:pt x="35" y="92"/>
                      </a:lnTo>
                      <a:lnTo>
                        <a:pt x="35" y="96"/>
                      </a:lnTo>
                      <a:lnTo>
                        <a:pt x="35" y="101"/>
                      </a:lnTo>
                      <a:lnTo>
                        <a:pt x="35" y="105"/>
                      </a:lnTo>
                      <a:lnTo>
                        <a:pt x="40" y="110"/>
                      </a:lnTo>
                      <a:lnTo>
                        <a:pt x="40" y="114"/>
                      </a:lnTo>
                      <a:lnTo>
                        <a:pt x="44" y="118"/>
                      </a:lnTo>
                      <a:lnTo>
                        <a:pt x="44" y="123"/>
                      </a:lnTo>
                      <a:lnTo>
                        <a:pt x="44" y="127"/>
                      </a:lnTo>
                      <a:lnTo>
                        <a:pt x="48" y="136"/>
                      </a:lnTo>
                      <a:lnTo>
                        <a:pt x="48" y="140"/>
                      </a:lnTo>
                      <a:lnTo>
                        <a:pt x="53" y="149"/>
                      </a:lnTo>
                      <a:lnTo>
                        <a:pt x="53" y="158"/>
                      </a:lnTo>
                      <a:lnTo>
                        <a:pt x="57" y="162"/>
                      </a:lnTo>
                      <a:lnTo>
                        <a:pt x="57" y="167"/>
                      </a:lnTo>
                      <a:lnTo>
                        <a:pt x="61" y="171"/>
                      </a:lnTo>
                      <a:lnTo>
                        <a:pt x="61" y="175"/>
                      </a:lnTo>
                      <a:lnTo>
                        <a:pt x="61" y="180"/>
                      </a:lnTo>
                      <a:lnTo>
                        <a:pt x="66" y="184"/>
                      </a:lnTo>
                      <a:lnTo>
                        <a:pt x="66" y="188"/>
                      </a:lnTo>
                      <a:lnTo>
                        <a:pt x="70" y="202"/>
                      </a:lnTo>
                      <a:lnTo>
                        <a:pt x="70" y="206"/>
                      </a:lnTo>
                      <a:lnTo>
                        <a:pt x="75" y="210"/>
                      </a:lnTo>
                      <a:lnTo>
                        <a:pt x="75" y="215"/>
                      </a:lnTo>
                      <a:lnTo>
                        <a:pt x="75" y="219"/>
                      </a:lnTo>
                      <a:lnTo>
                        <a:pt x="79" y="219"/>
                      </a:lnTo>
                      <a:lnTo>
                        <a:pt x="79" y="223"/>
                      </a:lnTo>
                      <a:lnTo>
                        <a:pt x="79" y="228"/>
                      </a:lnTo>
                      <a:lnTo>
                        <a:pt x="83" y="232"/>
                      </a:lnTo>
                      <a:lnTo>
                        <a:pt x="83" y="237"/>
                      </a:lnTo>
                      <a:lnTo>
                        <a:pt x="83" y="241"/>
                      </a:lnTo>
                      <a:lnTo>
                        <a:pt x="88" y="245"/>
                      </a:lnTo>
                      <a:lnTo>
                        <a:pt x="88" y="250"/>
                      </a:lnTo>
                      <a:lnTo>
                        <a:pt x="88" y="254"/>
                      </a:lnTo>
                      <a:lnTo>
                        <a:pt x="92" y="263"/>
                      </a:lnTo>
                      <a:lnTo>
                        <a:pt x="96" y="267"/>
                      </a:lnTo>
                      <a:lnTo>
                        <a:pt x="96" y="272"/>
                      </a:lnTo>
                      <a:lnTo>
                        <a:pt x="101" y="285"/>
                      </a:lnTo>
                      <a:lnTo>
                        <a:pt x="106" y="293"/>
                      </a:lnTo>
                      <a:lnTo>
                        <a:pt x="110" y="303"/>
                      </a:lnTo>
                      <a:lnTo>
                        <a:pt x="110" y="307"/>
                      </a:lnTo>
                      <a:lnTo>
                        <a:pt x="110" y="311"/>
                      </a:lnTo>
                      <a:lnTo>
                        <a:pt x="114" y="311"/>
                      </a:lnTo>
                      <a:lnTo>
                        <a:pt x="114" y="316"/>
                      </a:lnTo>
                      <a:lnTo>
                        <a:pt x="114" y="320"/>
                      </a:lnTo>
                      <a:lnTo>
                        <a:pt x="119" y="324"/>
                      </a:lnTo>
                      <a:lnTo>
                        <a:pt x="119" y="329"/>
                      </a:lnTo>
                      <a:lnTo>
                        <a:pt x="119" y="333"/>
                      </a:lnTo>
                      <a:lnTo>
                        <a:pt x="123" y="342"/>
                      </a:lnTo>
                      <a:lnTo>
                        <a:pt x="127" y="346"/>
                      </a:lnTo>
                      <a:lnTo>
                        <a:pt x="127" y="355"/>
                      </a:lnTo>
                      <a:lnTo>
                        <a:pt x="132" y="355"/>
                      </a:lnTo>
                      <a:lnTo>
                        <a:pt x="132" y="364"/>
                      </a:lnTo>
                      <a:lnTo>
                        <a:pt x="136" y="368"/>
                      </a:lnTo>
                      <a:lnTo>
                        <a:pt x="136" y="373"/>
                      </a:lnTo>
                      <a:lnTo>
                        <a:pt x="141" y="381"/>
                      </a:lnTo>
                      <a:lnTo>
                        <a:pt x="141" y="386"/>
                      </a:lnTo>
                      <a:lnTo>
                        <a:pt x="145" y="386"/>
                      </a:lnTo>
                      <a:lnTo>
                        <a:pt x="145" y="390"/>
                      </a:lnTo>
                      <a:lnTo>
                        <a:pt x="154" y="403"/>
                      </a:lnTo>
                      <a:lnTo>
                        <a:pt x="154" y="408"/>
                      </a:lnTo>
                      <a:lnTo>
                        <a:pt x="158" y="412"/>
                      </a:lnTo>
                      <a:lnTo>
                        <a:pt x="158" y="416"/>
                      </a:lnTo>
                      <a:lnTo>
                        <a:pt x="162" y="421"/>
                      </a:lnTo>
                      <a:lnTo>
                        <a:pt x="162" y="425"/>
                      </a:lnTo>
                      <a:lnTo>
                        <a:pt x="171" y="438"/>
                      </a:lnTo>
                      <a:lnTo>
                        <a:pt x="180" y="452"/>
                      </a:lnTo>
                      <a:lnTo>
                        <a:pt x="180" y="456"/>
                      </a:lnTo>
                      <a:lnTo>
                        <a:pt x="180" y="460"/>
                      </a:lnTo>
                      <a:lnTo>
                        <a:pt x="189" y="473"/>
                      </a:lnTo>
                      <a:lnTo>
                        <a:pt x="193" y="478"/>
                      </a:lnTo>
                      <a:lnTo>
                        <a:pt x="215" y="509"/>
                      </a:lnTo>
                      <a:lnTo>
                        <a:pt x="215" y="513"/>
                      </a:lnTo>
                      <a:lnTo>
                        <a:pt x="224" y="522"/>
                      </a:lnTo>
                      <a:lnTo>
                        <a:pt x="233" y="530"/>
                      </a:lnTo>
                      <a:lnTo>
                        <a:pt x="237" y="539"/>
                      </a:lnTo>
                      <a:lnTo>
                        <a:pt x="241" y="543"/>
                      </a:lnTo>
                      <a:lnTo>
                        <a:pt x="246" y="548"/>
                      </a:lnTo>
                      <a:lnTo>
                        <a:pt x="255" y="557"/>
                      </a:lnTo>
                      <a:lnTo>
                        <a:pt x="264" y="566"/>
                      </a:lnTo>
                      <a:lnTo>
                        <a:pt x="290" y="579"/>
                      </a:lnTo>
                      <a:lnTo>
                        <a:pt x="294" y="583"/>
                      </a:lnTo>
                      <a:lnTo>
                        <a:pt x="316" y="596"/>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381" name="Freeform 13"/>
                <p:cNvSpPr>
                  <a:spLocks/>
                </p:cNvSpPr>
                <p:nvPr/>
              </p:nvSpPr>
              <p:spPr bwMode="auto">
                <a:xfrm>
                  <a:off x="3195" y="1776"/>
                  <a:ext cx="155" cy="33"/>
                </a:xfrm>
                <a:custGeom>
                  <a:avLst/>
                  <a:gdLst/>
                  <a:ahLst/>
                  <a:cxnLst>
                    <a:cxn ang="0">
                      <a:pos x="0" y="0"/>
                    </a:cxn>
                    <a:cxn ang="0">
                      <a:pos x="5" y="0"/>
                    </a:cxn>
                    <a:cxn ang="0">
                      <a:pos x="13" y="5"/>
                    </a:cxn>
                    <a:cxn ang="0">
                      <a:pos x="75" y="23"/>
                    </a:cxn>
                    <a:cxn ang="0">
                      <a:pos x="154" y="32"/>
                    </a:cxn>
                  </a:cxnLst>
                  <a:rect l="0" t="0" r="r" b="b"/>
                  <a:pathLst>
                    <a:path w="155" h="33">
                      <a:moveTo>
                        <a:pt x="0" y="0"/>
                      </a:moveTo>
                      <a:lnTo>
                        <a:pt x="5" y="0"/>
                      </a:lnTo>
                      <a:lnTo>
                        <a:pt x="13" y="5"/>
                      </a:lnTo>
                      <a:lnTo>
                        <a:pt x="75" y="23"/>
                      </a:lnTo>
                      <a:lnTo>
                        <a:pt x="154" y="32"/>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8382" name="Line 14"/>
              <p:cNvSpPr>
                <a:spLocks noChangeShapeType="1"/>
              </p:cNvSpPr>
              <p:nvPr/>
            </p:nvSpPr>
            <p:spPr bwMode="auto">
              <a:xfrm>
                <a:off x="2740" y="966"/>
                <a:ext cx="0" cy="899"/>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58383" name="Group 15"/>
            <p:cNvGrpSpPr>
              <a:grpSpLocks/>
            </p:cNvGrpSpPr>
            <p:nvPr/>
          </p:nvGrpSpPr>
          <p:grpSpPr bwMode="auto">
            <a:xfrm>
              <a:off x="2512" y="964"/>
              <a:ext cx="1195" cy="901"/>
              <a:chOff x="2512" y="964"/>
              <a:chExt cx="1195" cy="901"/>
            </a:xfrm>
          </p:grpSpPr>
          <p:grpSp>
            <p:nvGrpSpPr>
              <p:cNvPr id="58384" name="Group 16"/>
              <p:cNvGrpSpPr>
                <a:grpSpLocks/>
              </p:cNvGrpSpPr>
              <p:nvPr/>
            </p:nvGrpSpPr>
            <p:grpSpPr bwMode="auto">
              <a:xfrm>
                <a:off x="2512" y="964"/>
                <a:ext cx="1195" cy="845"/>
                <a:chOff x="2512" y="964"/>
                <a:chExt cx="1195" cy="845"/>
              </a:xfrm>
            </p:grpSpPr>
            <p:sp>
              <p:nvSpPr>
                <p:cNvPr id="58385" name="Freeform 17"/>
                <p:cNvSpPr>
                  <a:spLocks/>
                </p:cNvSpPr>
                <p:nvPr/>
              </p:nvSpPr>
              <p:spPr bwMode="auto">
                <a:xfrm>
                  <a:off x="2512" y="1201"/>
                  <a:ext cx="444" cy="608"/>
                </a:xfrm>
                <a:custGeom>
                  <a:avLst/>
                  <a:gdLst/>
                  <a:ahLst/>
                  <a:cxnLst>
                    <a:cxn ang="0">
                      <a:pos x="48" y="598"/>
                    </a:cxn>
                    <a:cxn ang="0">
                      <a:pos x="145" y="572"/>
                    </a:cxn>
                    <a:cxn ang="0">
                      <a:pos x="167" y="559"/>
                    </a:cxn>
                    <a:cxn ang="0">
                      <a:pos x="188" y="541"/>
                    </a:cxn>
                    <a:cxn ang="0">
                      <a:pos x="197" y="537"/>
                    </a:cxn>
                    <a:cxn ang="0">
                      <a:pos x="206" y="523"/>
                    </a:cxn>
                    <a:cxn ang="0">
                      <a:pos x="215" y="515"/>
                    </a:cxn>
                    <a:cxn ang="0">
                      <a:pos x="223" y="506"/>
                    </a:cxn>
                    <a:cxn ang="0">
                      <a:pos x="232" y="497"/>
                    </a:cxn>
                    <a:cxn ang="0">
                      <a:pos x="241" y="484"/>
                    </a:cxn>
                    <a:cxn ang="0">
                      <a:pos x="259" y="462"/>
                    </a:cxn>
                    <a:cxn ang="0">
                      <a:pos x="272" y="436"/>
                    </a:cxn>
                    <a:cxn ang="0">
                      <a:pos x="276" y="431"/>
                    </a:cxn>
                    <a:cxn ang="0">
                      <a:pos x="280" y="418"/>
                    </a:cxn>
                    <a:cxn ang="0">
                      <a:pos x="294" y="396"/>
                    </a:cxn>
                    <a:cxn ang="0">
                      <a:pos x="298" y="387"/>
                    </a:cxn>
                    <a:cxn ang="0">
                      <a:pos x="302" y="374"/>
                    </a:cxn>
                    <a:cxn ang="0">
                      <a:pos x="307" y="365"/>
                    </a:cxn>
                    <a:cxn ang="0">
                      <a:pos x="315" y="352"/>
                    </a:cxn>
                    <a:cxn ang="0">
                      <a:pos x="320" y="339"/>
                    </a:cxn>
                    <a:cxn ang="0">
                      <a:pos x="325" y="334"/>
                    </a:cxn>
                    <a:cxn ang="0">
                      <a:pos x="325" y="326"/>
                    </a:cxn>
                    <a:cxn ang="0">
                      <a:pos x="329" y="312"/>
                    </a:cxn>
                    <a:cxn ang="0">
                      <a:pos x="333" y="304"/>
                    </a:cxn>
                    <a:cxn ang="0">
                      <a:pos x="338" y="299"/>
                    </a:cxn>
                    <a:cxn ang="0">
                      <a:pos x="342" y="282"/>
                    </a:cxn>
                    <a:cxn ang="0">
                      <a:pos x="346" y="273"/>
                    </a:cxn>
                    <a:cxn ang="0">
                      <a:pos x="351" y="264"/>
                    </a:cxn>
                    <a:cxn ang="0">
                      <a:pos x="355" y="251"/>
                    </a:cxn>
                    <a:cxn ang="0">
                      <a:pos x="359" y="242"/>
                    </a:cxn>
                    <a:cxn ang="0">
                      <a:pos x="364" y="229"/>
                    </a:cxn>
                    <a:cxn ang="0">
                      <a:pos x="368" y="220"/>
                    </a:cxn>
                    <a:cxn ang="0">
                      <a:pos x="368" y="211"/>
                    </a:cxn>
                    <a:cxn ang="0">
                      <a:pos x="373" y="198"/>
                    </a:cxn>
                    <a:cxn ang="0">
                      <a:pos x="377" y="194"/>
                    </a:cxn>
                    <a:cxn ang="0">
                      <a:pos x="381" y="185"/>
                    </a:cxn>
                    <a:cxn ang="0">
                      <a:pos x="386" y="172"/>
                    </a:cxn>
                    <a:cxn ang="0">
                      <a:pos x="386" y="163"/>
                    </a:cxn>
                    <a:cxn ang="0">
                      <a:pos x="390" y="154"/>
                    </a:cxn>
                    <a:cxn ang="0">
                      <a:pos x="394" y="145"/>
                    </a:cxn>
                    <a:cxn ang="0">
                      <a:pos x="394" y="136"/>
                    </a:cxn>
                    <a:cxn ang="0">
                      <a:pos x="399" y="128"/>
                    </a:cxn>
                    <a:cxn ang="0">
                      <a:pos x="404" y="123"/>
                    </a:cxn>
                    <a:cxn ang="0">
                      <a:pos x="404" y="115"/>
                    </a:cxn>
                    <a:cxn ang="0">
                      <a:pos x="408" y="105"/>
                    </a:cxn>
                    <a:cxn ang="0">
                      <a:pos x="408" y="97"/>
                    </a:cxn>
                    <a:cxn ang="0">
                      <a:pos x="412" y="92"/>
                    </a:cxn>
                    <a:cxn ang="0">
                      <a:pos x="412" y="84"/>
                    </a:cxn>
                    <a:cxn ang="0">
                      <a:pos x="417" y="79"/>
                    </a:cxn>
                    <a:cxn ang="0">
                      <a:pos x="421" y="70"/>
                    </a:cxn>
                    <a:cxn ang="0">
                      <a:pos x="425" y="53"/>
                    </a:cxn>
                    <a:cxn ang="0">
                      <a:pos x="430" y="44"/>
                    </a:cxn>
                    <a:cxn ang="0">
                      <a:pos x="434" y="26"/>
                    </a:cxn>
                    <a:cxn ang="0">
                      <a:pos x="438" y="22"/>
                    </a:cxn>
                    <a:cxn ang="0">
                      <a:pos x="438" y="13"/>
                    </a:cxn>
                    <a:cxn ang="0">
                      <a:pos x="443" y="9"/>
                    </a:cxn>
                    <a:cxn ang="0">
                      <a:pos x="443" y="0"/>
                    </a:cxn>
                  </a:cxnLst>
                  <a:rect l="0" t="0" r="r" b="b"/>
                  <a:pathLst>
                    <a:path w="444" h="608">
                      <a:moveTo>
                        <a:pt x="0" y="607"/>
                      </a:moveTo>
                      <a:lnTo>
                        <a:pt x="48" y="598"/>
                      </a:lnTo>
                      <a:lnTo>
                        <a:pt x="127" y="581"/>
                      </a:lnTo>
                      <a:lnTo>
                        <a:pt x="145" y="572"/>
                      </a:lnTo>
                      <a:lnTo>
                        <a:pt x="157" y="563"/>
                      </a:lnTo>
                      <a:lnTo>
                        <a:pt x="167" y="559"/>
                      </a:lnTo>
                      <a:lnTo>
                        <a:pt x="171" y="554"/>
                      </a:lnTo>
                      <a:lnTo>
                        <a:pt x="188" y="541"/>
                      </a:lnTo>
                      <a:lnTo>
                        <a:pt x="193" y="537"/>
                      </a:lnTo>
                      <a:lnTo>
                        <a:pt x="197" y="537"/>
                      </a:lnTo>
                      <a:lnTo>
                        <a:pt x="197" y="533"/>
                      </a:lnTo>
                      <a:lnTo>
                        <a:pt x="206" y="523"/>
                      </a:lnTo>
                      <a:lnTo>
                        <a:pt x="210" y="523"/>
                      </a:lnTo>
                      <a:lnTo>
                        <a:pt x="215" y="515"/>
                      </a:lnTo>
                      <a:lnTo>
                        <a:pt x="219" y="510"/>
                      </a:lnTo>
                      <a:lnTo>
                        <a:pt x="223" y="506"/>
                      </a:lnTo>
                      <a:lnTo>
                        <a:pt x="228" y="502"/>
                      </a:lnTo>
                      <a:lnTo>
                        <a:pt x="232" y="497"/>
                      </a:lnTo>
                      <a:lnTo>
                        <a:pt x="236" y="492"/>
                      </a:lnTo>
                      <a:lnTo>
                        <a:pt x="241" y="484"/>
                      </a:lnTo>
                      <a:lnTo>
                        <a:pt x="246" y="479"/>
                      </a:lnTo>
                      <a:lnTo>
                        <a:pt x="259" y="462"/>
                      </a:lnTo>
                      <a:lnTo>
                        <a:pt x="263" y="453"/>
                      </a:lnTo>
                      <a:lnTo>
                        <a:pt x="272" y="436"/>
                      </a:lnTo>
                      <a:lnTo>
                        <a:pt x="272" y="431"/>
                      </a:lnTo>
                      <a:lnTo>
                        <a:pt x="276" y="431"/>
                      </a:lnTo>
                      <a:lnTo>
                        <a:pt x="276" y="427"/>
                      </a:lnTo>
                      <a:lnTo>
                        <a:pt x="280" y="418"/>
                      </a:lnTo>
                      <a:lnTo>
                        <a:pt x="294" y="400"/>
                      </a:lnTo>
                      <a:lnTo>
                        <a:pt x="294" y="396"/>
                      </a:lnTo>
                      <a:lnTo>
                        <a:pt x="294" y="392"/>
                      </a:lnTo>
                      <a:lnTo>
                        <a:pt x="298" y="387"/>
                      </a:lnTo>
                      <a:lnTo>
                        <a:pt x="302" y="378"/>
                      </a:lnTo>
                      <a:lnTo>
                        <a:pt x="302" y="374"/>
                      </a:lnTo>
                      <a:lnTo>
                        <a:pt x="307" y="369"/>
                      </a:lnTo>
                      <a:lnTo>
                        <a:pt x="307" y="365"/>
                      </a:lnTo>
                      <a:lnTo>
                        <a:pt x="311" y="361"/>
                      </a:lnTo>
                      <a:lnTo>
                        <a:pt x="315" y="352"/>
                      </a:lnTo>
                      <a:lnTo>
                        <a:pt x="315" y="343"/>
                      </a:lnTo>
                      <a:lnTo>
                        <a:pt x="320" y="339"/>
                      </a:lnTo>
                      <a:lnTo>
                        <a:pt x="320" y="334"/>
                      </a:lnTo>
                      <a:lnTo>
                        <a:pt x="325" y="334"/>
                      </a:lnTo>
                      <a:lnTo>
                        <a:pt x="325" y="330"/>
                      </a:lnTo>
                      <a:lnTo>
                        <a:pt x="325" y="326"/>
                      </a:lnTo>
                      <a:lnTo>
                        <a:pt x="329" y="317"/>
                      </a:lnTo>
                      <a:lnTo>
                        <a:pt x="329" y="312"/>
                      </a:lnTo>
                      <a:lnTo>
                        <a:pt x="333" y="308"/>
                      </a:lnTo>
                      <a:lnTo>
                        <a:pt x="333" y="304"/>
                      </a:lnTo>
                      <a:lnTo>
                        <a:pt x="338" y="304"/>
                      </a:lnTo>
                      <a:lnTo>
                        <a:pt x="338" y="299"/>
                      </a:lnTo>
                      <a:lnTo>
                        <a:pt x="338" y="295"/>
                      </a:lnTo>
                      <a:lnTo>
                        <a:pt x="342" y="282"/>
                      </a:lnTo>
                      <a:lnTo>
                        <a:pt x="346" y="277"/>
                      </a:lnTo>
                      <a:lnTo>
                        <a:pt x="346" y="273"/>
                      </a:lnTo>
                      <a:lnTo>
                        <a:pt x="346" y="269"/>
                      </a:lnTo>
                      <a:lnTo>
                        <a:pt x="351" y="264"/>
                      </a:lnTo>
                      <a:lnTo>
                        <a:pt x="355" y="255"/>
                      </a:lnTo>
                      <a:lnTo>
                        <a:pt x="355" y="251"/>
                      </a:lnTo>
                      <a:lnTo>
                        <a:pt x="355" y="246"/>
                      </a:lnTo>
                      <a:lnTo>
                        <a:pt x="359" y="242"/>
                      </a:lnTo>
                      <a:lnTo>
                        <a:pt x="359" y="238"/>
                      </a:lnTo>
                      <a:lnTo>
                        <a:pt x="364" y="229"/>
                      </a:lnTo>
                      <a:lnTo>
                        <a:pt x="364" y="224"/>
                      </a:lnTo>
                      <a:lnTo>
                        <a:pt x="368" y="220"/>
                      </a:lnTo>
                      <a:lnTo>
                        <a:pt x="368" y="216"/>
                      </a:lnTo>
                      <a:lnTo>
                        <a:pt x="368" y="211"/>
                      </a:lnTo>
                      <a:lnTo>
                        <a:pt x="373" y="202"/>
                      </a:lnTo>
                      <a:lnTo>
                        <a:pt x="373" y="198"/>
                      </a:lnTo>
                      <a:lnTo>
                        <a:pt x="377" y="198"/>
                      </a:lnTo>
                      <a:lnTo>
                        <a:pt x="377" y="194"/>
                      </a:lnTo>
                      <a:lnTo>
                        <a:pt x="377" y="189"/>
                      </a:lnTo>
                      <a:lnTo>
                        <a:pt x="381" y="185"/>
                      </a:lnTo>
                      <a:lnTo>
                        <a:pt x="381" y="180"/>
                      </a:lnTo>
                      <a:lnTo>
                        <a:pt x="386" y="172"/>
                      </a:lnTo>
                      <a:lnTo>
                        <a:pt x="386" y="167"/>
                      </a:lnTo>
                      <a:lnTo>
                        <a:pt x="386" y="163"/>
                      </a:lnTo>
                      <a:lnTo>
                        <a:pt x="390" y="159"/>
                      </a:lnTo>
                      <a:lnTo>
                        <a:pt x="390" y="154"/>
                      </a:lnTo>
                      <a:lnTo>
                        <a:pt x="390" y="149"/>
                      </a:lnTo>
                      <a:lnTo>
                        <a:pt x="394" y="145"/>
                      </a:lnTo>
                      <a:lnTo>
                        <a:pt x="394" y="141"/>
                      </a:lnTo>
                      <a:lnTo>
                        <a:pt x="394" y="136"/>
                      </a:lnTo>
                      <a:lnTo>
                        <a:pt x="399" y="132"/>
                      </a:lnTo>
                      <a:lnTo>
                        <a:pt x="399" y="128"/>
                      </a:lnTo>
                      <a:lnTo>
                        <a:pt x="399" y="123"/>
                      </a:lnTo>
                      <a:lnTo>
                        <a:pt x="404" y="123"/>
                      </a:lnTo>
                      <a:lnTo>
                        <a:pt x="404" y="119"/>
                      </a:lnTo>
                      <a:lnTo>
                        <a:pt x="404" y="115"/>
                      </a:lnTo>
                      <a:lnTo>
                        <a:pt x="408" y="110"/>
                      </a:lnTo>
                      <a:lnTo>
                        <a:pt x="408" y="105"/>
                      </a:lnTo>
                      <a:lnTo>
                        <a:pt x="408" y="101"/>
                      </a:lnTo>
                      <a:lnTo>
                        <a:pt x="408" y="97"/>
                      </a:lnTo>
                      <a:lnTo>
                        <a:pt x="412" y="97"/>
                      </a:lnTo>
                      <a:lnTo>
                        <a:pt x="412" y="92"/>
                      </a:lnTo>
                      <a:lnTo>
                        <a:pt x="412" y="88"/>
                      </a:lnTo>
                      <a:lnTo>
                        <a:pt x="412" y="84"/>
                      </a:lnTo>
                      <a:lnTo>
                        <a:pt x="417" y="84"/>
                      </a:lnTo>
                      <a:lnTo>
                        <a:pt x="417" y="79"/>
                      </a:lnTo>
                      <a:lnTo>
                        <a:pt x="417" y="75"/>
                      </a:lnTo>
                      <a:lnTo>
                        <a:pt x="421" y="70"/>
                      </a:lnTo>
                      <a:lnTo>
                        <a:pt x="421" y="66"/>
                      </a:lnTo>
                      <a:lnTo>
                        <a:pt x="425" y="53"/>
                      </a:lnTo>
                      <a:lnTo>
                        <a:pt x="425" y="49"/>
                      </a:lnTo>
                      <a:lnTo>
                        <a:pt x="430" y="44"/>
                      </a:lnTo>
                      <a:lnTo>
                        <a:pt x="430" y="40"/>
                      </a:lnTo>
                      <a:lnTo>
                        <a:pt x="434" y="26"/>
                      </a:lnTo>
                      <a:lnTo>
                        <a:pt x="434" y="22"/>
                      </a:lnTo>
                      <a:lnTo>
                        <a:pt x="438" y="22"/>
                      </a:lnTo>
                      <a:lnTo>
                        <a:pt x="438" y="18"/>
                      </a:lnTo>
                      <a:lnTo>
                        <a:pt x="438" y="13"/>
                      </a:lnTo>
                      <a:lnTo>
                        <a:pt x="438" y="9"/>
                      </a:lnTo>
                      <a:lnTo>
                        <a:pt x="443" y="9"/>
                      </a:lnTo>
                      <a:lnTo>
                        <a:pt x="443" y="5"/>
                      </a:lnTo>
                      <a:lnTo>
                        <a:pt x="4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386" name="Freeform 18"/>
                <p:cNvSpPr>
                  <a:spLocks/>
                </p:cNvSpPr>
                <p:nvPr/>
              </p:nvSpPr>
              <p:spPr bwMode="auto">
                <a:xfrm>
                  <a:off x="2955" y="990"/>
                  <a:ext cx="102" cy="212"/>
                </a:xfrm>
                <a:custGeom>
                  <a:avLst/>
                  <a:gdLst/>
                  <a:ahLst/>
                  <a:cxnLst>
                    <a:cxn ang="0">
                      <a:pos x="0" y="211"/>
                    </a:cxn>
                    <a:cxn ang="0">
                      <a:pos x="0" y="211"/>
                    </a:cxn>
                    <a:cxn ang="0">
                      <a:pos x="0" y="206"/>
                    </a:cxn>
                    <a:cxn ang="0">
                      <a:pos x="4" y="206"/>
                    </a:cxn>
                    <a:cxn ang="0">
                      <a:pos x="4" y="202"/>
                    </a:cxn>
                    <a:cxn ang="0">
                      <a:pos x="4" y="198"/>
                    </a:cxn>
                    <a:cxn ang="0">
                      <a:pos x="9" y="189"/>
                    </a:cxn>
                    <a:cxn ang="0">
                      <a:pos x="9" y="185"/>
                    </a:cxn>
                    <a:cxn ang="0">
                      <a:pos x="13" y="185"/>
                    </a:cxn>
                    <a:cxn ang="0">
                      <a:pos x="13" y="180"/>
                    </a:cxn>
                    <a:cxn ang="0">
                      <a:pos x="13" y="176"/>
                    </a:cxn>
                    <a:cxn ang="0">
                      <a:pos x="13" y="172"/>
                    </a:cxn>
                    <a:cxn ang="0">
                      <a:pos x="17" y="167"/>
                    </a:cxn>
                    <a:cxn ang="0">
                      <a:pos x="17" y="163"/>
                    </a:cxn>
                    <a:cxn ang="0">
                      <a:pos x="22" y="158"/>
                    </a:cxn>
                    <a:cxn ang="0">
                      <a:pos x="22" y="154"/>
                    </a:cxn>
                    <a:cxn ang="0">
                      <a:pos x="22" y="150"/>
                    </a:cxn>
                    <a:cxn ang="0">
                      <a:pos x="26" y="145"/>
                    </a:cxn>
                    <a:cxn ang="0">
                      <a:pos x="26" y="141"/>
                    </a:cxn>
                    <a:cxn ang="0">
                      <a:pos x="30" y="137"/>
                    </a:cxn>
                    <a:cxn ang="0">
                      <a:pos x="30" y="132"/>
                    </a:cxn>
                    <a:cxn ang="0">
                      <a:pos x="30" y="128"/>
                    </a:cxn>
                    <a:cxn ang="0">
                      <a:pos x="35" y="123"/>
                    </a:cxn>
                    <a:cxn ang="0">
                      <a:pos x="35" y="119"/>
                    </a:cxn>
                    <a:cxn ang="0">
                      <a:pos x="35" y="114"/>
                    </a:cxn>
                    <a:cxn ang="0">
                      <a:pos x="39" y="114"/>
                    </a:cxn>
                    <a:cxn ang="0">
                      <a:pos x="39" y="110"/>
                    </a:cxn>
                    <a:cxn ang="0">
                      <a:pos x="39" y="106"/>
                    </a:cxn>
                    <a:cxn ang="0">
                      <a:pos x="44" y="106"/>
                    </a:cxn>
                    <a:cxn ang="0">
                      <a:pos x="44" y="101"/>
                    </a:cxn>
                    <a:cxn ang="0">
                      <a:pos x="44" y="97"/>
                    </a:cxn>
                    <a:cxn ang="0">
                      <a:pos x="48" y="97"/>
                    </a:cxn>
                    <a:cxn ang="0">
                      <a:pos x="48" y="93"/>
                    </a:cxn>
                    <a:cxn ang="0">
                      <a:pos x="48" y="88"/>
                    </a:cxn>
                    <a:cxn ang="0">
                      <a:pos x="52" y="83"/>
                    </a:cxn>
                    <a:cxn ang="0">
                      <a:pos x="52" y="79"/>
                    </a:cxn>
                    <a:cxn ang="0">
                      <a:pos x="52" y="75"/>
                    </a:cxn>
                    <a:cxn ang="0">
                      <a:pos x="57" y="75"/>
                    </a:cxn>
                    <a:cxn ang="0">
                      <a:pos x="57" y="70"/>
                    </a:cxn>
                    <a:cxn ang="0">
                      <a:pos x="57" y="66"/>
                    </a:cxn>
                    <a:cxn ang="0">
                      <a:pos x="61" y="66"/>
                    </a:cxn>
                    <a:cxn ang="0">
                      <a:pos x="61" y="62"/>
                    </a:cxn>
                    <a:cxn ang="0">
                      <a:pos x="61" y="57"/>
                    </a:cxn>
                    <a:cxn ang="0">
                      <a:pos x="65" y="57"/>
                    </a:cxn>
                    <a:cxn ang="0">
                      <a:pos x="65" y="53"/>
                    </a:cxn>
                    <a:cxn ang="0">
                      <a:pos x="65" y="49"/>
                    </a:cxn>
                    <a:cxn ang="0">
                      <a:pos x="70" y="49"/>
                    </a:cxn>
                    <a:cxn ang="0">
                      <a:pos x="70" y="44"/>
                    </a:cxn>
                    <a:cxn ang="0">
                      <a:pos x="75" y="40"/>
                    </a:cxn>
                    <a:cxn ang="0">
                      <a:pos x="75" y="35"/>
                    </a:cxn>
                    <a:cxn ang="0">
                      <a:pos x="79" y="35"/>
                    </a:cxn>
                    <a:cxn ang="0">
                      <a:pos x="79" y="31"/>
                    </a:cxn>
                    <a:cxn ang="0">
                      <a:pos x="79" y="27"/>
                    </a:cxn>
                    <a:cxn ang="0">
                      <a:pos x="83" y="27"/>
                    </a:cxn>
                    <a:cxn ang="0">
                      <a:pos x="83" y="22"/>
                    </a:cxn>
                    <a:cxn ang="0">
                      <a:pos x="88" y="18"/>
                    </a:cxn>
                    <a:cxn ang="0">
                      <a:pos x="88" y="14"/>
                    </a:cxn>
                    <a:cxn ang="0">
                      <a:pos x="92" y="14"/>
                    </a:cxn>
                    <a:cxn ang="0">
                      <a:pos x="92" y="9"/>
                    </a:cxn>
                    <a:cxn ang="0">
                      <a:pos x="96" y="9"/>
                    </a:cxn>
                    <a:cxn ang="0">
                      <a:pos x="96" y="5"/>
                    </a:cxn>
                    <a:cxn ang="0">
                      <a:pos x="101" y="0"/>
                    </a:cxn>
                  </a:cxnLst>
                  <a:rect l="0" t="0" r="r" b="b"/>
                  <a:pathLst>
                    <a:path w="102" h="212">
                      <a:moveTo>
                        <a:pt x="0" y="211"/>
                      </a:moveTo>
                      <a:lnTo>
                        <a:pt x="0" y="211"/>
                      </a:lnTo>
                      <a:lnTo>
                        <a:pt x="0" y="206"/>
                      </a:lnTo>
                      <a:lnTo>
                        <a:pt x="4" y="206"/>
                      </a:lnTo>
                      <a:lnTo>
                        <a:pt x="4" y="202"/>
                      </a:lnTo>
                      <a:lnTo>
                        <a:pt x="4" y="198"/>
                      </a:lnTo>
                      <a:lnTo>
                        <a:pt x="9" y="189"/>
                      </a:lnTo>
                      <a:lnTo>
                        <a:pt x="9" y="185"/>
                      </a:lnTo>
                      <a:lnTo>
                        <a:pt x="13" y="185"/>
                      </a:lnTo>
                      <a:lnTo>
                        <a:pt x="13" y="180"/>
                      </a:lnTo>
                      <a:lnTo>
                        <a:pt x="13" y="176"/>
                      </a:lnTo>
                      <a:lnTo>
                        <a:pt x="13" y="172"/>
                      </a:lnTo>
                      <a:lnTo>
                        <a:pt x="17" y="167"/>
                      </a:lnTo>
                      <a:lnTo>
                        <a:pt x="17" y="163"/>
                      </a:lnTo>
                      <a:lnTo>
                        <a:pt x="22" y="158"/>
                      </a:lnTo>
                      <a:lnTo>
                        <a:pt x="22" y="154"/>
                      </a:lnTo>
                      <a:lnTo>
                        <a:pt x="22" y="150"/>
                      </a:lnTo>
                      <a:lnTo>
                        <a:pt x="26" y="145"/>
                      </a:lnTo>
                      <a:lnTo>
                        <a:pt x="26" y="141"/>
                      </a:lnTo>
                      <a:lnTo>
                        <a:pt x="30" y="137"/>
                      </a:lnTo>
                      <a:lnTo>
                        <a:pt x="30" y="132"/>
                      </a:lnTo>
                      <a:lnTo>
                        <a:pt x="30" y="128"/>
                      </a:lnTo>
                      <a:lnTo>
                        <a:pt x="35" y="123"/>
                      </a:lnTo>
                      <a:lnTo>
                        <a:pt x="35" y="119"/>
                      </a:lnTo>
                      <a:lnTo>
                        <a:pt x="35" y="114"/>
                      </a:lnTo>
                      <a:lnTo>
                        <a:pt x="39" y="114"/>
                      </a:lnTo>
                      <a:lnTo>
                        <a:pt x="39" y="110"/>
                      </a:lnTo>
                      <a:lnTo>
                        <a:pt x="39" y="106"/>
                      </a:lnTo>
                      <a:lnTo>
                        <a:pt x="44" y="106"/>
                      </a:lnTo>
                      <a:lnTo>
                        <a:pt x="44" y="101"/>
                      </a:lnTo>
                      <a:lnTo>
                        <a:pt x="44" y="97"/>
                      </a:lnTo>
                      <a:lnTo>
                        <a:pt x="48" y="97"/>
                      </a:lnTo>
                      <a:lnTo>
                        <a:pt x="48" y="93"/>
                      </a:lnTo>
                      <a:lnTo>
                        <a:pt x="48" y="88"/>
                      </a:lnTo>
                      <a:lnTo>
                        <a:pt x="52" y="83"/>
                      </a:lnTo>
                      <a:lnTo>
                        <a:pt x="52" y="79"/>
                      </a:lnTo>
                      <a:lnTo>
                        <a:pt x="52" y="75"/>
                      </a:lnTo>
                      <a:lnTo>
                        <a:pt x="57" y="75"/>
                      </a:lnTo>
                      <a:lnTo>
                        <a:pt x="57" y="70"/>
                      </a:lnTo>
                      <a:lnTo>
                        <a:pt x="57" y="66"/>
                      </a:lnTo>
                      <a:lnTo>
                        <a:pt x="61" y="66"/>
                      </a:lnTo>
                      <a:lnTo>
                        <a:pt x="61" y="62"/>
                      </a:lnTo>
                      <a:lnTo>
                        <a:pt x="61" y="57"/>
                      </a:lnTo>
                      <a:lnTo>
                        <a:pt x="65" y="57"/>
                      </a:lnTo>
                      <a:lnTo>
                        <a:pt x="65" y="53"/>
                      </a:lnTo>
                      <a:lnTo>
                        <a:pt x="65" y="49"/>
                      </a:lnTo>
                      <a:lnTo>
                        <a:pt x="70" y="49"/>
                      </a:lnTo>
                      <a:lnTo>
                        <a:pt x="70" y="44"/>
                      </a:lnTo>
                      <a:lnTo>
                        <a:pt x="75" y="40"/>
                      </a:lnTo>
                      <a:lnTo>
                        <a:pt x="75" y="35"/>
                      </a:lnTo>
                      <a:lnTo>
                        <a:pt x="79" y="35"/>
                      </a:lnTo>
                      <a:lnTo>
                        <a:pt x="79" y="31"/>
                      </a:lnTo>
                      <a:lnTo>
                        <a:pt x="79" y="27"/>
                      </a:lnTo>
                      <a:lnTo>
                        <a:pt x="83" y="27"/>
                      </a:lnTo>
                      <a:lnTo>
                        <a:pt x="83" y="22"/>
                      </a:lnTo>
                      <a:lnTo>
                        <a:pt x="88" y="18"/>
                      </a:lnTo>
                      <a:lnTo>
                        <a:pt x="88" y="14"/>
                      </a:lnTo>
                      <a:lnTo>
                        <a:pt x="92" y="14"/>
                      </a:lnTo>
                      <a:lnTo>
                        <a:pt x="92" y="9"/>
                      </a:lnTo>
                      <a:lnTo>
                        <a:pt x="96" y="9"/>
                      </a:lnTo>
                      <a:lnTo>
                        <a:pt x="96" y="5"/>
                      </a:lnTo>
                      <a:lnTo>
                        <a:pt x="101"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387" name="Freeform 19"/>
                <p:cNvSpPr>
                  <a:spLocks/>
                </p:cNvSpPr>
                <p:nvPr/>
              </p:nvSpPr>
              <p:spPr bwMode="auto">
                <a:xfrm>
                  <a:off x="3056" y="964"/>
                  <a:ext cx="76" cy="27"/>
                </a:xfrm>
                <a:custGeom>
                  <a:avLst/>
                  <a:gdLst/>
                  <a:ahLst/>
                  <a:cxnLst>
                    <a:cxn ang="0">
                      <a:pos x="0" y="26"/>
                    </a:cxn>
                    <a:cxn ang="0">
                      <a:pos x="0" y="26"/>
                    </a:cxn>
                    <a:cxn ang="0">
                      <a:pos x="0" y="22"/>
                    </a:cxn>
                    <a:cxn ang="0">
                      <a:pos x="4" y="22"/>
                    </a:cxn>
                    <a:cxn ang="0">
                      <a:pos x="4" y="18"/>
                    </a:cxn>
                    <a:cxn ang="0">
                      <a:pos x="9" y="18"/>
                    </a:cxn>
                    <a:cxn ang="0">
                      <a:pos x="9" y="13"/>
                    </a:cxn>
                    <a:cxn ang="0">
                      <a:pos x="13" y="13"/>
                    </a:cxn>
                    <a:cxn ang="0">
                      <a:pos x="17" y="9"/>
                    </a:cxn>
                    <a:cxn ang="0">
                      <a:pos x="22" y="9"/>
                    </a:cxn>
                    <a:cxn ang="0">
                      <a:pos x="22" y="5"/>
                    </a:cxn>
                    <a:cxn ang="0">
                      <a:pos x="27" y="5"/>
                    </a:cxn>
                    <a:cxn ang="0">
                      <a:pos x="31" y="5"/>
                    </a:cxn>
                    <a:cxn ang="0">
                      <a:pos x="31" y="0"/>
                    </a:cxn>
                    <a:cxn ang="0">
                      <a:pos x="35" y="0"/>
                    </a:cxn>
                    <a:cxn ang="0">
                      <a:pos x="40" y="0"/>
                    </a:cxn>
                    <a:cxn ang="0">
                      <a:pos x="44" y="0"/>
                    </a:cxn>
                    <a:cxn ang="0">
                      <a:pos x="48" y="0"/>
                    </a:cxn>
                    <a:cxn ang="0">
                      <a:pos x="53" y="0"/>
                    </a:cxn>
                    <a:cxn ang="0">
                      <a:pos x="57" y="0"/>
                    </a:cxn>
                    <a:cxn ang="0">
                      <a:pos x="57" y="5"/>
                    </a:cxn>
                    <a:cxn ang="0">
                      <a:pos x="62" y="5"/>
                    </a:cxn>
                    <a:cxn ang="0">
                      <a:pos x="66" y="5"/>
                    </a:cxn>
                    <a:cxn ang="0">
                      <a:pos x="66" y="9"/>
                    </a:cxn>
                    <a:cxn ang="0">
                      <a:pos x="70" y="9"/>
                    </a:cxn>
                    <a:cxn ang="0">
                      <a:pos x="70" y="13"/>
                    </a:cxn>
                    <a:cxn ang="0">
                      <a:pos x="75" y="13"/>
                    </a:cxn>
                  </a:cxnLst>
                  <a:rect l="0" t="0" r="r" b="b"/>
                  <a:pathLst>
                    <a:path w="76" h="27">
                      <a:moveTo>
                        <a:pt x="0" y="26"/>
                      </a:moveTo>
                      <a:lnTo>
                        <a:pt x="0" y="26"/>
                      </a:lnTo>
                      <a:lnTo>
                        <a:pt x="0" y="22"/>
                      </a:lnTo>
                      <a:lnTo>
                        <a:pt x="4" y="22"/>
                      </a:lnTo>
                      <a:lnTo>
                        <a:pt x="4" y="18"/>
                      </a:lnTo>
                      <a:lnTo>
                        <a:pt x="9" y="18"/>
                      </a:lnTo>
                      <a:lnTo>
                        <a:pt x="9" y="13"/>
                      </a:lnTo>
                      <a:lnTo>
                        <a:pt x="13" y="13"/>
                      </a:lnTo>
                      <a:lnTo>
                        <a:pt x="17" y="9"/>
                      </a:lnTo>
                      <a:lnTo>
                        <a:pt x="22" y="9"/>
                      </a:lnTo>
                      <a:lnTo>
                        <a:pt x="22" y="5"/>
                      </a:lnTo>
                      <a:lnTo>
                        <a:pt x="27" y="5"/>
                      </a:lnTo>
                      <a:lnTo>
                        <a:pt x="31" y="5"/>
                      </a:lnTo>
                      <a:lnTo>
                        <a:pt x="31" y="0"/>
                      </a:lnTo>
                      <a:lnTo>
                        <a:pt x="35" y="0"/>
                      </a:lnTo>
                      <a:lnTo>
                        <a:pt x="40" y="0"/>
                      </a:lnTo>
                      <a:lnTo>
                        <a:pt x="44" y="0"/>
                      </a:lnTo>
                      <a:lnTo>
                        <a:pt x="48" y="0"/>
                      </a:lnTo>
                      <a:lnTo>
                        <a:pt x="53" y="0"/>
                      </a:lnTo>
                      <a:lnTo>
                        <a:pt x="57" y="0"/>
                      </a:lnTo>
                      <a:lnTo>
                        <a:pt x="57" y="5"/>
                      </a:lnTo>
                      <a:lnTo>
                        <a:pt x="62" y="5"/>
                      </a:lnTo>
                      <a:lnTo>
                        <a:pt x="66" y="5"/>
                      </a:lnTo>
                      <a:lnTo>
                        <a:pt x="66" y="9"/>
                      </a:lnTo>
                      <a:lnTo>
                        <a:pt x="70" y="9"/>
                      </a:lnTo>
                      <a:lnTo>
                        <a:pt x="70" y="13"/>
                      </a:lnTo>
                      <a:lnTo>
                        <a:pt x="75"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388" name="Freeform 20"/>
                <p:cNvSpPr>
                  <a:spLocks/>
                </p:cNvSpPr>
                <p:nvPr/>
              </p:nvSpPr>
              <p:spPr bwMode="auto">
                <a:xfrm>
                  <a:off x="3131" y="977"/>
                  <a:ext cx="106" cy="204"/>
                </a:xfrm>
                <a:custGeom>
                  <a:avLst/>
                  <a:gdLst/>
                  <a:ahLst/>
                  <a:cxnLst>
                    <a:cxn ang="0">
                      <a:pos x="0" y="0"/>
                    </a:cxn>
                    <a:cxn ang="0">
                      <a:pos x="0" y="0"/>
                    </a:cxn>
                    <a:cxn ang="0">
                      <a:pos x="5" y="0"/>
                    </a:cxn>
                    <a:cxn ang="0">
                      <a:pos x="5" y="5"/>
                    </a:cxn>
                    <a:cxn ang="0">
                      <a:pos x="9" y="5"/>
                    </a:cxn>
                    <a:cxn ang="0">
                      <a:pos x="9" y="9"/>
                    </a:cxn>
                    <a:cxn ang="0">
                      <a:pos x="13" y="9"/>
                    </a:cxn>
                    <a:cxn ang="0">
                      <a:pos x="13" y="13"/>
                    </a:cxn>
                    <a:cxn ang="0">
                      <a:pos x="18" y="13"/>
                    </a:cxn>
                    <a:cxn ang="0">
                      <a:pos x="18" y="18"/>
                    </a:cxn>
                    <a:cxn ang="0">
                      <a:pos x="18" y="22"/>
                    </a:cxn>
                    <a:cxn ang="0">
                      <a:pos x="22" y="22"/>
                    </a:cxn>
                    <a:cxn ang="0">
                      <a:pos x="22" y="27"/>
                    </a:cxn>
                    <a:cxn ang="0">
                      <a:pos x="26" y="27"/>
                    </a:cxn>
                    <a:cxn ang="0">
                      <a:pos x="26" y="31"/>
                    </a:cxn>
                    <a:cxn ang="0">
                      <a:pos x="31" y="36"/>
                    </a:cxn>
                    <a:cxn ang="0">
                      <a:pos x="31" y="40"/>
                    </a:cxn>
                    <a:cxn ang="0">
                      <a:pos x="35" y="40"/>
                    </a:cxn>
                    <a:cxn ang="0">
                      <a:pos x="35" y="44"/>
                    </a:cxn>
                    <a:cxn ang="0">
                      <a:pos x="35" y="49"/>
                    </a:cxn>
                    <a:cxn ang="0">
                      <a:pos x="39" y="49"/>
                    </a:cxn>
                    <a:cxn ang="0">
                      <a:pos x="39" y="53"/>
                    </a:cxn>
                    <a:cxn ang="0">
                      <a:pos x="44" y="53"/>
                    </a:cxn>
                    <a:cxn ang="0">
                      <a:pos x="44" y="57"/>
                    </a:cxn>
                    <a:cxn ang="0">
                      <a:pos x="44" y="62"/>
                    </a:cxn>
                    <a:cxn ang="0">
                      <a:pos x="48" y="62"/>
                    </a:cxn>
                    <a:cxn ang="0">
                      <a:pos x="48" y="66"/>
                    </a:cxn>
                    <a:cxn ang="0">
                      <a:pos x="48" y="71"/>
                    </a:cxn>
                    <a:cxn ang="0">
                      <a:pos x="53" y="71"/>
                    </a:cxn>
                    <a:cxn ang="0">
                      <a:pos x="53" y="75"/>
                    </a:cxn>
                    <a:cxn ang="0">
                      <a:pos x="57" y="80"/>
                    </a:cxn>
                    <a:cxn ang="0">
                      <a:pos x="57" y="84"/>
                    </a:cxn>
                    <a:cxn ang="0">
                      <a:pos x="57" y="88"/>
                    </a:cxn>
                    <a:cxn ang="0">
                      <a:pos x="61" y="93"/>
                    </a:cxn>
                    <a:cxn ang="0">
                      <a:pos x="61" y="97"/>
                    </a:cxn>
                    <a:cxn ang="0">
                      <a:pos x="66" y="102"/>
                    </a:cxn>
                    <a:cxn ang="0">
                      <a:pos x="66" y="106"/>
                    </a:cxn>
                    <a:cxn ang="0">
                      <a:pos x="70" y="110"/>
                    </a:cxn>
                    <a:cxn ang="0">
                      <a:pos x="70" y="115"/>
                    </a:cxn>
                    <a:cxn ang="0">
                      <a:pos x="74" y="119"/>
                    </a:cxn>
                    <a:cxn ang="0">
                      <a:pos x="74" y="123"/>
                    </a:cxn>
                    <a:cxn ang="0">
                      <a:pos x="74" y="128"/>
                    </a:cxn>
                    <a:cxn ang="0">
                      <a:pos x="79" y="132"/>
                    </a:cxn>
                    <a:cxn ang="0">
                      <a:pos x="79" y="137"/>
                    </a:cxn>
                    <a:cxn ang="0">
                      <a:pos x="83" y="141"/>
                    </a:cxn>
                    <a:cxn ang="0">
                      <a:pos x="83" y="146"/>
                    </a:cxn>
                    <a:cxn ang="0">
                      <a:pos x="83" y="150"/>
                    </a:cxn>
                    <a:cxn ang="0">
                      <a:pos x="87" y="154"/>
                    </a:cxn>
                    <a:cxn ang="0">
                      <a:pos x="87" y="159"/>
                    </a:cxn>
                    <a:cxn ang="0">
                      <a:pos x="87" y="163"/>
                    </a:cxn>
                    <a:cxn ang="0">
                      <a:pos x="92" y="163"/>
                    </a:cxn>
                    <a:cxn ang="0">
                      <a:pos x="92" y="167"/>
                    </a:cxn>
                    <a:cxn ang="0">
                      <a:pos x="92" y="172"/>
                    </a:cxn>
                    <a:cxn ang="0">
                      <a:pos x="96" y="177"/>
                    </a:cxn>
                    <a:cxn ang="0">
                      <a:pos x="96" y="181"/>
                    </a:cxn>
                    <a:cxn ang="0">
                      <a:pos x="100" y="185"/>
                    </a:cxn>
                    <a:cxn ang="0">
                      <a:pos x="100" y="190"/>
                    </a:cxn>
                    <a:cxn ang="0">
                      <a:pos x="100" y="194"/>
                    </a:cxn>
                    <a:cxn ang="0">
                      <a:pos x="100" y="198"/>
                    </a:cxn>
                    <a:cxn ang="0">
                      <a:pos x="105" y="198"/>
                    </a:cxn>
                    <a:cxn ang="0">
                      <a:pos x="105" y="203"/>
                    </a:cxn>
                  </a:cxnLst>
                  <a:rect l="0" t="0" r="r" b="b"/>
                  <a:pathLst>
                    <a:path w="106" h="204">
                      <a:moveTo>
                        <a:pt x="0" y="0"/>
                      </a:moveTo>
                      <a:lnTo>
                        <a:pt x="0" y="0"/>
                      </a:lnTo>
                      <a:lnTo>
                        <a:pt x="5" y="0"/>
                      </a:lnTo>
                      <a:lnTo>
                        <a:pt x="5" y="5"/>
                      </a:lnTo>
                      <a:lnTo>
                        <a:pt x="9" y="5"/>
                      </a:lnTo>
                      <a:lnTo>
                        <a:pt x="9" y="9"/>
                      </a:lnTo>
                      <a:lnTo>
                        <a:pt x="13" y="9"/>
                      </a:lnTo>
                      <a:lnTo>
                        <a:pt x="13" y="13"/>
                      </a:lnTo>
                      <a:lnTo>
                        <a:pt x="18" y="13"/>
                      </a:lnTo>
                      <a:lnTo>
                        <a:pt x="18" y="18"/>
                      </a:lnTo>
                      <a:lnTo>
                        <a:pt x="18" y="22"/>
                      </a:lnTo>
                      <a:lnTo>
                        <a:pt x="22" y="22"/>
                      </a:lnTo>
                      <a:lnTo>
                        <a:pt x="22" y="27"/>
                      </a:lnTo>
                      <a:lnTo>
                        <a:pt x="26" y="27"/>
                      </a:lnTo>
                      <a:lnTo>
                        <a:pt x="26" y="31"/>
                      </a:lnTo>
                      <a:lnTo>
                        <a:pt x="31" y="36"/>
                      </a:lnTo>
                      <a:lnTo>
                        <a:pt x="31" y="40"/>
                      </a:lnTo>
                      <a:lnTo>
                        <a:pt x="35" y="40"/>
                      </a:lnTo>
                      <a:lnTo>
                        <a:pt x="35" y="44"/>
                      </a:lnTo>
                      <a:lnTo>
                        <a:pt x="35" y="49"/>
                      </a:lnTo>
                      <a:lnTo>
                        <a:pt x="39" y="49"/>
                      </a:lnTo>
                      <a:lnTo>
                        <a:pt x="39" y="53"/>
                      </a:lnTo>
                      <a:lnTo>
                        <a:pt x="44" y="53"/>
                      </a:lnTo>
                      <a:lnTo>
                        <a:pt x="44" y="57"/>
                      </a:lnTo>
                      <a:lnTo>
                        <a:pt x="44" y="62"/>
                      </a:lnTo>
                      <a:lnTo>
                        <a:pt x="48" y="62"/>
                      </a:lnTo>
                      <a:lnTo>
                        <a:pt x="48" y="66"/>
                      </a:lnTo>
                      <a:lnTo>
                        <a:pt x="48" y="71"/>
                      </a:lnTo>
                      <a:lnTo>
                        <a:pt x="53" y="71"/>
                      </a:lnTo>
                      <a:lnTo>
                        <a:pt x="53" y="75"/>
                      </a:lnTo>
                      <a:lnTo>
                        <a:pt x="57" y="80"/>
                      </a:lnTo>
                      <a:lnTo>
                        <a:pt x="57" y="84"/>
                      </a:lnTo>
                      <a:lnTo>
                        <a:pt x="57" y="88"/>
                      </a:lnTo>
                      <a:lnTo>
                        <a:pt x="61" y="93"/>
                      </a:lnTo>
                      <a:lnTo>
                        <a:pt x="61" y="97"/>
                      </a:lnTo>
                      <a:lnTo>
                        <a:pt x="66" y="102"/>
                      </a:lnTo>
                      <a:lnTo>
                        <a:pt x="66" y="106"/>
                      </a:lnTo>
                      <a:lnTo>
                        <a:pt x="70" y="110"/>
                      </a:lnTo>
                      <a:lnTo>
                        <a:pt x="70" y="115"/>
                      </a:lnTo>
                      <a:lnTo>
                        <a:pt x="74" y="119"/>
                      </a:lnTo>
                      <a:lnTo>
                        <a:pt x="74" y="123"/>
                      </a:lnTo>
                      <a:lnTo>
                        <a:pt x="74" y="128"/>
                      </a:lnTo>
                      <a:lnTo>
                        <a:pt x="79" y="132"/>
                      </a:lnTo>
                      <a:lnTo>
                        <a:pt x="79" y="137"/>
                      </a:lnTo>
                      <a:lnTo>
                        <a:pt x="83" y="141"/>
                      </a:lnTo>
                      <a:lnTo>
                        <a:pt x="83" y="146"/>
                      </a:lnTo>
                      <a:lnTo>
                        <a:pt x="83" y="150"/>
                      </a:lnTo>
                      <a:lnTo>
                        <a:pt x="87" y="154"/>
                      </a:lnTo>
                      <a:lnTo>
                        <a:pt x="87" y="159"/>
                      </a:lnTo>
                      <a:lnTo>
                        <a:pt x="87" y="163"/>
                      </a:lnTo>
                      <a:lnTo>
                        <a:pt x="92" y="163"/>
                      </a:lnTo>
                      <a:lnTo>
                        <a:pt x="92" y="167"/>
                      </a:lnTo>
                      <a:lnTo>
                        <a:pt x="92" y="172"/>
                      </a:lnTo>
                      <a:lnTo>
                        <a:pt x="96" y="177"/>
                      </a:lnTo>
                      <a:lnTo>
                        <a:pt x="96" y="181"/>
                      </a:lnTo>
                      <a:lnTo>
                        <a:pt x="100" y="185"/>
                      </a:lnTo>
                      <a:lnTo>
                        <a:pt x="100" y="190"/>
                      </a:lnTo>
                      <a:lnTo>
                        <a:pt x="100" y="194"/>
                      </a:lnTo>
                      <a:lnTo>
                        <a:pt x="100" y="198"/>
                      </a:lnTo>
                      <a:lnTo>
                        <a:pt x="105" y="198"/>
                      </a:lnTo>
                      <a:lnTo>
                        <a:pt x="105"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389" name="Freeform 21"/>
                <p:cNvSpPr>
                  <a:spLocks/>
                </p:cNvSpPr>
                <p:nvPr/>
              </p:nvSpPr>
              <p:spPr bwMode="auto">
                <a:xfrm>
                  <a:off x="3236" y="1180"/>
                  <a:ext cx="317" cy="597"/>
                </a:xfrm>
                <a:custGeom>
                  <a:avLst/>
                  <a:gdLst/>
                  <a:ahLst/>
                  <a:cxnLst>
                    <a:cxn ang="0">
                      <a:pos x="0" y="0"/>
                    </a:cxn>
                    <a:cxn ang="0">
                      <a:pos x="0" y="9"/>
                    </a:cxn>
                    <a:cxn ang="0">
                      <a:pos x="5" y="13"/>
                    </a:cxn>
                    <a:cxn ang="0">
                      <a:pos x="9" y="26"/>
                    </a:cxn>
                    <a:cxn ang="0">
                      <a:pos x="13" y="35"/>
                    </a:cxn>
                    <a:cxn ang="0">
                      <a:pos x="13" y="44"/>
                    </a:cxn>
                    <a:cxn ang="0">
                      <a:pos x="17" y="48"/>
                    </a:cxn>
                    <a:cxn ang="0">
                      <a:pos x="22" y="57"/>
                    </a:cxn>
                    <a:cxn ang="0">
                      <a:pos x="22" y="66"/>
                    </a:cxn>
                    <a:cxn ang="0">
                      <a:pos x="26" y="74"/>
                    </a:cxn>
                    <a:cxn ang="0">
                      <a:pos x="30" y="87"/>
                    </a:cxn>
                    <a:cxn ang="0">
                      <a:pos x="35" y="92"/>
                    </a:cxn>
                    <a:cxn ang="0">
                      <a:pos x="35" y="101"/>
                    </a:cxn>
                    <a:cxn ang="0">
                      <a:pos x="40" y="110"/>
                    </a:cxn>
                    <a:cxn ang="0">
                      <a:pos x="44" y="118"/>
                    </a:cxn>
                    <a:cxn ang="0">
                      <a:pos x="44" y="127"/>
                    </a:cxn>
                    <a:cxn ang="0">
                      <a:pos x="48" y="140"/>
                    </a:cxn>
                    <a:cxn ang="0">
                      <a:pos x="53" y="158"/>
                    </a:cxn>
                    <a:cxn ang="0">
                      <a:pos x="57" y="167"/>
                    </a:cxn>
                    <a:cxn ang="0">
                      <a:pos x="61" y="175"/>
                    </a:cxn>
                    <a:cxn ang="0">
                      <a:pos x="66" y="184"/>
                    </a:cxn>
                    <a:cxn ang="0">
                      <a:pos x="70" y="202"/>
                    </a:cxn>
                    <a:cxn ang="0">
                      <a:pos x="75" y="210"/>
                    </a:cxn>
                    <a:cxn ang="0">
                      <a:pos x="75" y="219"/>
                    </a:cxn>
                    <a:cxn ang="0">
                      <a:pos x="79" y="223"/>
                    </a:cxn>
                    <a:cxn ang="0">
                      <a:pos x="83" y="232"/>
                    </a:cxn>
                    <a:cxn ang="0">
                      <a:pos x="83" y="241"/>
                    </a:cxn>
                    <a:cxn ang="0">
                      <a:pos x="88" y="250"/>
                    </a:cxn>
                    <a:cxn ang="0">
                      <a:pos x="92" y="263"/>
                    </a:cxn>
                    <a:cxn ang="0">
                      <a:pos x="96" y="272"/>
                    </a:cxn>
                    <a:cxn ang="0">
                      <a:pos x="106" y="293"/>
                    </a:cxn>
                    <a:cxn ang="0">
                      <a:pos x="110" y="307"/>
                    </a:cxn>
                    <a:cxn ang="0">
                      <a:pos x="114" y="311"/>
                    </a:cxn>
                    <a:cxn ang="0">
                      <a:pos x="114" y="320"/>
                    </a:cxn>
                    <a:cxn ang="0">
                      <a:pos x="119" y="329"/>
                    </a:cxn>
                    <a:cxn ang="0">
                      <a:pos x="123" y="342"/>
                    </a:cxn>
                    <a:cxn ang="0">
                      <a:pos x="127" y="355"/>
                    </a:cxn>
                    <a:cxn ang="0">
                      <a:pos x="132" y="364"/>
                    </a:cxn>
                    <a:cxn ang="0">
                      <a:pos x="136" y="373"/>
                    </a:cxn>
                    <a:cxn ang="0">
                      <a:pos x="141" y="386"/>
                    </a:cxn>
                    <a:cxn ang="0">
                      <a:pos x="145" y="390"/>
                    </a:cxn>
                    <a:cxn ang="0">
                      <a:pos x="154" y="408"/>
                    </a:cxn>
                    <a:cxn ang="0">
                      <a:pos x="158" y="416"/>
                    </a:cxn>
                    <a:cxn ang="0">
                      <a:pos x="162" y="425"/>
                    </a:cxn>
                    <a:cxn ang="0">
                      <a:pos x="180" y="452"/>
                    </a:cxn>
                    <a:cxn ang="0">
                      <a:pos x="180" y="460"/>
                    </a:cxn>
                    <a:cxn ang="0">
                      <a:pos x="193" y="478"/>
                    </a:cxn>
                    <a:cxn ang="0">
                      <a:pos x="215" y="513"/>
                    </a:cxn>
                    <a:cxn ang="0">
                      <a:pos x="233" y="530"/>
                    </a:cxn>
                    <a:cxn ang="0">
                      <a:pos x="241" y="543"/>
                    </a:cxn>
                    <a:cxn ang="0">
                      <a:pos x="255" y="557"/>
                    </a:cxn>
                    <a:cxn ang="0">
                      <a:pos x="290" y="579"/>
                    </a:cxn>
                    <a:cxn ang="0">
                      <a:pos x="316" y="596"/>
                    </a:cxn>
                  </a:cxnLst>
                  <a:rect l="0" t="0" r="r" b="b"/>
                  <a:pathLst>
                    <a:path w="317" h="597">
                      <a:moveTo>
                        <a:pt x="0" y="0"/>
                      </a:moveTo>
                      <a:lnTo>
                        <a:pt x="0" y="0"/>
                      </a:lnTo>
                      <a:lnTo>
                        <a:pt x="0" y="4"/>
                      </a:lnTo>
                      <a:lnTo>
                        <a:pt x="0" y="9"/>
                      </a:lnTo>
                      <a:lnTo>
                        <a:pt x="5" y="9"/>
                      </a:lnTo>
                      <a:lnTo>
                        <a:pt x="5" y="13"/>
                      </a:lnTo>
                      <a:lnTo>
                        <a:pt x="9" y="22"/>
                      </a:lnTo>
                      <a:lnTo>
                        <a:pt x="9" y="26"/>
                      </a:lnTo>
                      <a:lnTo>
                        <a:pt x="9" y="31"/>
                      </a:lnTo>
                      <a:lnTo>
                        <a:pt x="13" y="35"/>
                      </a:lnTo>
                      <a:lnTo>
                        <a:pt x="13" y="39"/>
                      </a:lnTo>
                      <a:lnTo>
                        <a:pt x="13" y="44"/>
                      </a:lnTo>
                      <a:lnTo>
                        <a:pt x="17" y="44"/>
                      </a:lnTo>
                      <a:lnTo>
                        <a:pt x="17" y="48"/>
                      </a:lnTo>
                      <a:lnTo>
                        <a:pt x="17" y="53"/>
                      </a:lnTo>
                      <a:lnTo>
                        <a:pt x="22" y="57"/>
                      </a:lnTo>
                      <a:lnTo>
                        <a:pt x="22" y="61"/>
                      </a:lnTo>
                      <a:lnTo>
                        <a:pt x="22" y="66"/>
                      </a:lnTo>
                      <a:lnTo>
                        <a:pt x="26" y="70"/>
                      </a:lnTo>
                      <a:lnTo>
                        <a:pt x="26" y="74"/>
                      </a:lnTo>
                      <a:lnTo>
                        <a:pt x="30" y="83"/>
                      </a:lnTo>
                      <a:lnTo>
                        <a:pt x="30" y="87"/>
                      </a:lnTo>
                      <a:lnTo>
                        <a:pt x="30" y="92"/>
                      </a:lnTo>
                      <a:lnTo>
                        <a:pt x="35" y="92"/>
                      </a:lnTo>
                      <a:lnTo>
                        <a:pt x="35" y="96"/>
                      </a:lnTo>
                      <a:lnTo>
                        <a:pt x="35" y="101"/>
                      </a:lnTo>
                      <a:lnTo>
                        <a:pt x="35" y="105"/>
                      </a:lnTo>
                      <a:lnTo>
                        <a:pt x="40" y="110"/>
                      </a:lnTo>
                      <a:lnTo>
                        <a:pt x="40" y="114"/>
                      </a:lnTo>
                      <a:lnTo>
                        <a:pt x="44" y="118"/>
                      </a:lnTo>
                      <a:lnTo>
                        <a:pt x="44" y="123"/>
                      </a:lnTo>
                      <a:lnTo>
                        <a:pt x="44" y="127"/>
                      </a:lnTo>
                      <a:lnTo>
                        <a:pt x="48" y="136"/>
                      </a:lnTo>
                      <a:lnTo>
                        <a:pt x="48" y="140"/>
                      </a:lnTo>
                      <a:lnTo>
                        <a:pt x="53" y="149"/>
                      </a:lnTo>
                      <a:lnTo>
                        <a:pt x="53" y="158"/>
                      </a:lnTo>
                      <a:lnTo>
                        <a:pt x="57" y="162"/>
                      </a:lnTo>
                      <a:lnTo>
                        <a:pt x="57" y="167"/>
                      </a:lnTo>
                      <a:lnTo>
                        <a:pt x="61" y="171"/>
                      </a:lnTo>
                      <a:lnTo>
                        <a:pt x="61" y="175"/>
                      </a:lnTo>
                      <a:lnTo>
                        <a:pt x="61" y="180"/>
                      </a:lnTo>
                      <a:lnTo>
                        <a:pt x="66" y="184"/>
                      </a:lnTo>
                      <a:lnTo>
                        <a:pt x="66" y="188"/>
                      </a:lnTo>
                      <a:lnTo>
                        <a:pt x="70" y="202"/>
                      </a:lnTo>
                      <a:lnTo>
                        <a:pt x="70" y="206"/>
                      </a:lnTo>
                      <a:lnTo>
                        <a:pt x="75" y="210"/>
                      </a:lnTo>
                      <a:lnTo>
                        <a:pt x="75" y="215"/>
                      </a:lnTo>
                      <a:lnTo>
                        <a:pt x="75" y="219"/>
                      </a:lnTo>
                      <a:lnTo>
                        <a:pt x="79" y="219"/>
                      </a:lnTo>
                      <a:lnTo>
                        <a:pt x="79" y="223"/>
                      </a:lnTo>
                      <a:lnTo>
                        <a:pt x="79" y="228"/>
                      </a:lnTo>
                      <a:lnTo>
                        <a:pt x="83" y="232"/>
                      </a:lnTo>
                      <a:lnTo>
                        <a:pt x="83" y="237"/>
                      </a:lnTo>
                      <a:lnTo>
                        <a:pt x="83" y="241"/>
                      </a:lnTo>
                      <a:lnTo>
                        <a:pt x="88" y="245"/>
                      </a:lnTo>
                      <a:lnTo>
                        <a:pt x="88" y="250"/>
                      </a:lnTo>
                      <a:lnTo>
                        <a:pt x="88" y="254"/>
                      </a:lnTo>
                      <a:lnTo>
                        <a:pt x="92" y="263"/>
                      </a:lnTo>
                      <a:lnTo>
                        <a:pt x="96" y="267"/>
                      </a:lnTo>
                      <a:lnTo>
                        <a:pt x="96" y="272"/>
                      </a:lnTo>
                      <a:lnTo>
                        <a:pt x="101" y="285"/>
                      </a:lnTo>
                      <a:lnTo>
                        <a:pt x="106" y="293"/>
                      </a:lnTo>
                      <a:lnTo>
                        <a:pt x="110" y="303"/>
                      </a:lnTo>
                      <a:lnTo>
                        <a:pt x="110" y="307"/>
                      </a:lnTo>
                      <a:lnTo>
                        <a:pt x="110" y="311"/>
                      </a:lnTo>
                      <a:lnTo>
                        <a:pt x="114" y="311"/>
                      </a:lnTo>
                      <a:lnTo>
                        <a:pt x="114" y="316"/>
                      </a:lnTo>
                      <a:lnTo>
                        <a:pt x="114" y="320"/>
                      </a:lnTo>
                      <a:lnTo>
                        <a:pt x="119" y="324"/>
                      </a:lnTo>
                      <a:lnTo>
                        <a:pt x="119" y="329"/>
                      </a:lnTo>
                      <a:lnTo>
                        <a:pt x="119" y="333"/>
                      </a:lnTo>
                      <a:lnTo>
                        <a:pt x="123" y="342"/>
                      </a:lnTo>
                      <a:lnTo>
                        <a:pt x="127" y="346"/>
                      </a:lnTo>
                      <a:lnTo>
                        <a:pt x="127" y="355"/>
                      </a:lnTo>
                      <a:lnTo>
                        <a:pt x="132" y="355"/>
                      </a:lnTo>
                      <a:lnTo>
                        <a:pt x="132" y="364"/>
                      </a:lnTo>
                      <a:lnTo>
                        <a:pt x="136" y="368"/>
                      </a:lnTo>
                      <a:lnTo>
                        <a:pt x="136" y="373"/>
                      </a:lnTo>
                      <a:lnTo>
                        <a:pt x="141" y="381"/>
                      </a:lnTo>
                      <a:lnTo>
                        <a:pt x="141" y="386"/>
                      </a:lnTo>
                      <a:lnTo>
                        <a:pt x="145" y="386"/>
                      </a:lnTo>
                      <a:lnTo>
                        <a:pt x="145" y="390"/>
                      </a:lnTo>
                      <a:lnTo>
                        <a:pt x="154" y="403"/>
                      </a:lnTo>
                      <a:lnTo>
                        <a:pt x="154" y="408"/>
                      </a:lnTo>
                      <a:lnTo>
                        <a:pt x="158" y="412"/>
                      </a:lnTo>
                      <a:lnTo>
                        <a:pt x="158" y="416"/>
                      </a:lnTo>
                      <a:lnTo>
                        <a:pt x="162" y="421"/>
                      </a:lnTo>
                      <a:lnTo>
                        <a:pt x="162" y="425"/>
                      </a:lnTo>
                      <a:lnTo>
                        <a:pt x="171" y="438"/>
                      </a:lnTo>
                      <a:lnTo>
                        <a:pt x="180" y="452"/>
                      </a:lnTo>
                      <a:lnTo>
                        <a:pt x="180" y="456"/>
                      </a:lnTo>
                      <a:lnTo>
                        <a:pt x="180" y="460"/>
                      </a:lnTo>
                      <a:lnTo>
                        <a:pt x="189" y="473"/>
                      </a:lnTo>
                      <a:lnTo>
                        <a:pt x="193" y="478"/>
                      </a:lnTo>
                      <a:lnTo>
                        <a:pt x="215" y="509"/>
                      </a:lnTo>
                      <a:lnTo>
                        <a:pt x="215" y="513"/>
                      </a:lnTo>
                      <a:lnTo>
                        <a:pt x="224" y="522"/>
                      </a:lnTo>
                      <a:lnTo>
                        <a:pt x="233" y="530"/>
                      </a:lnTo>
                      <a:lnTo>
                        <a:pt x="237" y="539"/>
                      </a:lnTo>
                      <a:lnTo>
                        <a:pt x="241" y="543"/>
                      </a:lnTo>
                      <a:lnTo>
                        <a:pt x="246" y="548"/>
                      </a:lnTo>
                      <a:lnTo>
                        <a:pt x="255" y="557"/>
                      </a:lnTo>
                      <a:lnTo>
                        <a:pt x="264" y="566"/>
                      </a:lnTo>
                      <a:lnTo>
                        <a:pt x="290" y="579"/>
                      </a:lnTo>
                      <a:lnTo>
                        <a:pt x="294" y="583"/>
                      </a:lnTo>
                      <a:lnTo>
                        <a:pt x="316"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390" name="Freeform 22"/>
                <p:cNvSpPr>
                  <a:spLocks/>
                </p:cNvSpPr>
                <p:nvPr/>
              </p:nvSpPr>
              <p:spPr bwMode="auto">
                <a:xfrm>
                  <a:off x="3552" y="1776"/>
                  <a:ext cx="155" cy="33"/>
                </a:xfrm>
                <a:custGeom>
                  <a:avLst/>
                  <a:gdLst/>
                  <a:ahLst/>
                  <a:cxnLst>
                    <a:cxn ang="0">
                      <a:pos x="0" y="0"/>
                    </a:cxn>
                    <a:cxn ang="0">
                      <a:pos x="5" y="0"/>
                    </a:cxn>
                    <a:cxn ang="0">
                      <a:pos x="13" y="5"/>
                    </a:cxn>
                    <a:cxn ang="0">
                      <a:pos x="75" y="23"/>
                    </a:cxn>
                    <a:cxn ang="0">
                      <a:pos x="154" y="32"/>
                    </a:cxn>
                  </a:cxnLst>
                  <a:rect l="0" t="0" r="r" b="b"/>
                  <a:pathLst>
                    <a:path w="155" h="33">
                      <a:moveTo>
                        <a:pt x="0" y="0"/>
                      </a:moveTo>
                      <a:lnTo>
                        <a:pt x="5" y="0"/>
                      </a:lnTo>
                      <a:lnTo>
                        <a:pt x="13" y="5"/>
                      </a:lnTo>
                      <a:lnTo>
                        <a:pt x="75" y="23"/>
                      </a:lnTo>
                      <a:lnTo>
                        <a:pt x="154"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8391" name="Line 23"/>
              <p:cNvSpPr>
                <a:spLocks noChangeShapeType="1"/>
              </p:cNvSpPr>
              <p:nvPr/>
            </p:nvSpPr>
            <p:spPr bwMode="auto">
              <a:xfrm>
                <a:off x="3096" y="966"/>
                <a:ext cx="0" cy="899"/>
              </a:xfrm>
              <a:prstGeom prst="line">
                <a:avLst/>
              </a:prstGeom>
              <a:noFill/>
              <a:ln w="12700">
                <a:solidFill>
                  <a:schemeClr val="tx1"/>
                </a:solidFill>
                <a:prstDash val="lgDash"/>
                <a:round/>
                <a:headEnd/>
                <a:tailEnd/>
              </a:ln>
              <a:effectLst/>
            </p:spPr>
            <p:txBody>
              <a:bodyPr wrap="none" anchor="ctr"/>
              <a:lstStyle/>
              <a:p>
                <a:endParaRPr lang="en-US"/>
              </a:p>
            </p:txBody>
          </p:sp>
        </p:grpSp>
      </p:grpSp>
      <p:sp>
        <p:nvSpPr>
          <p:cNvPr id="58392" name="Line 24"/>
          <p:cNvSpPr>
            <a:spLocks noChangeShapeType="1"/>
          </p:cNvSpPr>
          <p:nvPr/>
        </p:nvSpPr>
        <p:spPr bwMode="auto">
          <a:xfrm flipV="1">
            <a:off x="908050" y="4654550"/>
            <a:ext cx="7366000" cy="44450"/>
          </a:xfrm>
          <a:prstGeom prst="line">
            <a:avLst/>
          </a:prstGeom>
          <a:noFill/>
          <a:ln w="25400">
            <a:solidFill>
              <a:schemeClr val="tx1"/>
            </a:solidFill>
            <a:round/>
            <a:headEnd/>
            <a:tailEnd/>
          </a:ln>
          <a:effectLst/>
        </p:spPr>
        <p:txBody>
          <a:bodyPr wrap="none" anchor="ctr"/>
          <a:lstStyle/>
          <a:p>
            <a:endParaRPr lang="en-US"/>
          </a:p>
        </p:txBody>
      </p:sp>
      <p:sp>
        <p:nvSpPr>
          <p:cNvPr id="58393" name="Line 25"/>
          <p:cNvSpPr>
            <a:spLocks noChangeShapeType="1"/>
          </p:cNvSpPr>
          <p:nvPr/>
        </p:nvSpPr>
        <p:spPr bwMode="auto">
          <a:xfrm flipV="1">
            <a:off x="885825" y="31130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58394" name="Group 26"/>
          <p:cNvGrpSpPr>
            <a:grpSpLocks/>
          </p:cNvGrpSpPr>
          <p:nvPr/>
        </p:nvGrpSpPr>
        <p:grpSpPr bwMode="auto">
          <a:xfrm>
            <a:off x="1295400" y="3354388"/>
            <a:ext cx="6149975" cy="1211262"/>
            <a:chOff x="816" y="2113"/>
            <a:chExt cx="3874" cy="763"/>
          </a:xfrm>
        </p:grpSpPr>
        <p:grpSp>
          <p:nvGrpSpPr>
            <p:cNvPr id="58395" name="Group 27"/>
            <p:cNvGrpSpPr>
              <a:grpSpLocks/>
            </p:cNvGrpSpPr>
            <p:nvPr/>
          </p:nvGrpSpPr>
          <p:grpSpPr bwMode="auto">
            <a:xfrm>
              <a:off x="816" y="2113"/>
              <a:ext cx="3874" cy="716"/>
              <a:chOff x="816" y="2113"/>
              <a:chExt cx="3874" cy="716"/>
            </a:xfrm>
          </p:grpSpPr>
          <p:sp>
            <p:nvSpPr>
              <p:cNvPr id="58396" name="Freeform 28"/>
              <p:cNvSpPr>
                <a:spLocks/>
              </p:cNvSpPr>
              <p:nvPr/>
            </p:nvSpPr>
            <p:spPr bwMode="auto">
              <a:xfrm>
                <a:off x="816" y="2314"/>
                <a:ext cx="1439" cy="515"/>
              </a:xfrm>
              <a:custGeom>
                <a:avLst/>
                <a:gdLst/>
                <a:ahLst/>
                <a:cxnLst>
                  <a:cxn ang="0">
                    <a:pos x="156" y="507"/>
                  </a:cxn>
                  <a:cxn ang="0">
                    <a:pos x="470" y="484"/>
                  </a:cxn>
                  <a:cxn ang="0">
                    <a:pos x="541" y="473"/>
                  </a:cxn>
                  <a:cxn ang="0">
                    <a:pos x="611" y="458"/>
                  </a:cxn>
                  <a:cxn ang="0">
                    <a:pos x="639" y="454"/>
                  </a:cxn>
                  <a:cxn ang="0">
                    <a:pos x="669" y="443"/>
                  </a:cxn>
                  <a:cxn ang="0">
                    <a:pos x="697" y="436"/>
                  </a:cxn>
                  <a:cxn ang="0">
                    <a:pos x="725" y="428"/>
                  </a:cxn>
                  <a:cxn ang="0">
                    <a:pos x="754" y="421"/>
                  </a:cxn>
                  <a:cxn ang="0">
                    <a:pos x="782" y="410"/>
                  </a:cxn>
                  <a:cxn ang="0">
                    <a:pos x="840" y="391"/>
                  </a:cxn>
                  <a:cxn ang="0">
                    <a:pos x="883" y="369"/>
                  </a:cxn>
                  <a:cxn ang="0">
                    <a:pos x="896" y="365"/>
                  </a:cxn>
                  <a:cxn ang="0">
                    <a:pos x="910" y="354"/>
                  </a:cxn>
                  <a:cxn ang="0">
                    <a:pos x="953" y="335"/>
                  </a:cxn>
                  <a:cxn ang="0">
                    <a:pos x="968" y="328"/>
                  </a:cxn>
                  <a:cxn ang="0">
                    <a:pos x="981" y="317"/>
                  </a:cxn>
                  <a:cxn ang="0">
                    <a:pos x="996" y="309"/>
                  </a:cxn>
                  <a:cxn ang="0">
                    <a:pos x="1024" y="298"/>
                  </a:cxn>
                  <a:cxn ang="0">
                    <a:pos x="1039" y="287"/>
                  </a:cxn>
                  <a:cxn ang="0">
                    <a:pos x="1053" y="283"/>
                  </a:cxn>
                  <a:cxn ang="0">
                    <a:pos x="1053" y="276"/>
                  </a:cxn>
                  <a:cxn ang="0">
                    <a:pos x="1067" y="264"/>
                  </a:cxn>
                  <a:cxn ang="0">
                    <a:pos x="1081" y="257"/>
                  </a:cxn>
                  <a:cxn ang="0">
                    <a:pos x="1096" y="253"/>
                  </a:cxn>
                  <a:cxn ang="0">
                    <a:pos x="1109" y="239"/>
                  </a:cxn>
                  <a:cxn ang="0">
                    <a:pos x="1124" y="231"/>
                  </a:cxn>
                  <a:cxn ang="0">
                    <a:pos x="1139" y="224"/>
                  </a:cxn>
                  <a:cxn ang="0">
                    <a:pos x="1152" y="212"/>
                  </a:cxn>
                  <a:cxn ang="0">
                    <a:pos x="1167" y="205"/>
                  </a:cxn>
                  <a:cxn ang="0">
                    <a:pos x="1182" y="194"/>
                  </a:cxn>
                  <a:cxn ang="0">
                    <a:pos x="1195" y="186"/>
                  </a:cxn>
                  <a:cxn ang="0">
                    <a:pos x="1195" y="179"/>
                  </a:cxn>
                  <a:cxn ang="0">
                    <a:pos x="1210" y="168"/>
                  </a:cxn>
                  <a:cxn ang="0">
                    <a:pos x="1224" y="164"/>
                  </a:cxn>
                  <a:cxn ang="0">
                    <a:pos x="1238" y="157"/>
                  </a:cxn>
                  <a:cxn ang="0">
                    <a:pos x="1252" y="145"/>
                  </a:cxn>
                  <a:cxn ang="0">
                    <a:pos x="1252" y="138"/>
                  </a:cxn>
                  <a:cxn ang="0">
                    <a:pos x="1267" y="130"/>
                  </a:cxn>
                  <a:cxn ang="0">
                    <a:pos x="1280" y="123"/>
                  </a:cxn>
                  <a:cxn ang="0">
                    <a:pos x="1280" y="115"/>
                  </a:cxn>
                  <a:cxn ang="0">
                    <a:pos x="1295" y="108"/>
                  </a:cxn>
                  <a:cxn ang="0">
                    <a:pos x="1310" y="104"/>
                  </a:cxn>
                  <a:cxn ang="0">
                    <a:pos x="1310" y="97"/>
                  </a:cxn>
                  <a:cxn ang="0">
                    <a:pos x="1323" y="89"/>
                  </a:cxn>
                  <a:cxn ang="0">
                    <a:pos x="1323" y="82"/>
                  </a:cxn>
                  <a:cxn ang="0">
                    <a:pos x="1338" y="78"/>
                  </a:cxn>
                  <a:cxn ang="0">
                    <a:pos x="1338" y="71"/>
                  </a:cxn>
                  <a:cxn ang="0">
                    <a:pos x="1353" y="67"/>
                  </a:cxn>
                  <a:cxn ang="0">
                    <a:pos x="1366" y="60"/>
                  </a:cxn>
                  <a:cxn ang="0">
                    <a:pos x="1380" y="45"/>
                  </a:cxn>
                  <a:cxn ang="0">
                    <a:pos x="1395" y="37"/>
                  </a:cxn>
                  <a:cxn ang="0">
                    <a:pos x="1408" y="22"/>
                  </a:cxn>
                  <a:cxn ang="0">
                    <a:pos x="1423" y="19"/>
                  </a:cxn>
                  <a:cxn ang="0">
                    <a:pos x="1423" y="11"/>
                  </a:cxn>
                  <a:cxn ang="0">
                    <a:pos x="1438" y="8"/>
                  </a:cxn>
                  <a:cxn ang="0">
                    <a:pos x="1438" y="0"/>
                  </a:cxn>
                </a:cxnLst>
                <a:rect l="0" t="0" r="r" b="b"/>
                <a:pathLst>
                  <a:path w="1439" h="515">
                    <a:moveTo>
                      <a:pt x="0" y="514"/>
                    </a:moveTo>
                    <a:lnTo>
                      <a:pt x="156" y="507"/>
                    </a:lnTo>
                    <a:lnTo>
                      <a:pt x="413" y="492"/>
                    </a:lnTo>
                    <a:lnTo>
                      <a:pt x="470" y="484"/>
                    </a:lnTo>
                    <a:lnTo>
                      <a:pt x="511" y="477"/>
                    </a:lnTo>
                    <a:lnTo>
                      <a:pt x="541" y="473"/>
                    </a:lnTo>
                    <a:lnTo>
                      <a:pt x="554" y="469"/>
                    </a:lnTo>
                    <a:lnTo>
                      <a:pt x="611" y="458"/>
                    </a:lnTo>
                    <a:lnTo>
                      <a:pt x="626" y="454"/>
                    </a:lnTo>
                    <a:lnTo>
                      <a:pt x="639" y="454"/>
                    </a:lnTo>
                    <a:lnTo>
                      <a:pt x="639" y="451"/>
                    </a:lnTo>
                    <a:lnTo>
                      <a:pt x="669" y="443"/>
                    </a:lnTo>
                    <a:lnTo>
                      <a:pt x="682" y="443"/>
                    </a:lnTo>
                    <a:lnTo>
                      <a:pt x="697" y="436"/>
                    </a:lnTo>
                    <a:lnTo>
                      <a:pt x="712" y="432"/>
                    </a:lnTo>
                    <a:lnTo>
                      <a:pt x="725" y="428"/>
                    </a:lnTo>
                    <a:lnTo>
                      <a:pt x="740" y="425"/>
                    </a:lnTo>
                    <a:lnTo>
                      <a:pt x="754" y="421"/>
                    </a:lnTo>
                    <a:lnTo>
                      <a:pt x="767" y="417"/>
                    </a:lnTo>
                    <a:lnTo>
                      <a:pt x="782" y="410"/>
                    </a:lnTo>
                    <a:lnTo>
                      <a:pt x="797" y="406"/>
                    </a:lnTo>
                    <a:lnTo>
                      <a:pt x="840" y="391"/>
                    </a:lnTo>
                    <a:lnTo>
                      <a:pt x="853" y="384"/>
                    </a:lnTo>
                    <a:lnTo>
                      <a:pt x="883" y="369"/>
                    </a:lnTo>
                    <a:lnTo>
                      <a:pt x="883" y="365"/>
                    </a:lnTo>
                    <a:lnTo>
                      <a:pt x="896" y="365"/>
                    </a:lnTo>
                    <a:lnTo>
                      <a:pt x="896" y="361"/>
                    </a:lnTo>
                    <a:lnTo>
                      <a:pt x="910" y="354"/>
                    </a:lnTo>
                    <a:lnTo>
                      <a:pt x="953" y="339"/>
                    </a:lnTo>
                    <a:lnTo>
                      <a:pt x="953" y="335"/>
                    </a:lnTo>
                    <a:lnTo>
                      <a:pt x="953" y="332"/>
                    </a:lnTo>
                    <a:lnTo>
                      <a:pt x="968" y="328"/>
                    </a:lnTo>
                    <a:lnTo>
                      <a:pt x="981" y="320"/>
                    </a:lnTo>
                    <a:lnTo>
                      <a:pt x="981" y="317"/>
                    </a:lnTo>
                    <a:lnTo>
                      <a:pt x="996" y="313"/>
                    </a:lnTo>
                    <a:lnTo>
                      <a:pt x="996" y="309"/>
                    </a:lnTo>
                    <a:lnTo>
                      <a:pt x="1011" y="305"/>
                    </a:lnTo>
                    <a:lnTo>
                      <a:pt x="1024" y="298"/>
                    </a:lnTo>
                    <a:lnTo>
                      <a:pt x="1024" y="290"/>
                    </a:lnTo>
                    <a:lnTo>
                      <a:pt x="1039" y="287"/>
                    </a:lnTo>
                    <a:lnTo>
                      <a:pt x="1039" y="283"/>
                    </a:lnTo>
                    <a:lnTo>
                      <a:pt x="1053" y="283"/>
                    </a:lnTo>
                    <a:lnTo>
                      <a:pt x="1053" y="279"/>
                    </a:lnTo>
                    <a:lnTo>
                      <a:pt x="1053" y="276"/>
                    </a:lnTo>
                    <a:lnTo>
                      <a:pt x="1067" y="268"/>
                    </a:lnTo>
                    <a:lnTo>
                      <a:pt x="1067" y="264"/>
                    </a:lnTo>
                    <a:lnTo>
                      <a:pt x="1081" y="261"/>
                    </a:lnTo>
                    <a:lnTo>
                      <a:pt x="1081" y="257"/>
                    </a:lnTo>
                    <a:lnTo>
                      <a:pt x="1096" y="257"/>
                    </a:lnTo>
                    <a:lnTo>
                      <a:pt x="1096" y="253"/>
                    </a:lnTo>
                    <a:lnTo>
                      <a:pt x="1096" y="250"/>
                    </a:lnTo>
                    <a:lnTo>
                      <a:pt x="1109" y="239"/>
                    </a:lnTo>
                    <a:lnTo>
                      <a:pt x="1124" y="235"/>
                    </a:lnTo>
                    <a:lnTo>
                      <a:pt x="1124" y="231"/>
                    </a:lnTo>
                    <a:lnTo>
                      <a:pt x="1124" y="227"/>
                    </a:lnTo>
                    <a:lnTo>
                      <a:pt x="1139" y="224"/>
                    </a:lnTo>
                    <a:lnTo>
                      <a:pt x="1152" y="216"/>
                    </a:lnTo>
                    <a:lnTo>
                      <a:pt x="1152" y="212"/>
                    </a:lnTo>
                    <a:lnTo>
                      <a:pt x="1152" y="209"/>
                    </a:lnTo>
                    <a:lnTo>
                      <a:pt x="1167" y="205"/>
                    </a:lnTo>
                    <a:lnTo>
                      <a:pt x="1167" y="201"/>
                    </a:lnTo>
                    <a:lnTo>
                      <a:pt x="1182" y="194"/>
                    </a:lnTo>
                    <a:lnTo>
                      <a:pt x="1182" y="190"/>
                    </a:lnTo>
                    <a:lnTo>
                      <a:pt x="1195" y="186"/>
                    </a:lnTo>
                    <a:lnTo>
                      <a:pt x="1195" y="183"/>
                    </a:lnTo>
                    <a:lnTo>
                      <a:pt x="1195" y="179"/>
                    </a:lnTo>
                    <a:lnTo>
                      <a:pt x="1210" y="171"/>
                    </a:lnTo>
                    <a:lnTo>
                      <a:pt x="1210" y="168"/>
                    </a:lnTo>
                    <a:lnTo>
                      <a:pt x="1224" y="168"/>
                    </a:lnTo>
                    <a:lnTo>
                      <a:pt x="1224" y="164"/>
                    </a:lnTo>
                    <a:lnTo>
                      <a:pt x="1224" y="160"/>
                    </a:lnTo>
                    <a:lnTo>
                      <a:pt x="1238" y="157"/>
                    </a:lnTo>
                    <a:lnTo>
                      <a:pt x="1238" y="153"/>
                    </a:lnTo>
                    <a:lnTo>
                      <a:pt x="1252" y="145"/>
                    </a:lnTo>
                    <a:lnTo>
                      <a:pt x="1252" y="142"/>
                    </a:lnTo>
                    <a:lnTo>
                      <a:pt x="1252" y="138"/>
                    </a:lnTo>
                    <a:lnTo>
                      <a:pt x="1267" y="134"/>
                    </a:lnTo>
                    <a:lnTo>
                      <a:pt x="1267" y="130"/>
                    </a:lnTo>
                    <a:lnTo>
                      <a:pt x="1267" y="127"/>
                    </a:lnTo>
                    <a:lnTo>
                      <a:pt x="1280" y="123"/>
                    </a:lnTo>
                    <a:lnTo>
                      <a:pt x="1280" y="119"/>
                    </a:lnTo>
                    <a:lnTo>
                      <a:pt x="1280" y="115"/>
                    </a:lnTo>
                    <a:lnTo>
                      <a:pt x="1295" y="112"/>
                    </a:lnTo>
                    <a:lnTo>
                      <a:pt x="1295" y="108"/>
                    </a:lnTo>
                    <a:lnTo>
                      <a:pt x="1295" y="104"/>
                    </a:lnTo>
                    <a:lnTo>
                      <a:pt x="1310" y="104"/>
                    </a:lnTo>
                    <a:lnTo>
                      <a:pt x="1310" y="101"/>
                    </a:lnTo>
                    <a:lnTo>
                      <a:pt x="1310" y="97"/>
                    </a:lnTo>
                    <a:lnTo>
                      <a:pt x="1323" y="93"/>
                    </a:lnTo>
                    <a:lnTo>
                      <a:pt x="1323" y="89"/>
                    </a:lnTo>
                    <a:lnTo>
                      <a:pt x="1323" y="86"/>
                    </a:lnTo>
                    <a:lnTo>
                      <a:pt x="1323" y="82"/>
                    </a:lnTo>
                    <a:lnTo>
                      <a:pt x="1338" y="82"/>
                    </a:lnTo>
                    <a:lnTo>
                      <a:pt x="1338" y="78"/>
                    </a:lnTo>
                    <a:lnTo>
                      <a:pt x="1338" y="75"/>
                    </a:lnTo>
                    <a:lnTo>
                      <a:pt x="1338" y="71"/>
                    </a:lnTo>
                    <a:lnTo>
                      <a:pt x="1353" y="71"/>
                    </a:lnTo>
                    <a:lnTo>
                      <a:pt x="1353" y="67"/>
                    </a:lnTo>
                    <a:lnTo>
                      <a:pt x="1353" y="63"/>
                    </a:lnTo>
                    <a:lnTo>
                      <a:pt x="1366" y="60"/>
                    </a:lnTo>
                    <a:lnTo>
                      <a:pt x="1366" y="56"/>
                    </a:lnTo>
                    <a:lnTo>
                      <a:pt x="1380" y="45"/>
                    </a:lnTo>
                    <a:lnTo>
                      <a:pt x="1380" y="41"/>
                    </a:lnTo>
                    <a:lnTo>
                      <a:pt x="1395" y="37"/>
                    </a:lnTo>
                    <a:lnTo>
                      <a:pt x="1395" y="33"/>
                    </a:lnTo>
                    <a:lnTo>
                      <a:pt x="1408" y="22"/>
                    </a:lnTo>
                    <a:lnTo>
                      <a:pt x="1408" y="19"/>
                    </a:lnTo>
                    <a:lnTo>
                      <a:pt x="1423" y="19"/>
                    </a:lnTo>
                    <a:lnTo>
                      <a:pt x="1423" y="15"/>
                    </a:lnTo>
                    <a:lnTo>
                      <a:pt x="1423" y="11"/>
                    </a:lnTo>
                    <a:lnTo>
                      <a:pt x="1423" y="8"/>
                    </a:lnTo>
                    <a:lnTo>
                      <a:pt x="1438" y="8"/>
                    </a:lnTo>
                    <a:lnTo>
                      <a:pt x="1438" y="4"/>
                    </a:lnTo>
                    <a:lnTo>
                      <a:pt x="1438"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397" name="Freeform 29"/>
              <p:cNvSpPr>
                <a:spLocks/>
              </p:cNvSpPr>
              <p:nvPr/>
            </p:nvSpPr>
            <p:spPr bwMode="auto">
              <a:xfrm>
                <a:off x="2254" y="2135"/>
                <a:ext cx="326" cy="180"/>
              </a:xfrm>
              <a:custGeom>
                <a:avLst/>
                <a:gdLst/>
                <a:ahLst/>
                <a:cxnLst>
                  <a:cxn ang="0">
                    <a:pos x="0" y="179"/>
                  </a:cxn>
                  <a:cxn ang="0">
                    <a:pos x="0" y="179"/>
                  </a:cxn>
                  <a:cxn ang="0">
                    <a:pos x="0" y="175"/>
                  </a:cxn>
                  <a:cxn ang="0">
                    <a:pos x="13" y="175"/>
                  </a:cxn>
                  <a:cxn ang="0">
                    <a:pos x="13" y="172"/>
                  </a:cxn>
                  <a:cxn ang="0">
                    <a:pos x="13" y="168"/>
                  </a:cxn>
                  <a:cxn ang="0">
                    <a:pos x="28" y="161"/>
                  </a:cxn>
                  <a:cxn ang="0">
                    <a:pos x="28" y="157"/>
                  </a:cxn>
                  <a:cxn ang="0">
                    <a:pos x="41" y="157"/>
                  </a:cxn>
                  <a:cxn ang="0">
                    <a:pos x="41" y="153"/>
                  </a:cxn>
                  <a:cxn ang="0">
                    <a:pos x="41" y="149"/>
                  </a:cxn>
                  <a:cxn ang="0">
                    <a:pos x="41" y="146"/>
                  </a:cxn>
                  <a:cxn ang="0">
                    <a:pos x="56" y="142"/>
                  </a:cxn>
                  <a:cxn ang="0">
                    <a:pos x="56" y="138"/>
                  </a:cxn>
                  <a:cxn ang="0">
                    <a:pos x="70" y="134"/>
                  </a:cxn>
                  <a:cxn ang="0">
                    <a:pos x="70" y="130"/>
                  </a:cxn>
                  <a:cxn ang="0">
                    <a:pos x="70" y="127"/>
                  </a:cxn>
                  <a:cxn ang="0">
                    <a:pos x="83" y="123"/>
                  </a:cxn>
                  <a:cxn ang="0">
                    <a:pos x="83" y="119"/>
                  </a:cxn>
                  <a:cxn ang="0">
                    <a:pos x="98" y="116"/>
                  </a:cxn>
                  <a:cxn ang="0">
                    <a:pos x="98" y="112"/>
                  </a:cxn>
                  <a:cxn ang="0">
                    <a:pos x="98" y="108"/>
                  </a:cxn>
                  <a:cxn ang="0">
                    <a:pos x="113" y="105"/>
                  </a:cxn>
                  <a:cxn ang="0">
                    <a:pos x="113" y="101"/>
                  </a:cxn>
                  <a:cxn ang="0">
                    <a:pos x="113" y="97"/>
                  </a:cxn>
                  <a:cxn ang="0">
                    <a:pos x="126" y="97"/>
                  </a:cxn>
                  <a:cxn ang="0">
                    <a:pos x="126" y="93"/>
                  </a:cxn>
                  <a:cxn ang="0">
                    <a:pos x="126" y="90"/>
                  </a:cxn>
                  <a:cxn ang="0">
                    <a:pos x="140" y="90"/>
                  </a:cxn>
                  <a:cxn ang="0">
                    <a:pos x="140" y="86"/>
                  </a:cxn>
                  <a:cxn ang="0">
                    <a:pos x="140" y="82"/>
                  </a:cxn>
                  <a:cxn ang="0">
                    <a:pos x="155" y="82"/>
                  </a:cxn>
                  <a:cxn ang="0">
                    <a:pos x="155" y="79"/>
                  </a:cxn>
                  <a:cxn ang="0">
                    <a:pos x="155" y="75"/>
                  </a:cxn>
                  <a:cxn ang="0">
                    <a:pos x="168" y="71"/>
                  </a:cxn>
                  <a:cxn ang="0">
                    <a:pos x="168" y="67"/>
                  </a:cxn>
                  <a:cxn ang="0">
                    <a:pos x="168" y="64"/>
                  </a:cxn>
                  <a:cxn ang="0">
                    <a:pos x="183" y="64"/>
                  </a:cxn>
                  <a:cxn ang="0">
                    <a:pos x="183" y="60"/>
                  </a:cxn>
                  <a:cxn ang="0">
                    <a:pos x="183" y="56"/>
                  </a:cxn>
                  <a:cxn ang="0">
                    <a:pos x="198" y="56"/>
                  </a:cxn>
                  <a:cxn ang="0">
                    <a:pos x="198" y="52"/>
                  </a:cxn>
                  <a:cxn ang="0">
                    <a:pos x="198" y="49"/>
                  </a:cxn>
                  <a:cxn ang="0">
                    <a:pos x="211" y="49"/>
                  </a:cxn>
                  <a:cxn ang="0">
                    <a:pos x="211" y="45"/>
                  </a:cxn>
                  <a:cxn ang="0">
                    <a:pos x="211" y="41"/>
                  </a:cxn>
                  <a:cxn ang="0">
                    <a:pos x="225" y="41"/>
                  </a:cxn>
                  <a:cxn ang="0">
                    <a:pos x="225" y="37"/>
                  </a:cxn>
                  <a:cxn ang="0">
                    <a:pos x="240" y="34"/>
                  </a:cxn>
                  <a:cxn ang="0">
                    <a:pos x="240" y="30"/>
                  </a:cxn>
                  <a:cxn ang="0">
                    <a:pos x="253" y="30"/>
                  </a:cxn>
                  <a:cxn ang="0">
                    <a:pos x="253" y="26"/>
                  </a:cxn>
                  <a:cxn ang="0">
                    <a:pos x="253" y="23"/>
                  </a:cxn>
                  <a:cxn ang="0">
                    <a:pos x="268" y="23"/>
                  </a:cxn>
                  <a:cxn ang="0">
                    <a:pos x="268" y="19"/>
                  </a:cxn>
                  <a:cxn ang="0">
                    <a:pos x="283" y="15"/>
                  </a:cxn>
                  <a:cxn ang="0">
                    <a:pos x="283" y="12"/>
                  </a:cxn>
                  <a:cxn ang="0">
                    <a:pos x="296" y="12"/>
                  </a:cxn>
                  <a:cxn ang="0">
                    <a:pos x="296" y="8"/>
                  </a:cxn>
                  <a:cxn ang="0">
                    <a:pos x="310" y="8"/>
                  </a:cxn>
                  <a:cxn ang="0">
                    <a:pos x="310" y="4"/>
                  </a:cxn>
                  <a:cxn ang="0">
                    <a:pos x="325" y="0"/>
                  </a:cxn>
                </a:cxnLst>
                <a:rect l="0" t="0" r="r" b="b"/>
                <a:pathLst>
                  <a:path w="326" h="180">
                    <a:moveTo>
                      <a:pt x="0" y="179"/>
                    </a:moveTo>
                    <a:lnTo>
                      <a:pt x="0" y="179"/>
                    </a:lnTo>
                    <a:lnTo>
                      <a:pt x="0" y="175"/>
                    </a:lnTo>
                    <a:lnTo>
                      <a:pt x="13" y="175"/>
                    </a:lnTo>
                    <a:lnTo>
                      <a:pt x="13" y="172"/>
                    </a:lnTo>
                    <a:lnTo>
                      <a:pt x="13" y="168"/>
                    </a:lnTo>
                    <a:lnTo>
                      <a:pt x="28" y="161"/>
                    </a:lnTo>
                    <a:lnTo>
                      <a:pt x="28" y="157"/>
                    </a:lnTo>
                    <a:lnTo>
                      <a:pt x="41" y="157"/>
                    </a:lnTo>
                    <a:lnTo>
                      <a:pt x="41" y="153"/>
                    </a:lnTo>
                    <a:lnTo>
                      <a:pt x="41" y="149"/>
                    </a:lnTo>
                    <a:lnTo>
                      <a:pt x="41" y="146"/>
                    </a:lnTo>
                    <a:lnTo>
                      <a:pt x="56" y="142"/>
                    </a:lnTo>
                    <a:lnTo>
                      <a:pt x="56" y="138"/>
                    </a:lnTo>
                    <a:lnTo>
                      <a:pt x="70" y="134"/>
                    </a:lnTo>
                    <a:lnTo>
                      <a:pt x="70" y="130"/>
                    </a:lnTo>
                    <a:lnTo>
                      <a:pt x="70" y="127"/>
                    </a:lnTo>
                    <a:lnTo>
                      <a:pt x="83" y="123"/>
                    </a:lnTo>
                    <a:lnTo>
                      <a:pt x="83" y="119"/>
                    </a:lnTo>
                    <a:lnTo>
                      <a:pt x="98" y="116"/>
                    </a:lnTo>
                    <a:lnTo>
                      <a:pt x="98" y="112"/>
                    </a:lnTo>
                    <a:lnTo>
                      <a:pt x="98" y="108"/>
                    </a:lnTo>
                    <a:lnTo>
                      <a:pt x="113" y="105"/>
                    </a:lnTo>
                    <a:lnTo>
                      <a:pt x="113" y="101"/>
                    </a:lnTo>
                    <a:lnTo>
                      <a:pt x="113" y="97"/>
                    </a:lnTo>
                    <a:lnTo>
                      <a:pt x="126" y="97"/>
                    </a:lnTo>
                    <a:lnTo>
                      <a:pt x="126" y="93"/>
                    </a:lnTo>
                    <a:lnTo>
                      <a:pt x="126" y="90"/>
                    </a:lnTo>
                    <a:lnTo>
                      <a:pt x="140" y="90"/>
                    </a:lnTo>
                    <a:lnTo>
                      <a:pt x="140" y="86"/>
                    </a:lnTo>
                    <a:lnTo>
                      <a:pt x="140" y="82"/>
                    </a:lnTo>
                    <a:lnTo>
                      <a:pt x="155" y="82"/>
                    </a:lnTo>
                    <a:lnTo>
                      <a:pt x="155" y="79"/>
                    </a:lnTo>
                    <a:lnTo>
                      <a:pt x="155" y="75"/>
                    </a:lnTo>
                    <a:lnTo>
                      <a:pt x="168" y="71"/>
                    </a:lnTo>
                    <a:lnTo>
                      <a:pt x="168" y="67"/>
                    </a:lnTo>
                    <a:lnTo>
                      <a:pt x="168" y="64"/>
                    </a:lnTo>
                    <a:lnTo>
                      <a:pt x="183" y="64"/>
                    </a:lnTo>
                    <a:lnTo>
                      <a:pt x="183" y="60"/>
                    </a:lnTo>
                    <a:lnTo>
                      <a:pt x="183" y="56"/>
                    </a:lnTo>
                    <a:lnTo>
                      <a:pt x="198" y="56"/>
                    </a:lnTo>
                    <a:lnTo>
                      <a:pt x="198" y="52"/>
                    </a:lnTo>
                    <a:lnTo>
                      <a:pt x="198" y="49"/>
                    </a:lnTo>
                    <a:lnTo>
                      <a:pt x="211" y="49"/>
                    </a:lnTo>
                    <a:lnTo>
                      <a:pt x="211" y="45"/>
                    </a:lnTo>
                    <a:lnTo>
                      <a:pt x="211" y="41"/>
                    </a:lnTo>
                    <a:lnTo>
                      <a:pt x="225" y="41"/>
                    </a:lnTo>
                    <a:lnTo>
                      <a:pt x="225" y="37"/>
                    </a:lnTo>
                    <a:lnTo>
                      <a:pt x="240" y="34"/>
                    </a:lnTo>
                    <a:lnTo>
                      <a:pt x="240" y="30"/>
                    </a:lnTo>
                    <a:lnTo>
                      <a:pt x="253" y="30"/>
                    </a:lnTo>
                    <a:lnTo>
                      <a:pt x="253" y="26"/>
                    </a:lnTo>
                    <a:lnTo>
                      <a:pt x="253" y="23"/>
                    </a:lnTo>
                    <a:lnTo>
                      <a:pt x="268" y="23"/>
                    </a:lnTo>
                    <a:lnTo>
                      <a:pt x="268" y="19"/>
                    </a:lnTo>
                    <a:lnTo>
                      <a:pt x="283" y="15"/>
                    </a:lnTo>
                    <a:lnTo>
                      <a:pt x="283" y="12"/>
                    </a:lnTo>
                    <a:lnTo>
                      <a:pt x="296" y="12"/>
                    </a:lnTo>
                    <a:lnTo>
                      <a:pt x="296" y="8"/>
                    </a:lnTo>
                    <a:lnTo>
                      <a:pt x="310" y="8"/>
                    </a:lnTo>
                    <a:lnTo>
                      <a:pt x="310" y="4"/>
                    </a:lnTo>
                    <a:lnTo>
                      <a:pt x="325"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398" name="Freeform 30"/>
              <p:cNvSpPr>
                <a:spLocks/>
              </p:cNvSpPr>
              <p:nvPr/>
            </p:nvSpPr>
            <p:spPr bwMode="auto">
              <a:xfrm>
                <a:off x="2579" y="2113"/>
                <a:ext cx="244" cy="23"/>
              </a:xfrm>
              <a:custGeom>
                <a:avLst/>
                <a:gdLst/>
                <a:ahLst/>
                <a:cxnLst>
                  <a:cxn ang="0">
                    <a:pos x="0" y="22"/>
                  </a:cxn>
                  <a:cxn ang="0">
                    <a:pos x="0" y="22"/>
                  </a:cxn>
                  <a:cxn ang="0">
                    <a:pos x="0" y="19"/>
                  </a:cxn>
                  <a:cxn ang="0">
                    <a:pos x="13" y="19"/>
                  </a:cxn>
                  <a:cxn ang="0">
                    <a:pos x="13" y="15"/>
                  </a:cxn>
                  <a:cxn ang="0">
                    <a:pos x="28" y="15"/>
                  </a:cxn>
                  <a:cxn ang="0">
                    <a:pos x="28" y="11"/>
                  </a:cxn>
                  <a:cxn ang="0">
                    <a:pos x="43" y="11"/>
                  </a:cxn>
                  <a:cxn ang="0">
                    <a:pos x="56" y="8"/>
                  </a:cxn>
                  <a:cxn ang="0">
                    <a:pos x="71" y="8"/>
                  </a:cxn>
                  <a:cxn ang="0">
                    <a:pos x="71" y="4"/>
                  </a:cxn>
                  <a:cxn ang="0">
                    <a:pos x="86" y="4"/>
                  </a:cxn>
                  <a:cxn ang="0">
                    <a:pos x="99" y="4"/>
                  </a:cxn>
                  <a:cxn ang="0">
                    <a:pos x="99" y="0"/>
                  </a:cxn>
                  <a:cxn ang="0">
                    <a:pos x="114" y="0"/>
                  </a:cxn>
                  <a:cxn ang="0">
                    <a:pos x="129" y="0"/>
                  </a:cxn>
                  <a:cxn ang="0">
                    <a:pos x="142" y="0"/>
                  </a:cxn>
                  <a:cxn ang="0">
                    <a:pos x="157" y="0"/>
                  </a:cxn>
                  <a:cxn ang="0">
                    <a:pos x="172" y="0"/>
                  </a:cxn>
                  <a:cxn ang="0">
                    <a:pos x="185" y="0"/>
                  </a:cxn>
                  <a:cxn ang="0">
                    <a:pos x="185" y="4"/>
                  </a:cxn>
                  <a:cxn ang="0">
                    <a:pos x="200" y="4"/>
                  </a:cxn>
                  <a:cxn ang="0">
                    <a:pos x="215" y="4"/>
                  </a:cxn>
                  <a:cxn ang="0">
                    <a:pos x="215" y="8"/>
                  </a:cxn>
                  <a:cxn ang="0">
                    <a:pos x="228" y="8"/>
                  </a:cxn>
                  <a:cxn ang="0">
                    <a:pos x="228" y="11"/>
                  </a:cxn>
                  <a:cxn ang="0">
                    <a:pos x="243" y="11"/>
                  </a:cxn>
                </a:cxnLst>
                <a:rect l="0" t="0" r="r" b="b"/>
                <a:pathLst>
                  <a:path w="244" h="23">
                    <a:moveTo>
                      <a:pt x="0" y="22"/>
                    </a:moveTo>
                    <a:lnTo>
                      <a:pt x="0" y="22"/>
                    </a:lnTo>
                    <a:lnTo>
                      <a:pt x="0" y="19"/>
                    </a:lnTo>
                    <a:lnTo>
                      <a:pt x="13" y="19"/>
                    </a:lnTo>
                    <a:lnTo>
                      <a:pt x="13" y="15"/>
                    </a:lnTo>
                    <a:lnTo>
                      <a:pt x="28" y="15"/>
                    </a:lnTo>
                    <a:lnTo>
                      <a:pt x="28" y="11"/>
                    </a:lnTo>
                    <a:lnTo>
                      <a:pt x="43" y="11"/>
                    </a:lnTo>
                    <a:lnTo>
                      <a:pt x="56" y="8"/>
                    </a:lnTo>
                    <a:lnTo>
                      <a:pt x="71" y="8"/>
                    </a:lnTo>
                    <a:lnTo>
                      <a:pt x="71" y="4"/>
                    </a:lnTo>
                    <a:lnTo>
                      <a:pt x="86" y="4"/>
                    </a:lnTo>
                    <a:lnTo>
                      <a:pt x="99" y="4"/>
                    </a:lnTo>
                    <a:lnTo>
                      <a:pt x="99" y="0"/>
                    </a:lnTo>
                    <a:lnTo>
                      <a:pt x="114" y="0"/>
                    </a:lnTo>
                    <a:lnTo>
                      <a:pt x="129" y="0"/>
                    </a:lnTo>
                    <a:lnTo>
                      <a:pt x="142" y="0"/>
                    </a:lnTo>
                    <a:lnTo>
                      <a:pt x="157" y="0"/>
                    </a:lnTo>
                    <a:lnTo>
                      <a:pt x="172" y="0"/>
                    </a:lnTo>
                    <a:lnTo>
                      <a:pt x="185" y="0"/>
                    </a:lnTo>
                    <a:lnTo>
                      <a:pt x="185" y="4"/>
                    </a:lnTo>
                    <a:lnTo>
                      <a:pt x="200" y="4"/>
                    </a:lnTo>
                    <a:lnTo>
                      <a:pt x="215" y="4"/>
                    </a:lnTo>
                    <a:lnTo>
                      <a:pt x="215" y="8"/>
                    </a:lnTo>
                    <a:lnTo>
                      <a:pt x="228" y="8"/>
                    </a:lnTo>
                    <a:lnTo>
                      <a:pt x="228" y="11"/>
                    </a:lnTo>
                    <a:lnTo>
                      <a:pt x="243" y="11"/>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399" name="Freeform 31"/>
              <p:cNvSpPr>
                <a:spLocks/>
              </p:cNvSpPr>
              <p:nvPr/>
            </p:nvSpPr>
            <p:spPr bwMode="auto">
              <a:xfrm>
                <a:off x="2822" y="2124"/>
                <a:ext cx="342" cy="173"/>
              </a:xfrm>
              <a:custGeom>
                <a:avLst/>
                <a:gdLst/>
                <a:ahLst/>
                <a:cxnLst>
                  <a:cxn ang="0">
                    <a:pos x="0" y="0"/>
                  </a:cxn>
                  <a:cxn ang="0">
                    <a:pos x="0" y="0"/>
                  </a:cxn>
                  <a:cxn ang="0">
                    <a:pos x="15" y="0"/>
                  </a:cxn>
                  <a:cxn ang="0">
                    <a:pos x="15" y="4"/>
                  </a:cxn>
                  <a:cxn ang="0">
                    <a:pos x="28" y="4"/>
                  </a:cxn>
                  <a:cxn ang="0">
                    <a:pos x="28" y="8"/>
                  </a:cxn>
                  <a:cxn ang="0">
                    <a:pos x="43" y="8"/>
                  </a:cxn>
                  <a:cxn ang="0">
                    <a:pos x="43" y="11"/>
                  </a:cxn>
                  <a:cxn ang="0">
                    <a:pos x="57" y="11"/>
                  </a:cxn>
                  <a:cxn ang="0">
                    <a:pos x="57" y="15"/>
                  </a:cxn>
                  <a:cxn ang="0">
                    <a:pos x="57" y="19"/>
                  </a:cxn>
                  <a:cxn ang="0">
                    <a:pos x="70" y="19"/>
                  </a:cxn>
                  <a:cxn ang="0">
                    <a:pos x="70" y="23"/>
                  </a:cxn>
                  <a:cxn ang="0">
                    <a:pos x="85" y="23"/>
                  </a:cxn>
                  <a:cxn ang="0">
                    <a:pos x="85" y="26"/>
                  </a:cxn>
                  <a:cxn ang="0">
                    <a:pos x="100" y="30"/>
                  </a:cxn>
                  <a:cxn ang="0">
                    <a:pos x="100" y="34"/>
                  </a:cxn>
                  <a:cxn ang="0">
                    <a:pos x="113" y="34"/>
                  </a:cxn>
                  <a:cxn ang="0">
                    <a:pos x="113" y="37"/>
                  </a:cxn>
                  <a:cxn ang="0">
                    <a:pos x="113" y="41"/>
                  </a:cxn>
                  <a:cxn ang="0">
                    <a:pos x="128" y="41"/>
                  </a:cxn>
                  <a:cxn ang="0">
                    <a:pos x="128" y="45"/>
                  </a:cxn>
                  <a:cxn ang="0">
                    <a:pos x="143" y="45"/>
                  </a:cxn>
                  <a:cxn ang="0">
                    <a:pos x="143" y="49"/>
                  </a:cxn>
                  <a:cxn ang="0">
                    <a:pos x="143" y="52"/>
                  </a:cxn>
                  <a:cxn ang="0">
                    <a:pos x="156" y="52"/>
                  </a:cxn>
                  <a:cxn ang="0">
                    <a:pos x="156" y="56"/>
                  </a:cxn>
                  <a:cxn ang="0">
                    <a:pos x="156" y="60"/>
                  </a:cxn>
                  <a:cxn ang="0">
                    <a:pos x="171" y="60"/>
                  </a:cxn>
                  <a:cxn ang="0">
                    <a:pos x="171" y="64"/>
                  </a:cxn>
                  <a:cxn ang="0">
                    <a:pos x="185" y="68"/>
                  </a:cxn>
                  <a:cxn ang="0">
                    <a:pos x="185" y="71"/>
                  </a:cxn>
                  <a:cxn ang="0">
                    <a:pos x="185" y="75"/>
                  </a:cxn>
                  <a:cxn ang="0">
                    <a:pos x="198" y="79"/>
                  </a:cxn>
                  <a:cxn ang="0">
                    <a:pos x="198" y="82"/>
                  </a:cxn>
                  <a:cxn ang="0">
                    <a:pos x="213" y="86"/>
                  </a:cxn>
                  <a:cxn ang="0">
                    <a:pos x="213" y="90"/>
                  </a:cxn>
                  <a:cxn ang="0">
                    <a:pos x="228" y="93"/>
                  </a:cxn>
                  <a:cxn ang="0">
                    <a:pos x="228" y="97"/>
                  </a:cxn>
                  <a:cxn ang="0">
                    <a:pos x="241" y="101"/>
                  </a:cxn>
                  <a:cxn ang="0">
                    <a:pos x="241" y="104"/>
                  </a:cxn>
                  <a:cxn ang="0">
                    <a:pos x="241" y="108"/>
                  </a:cxn>
                  <a:cxn ang="0">
                    <a:pos x="256" y="112"/>
                  </a:cxn>
                  <a:cxn ang="0">
                    <a:pos x="256" y="116"/>
                  </a:cxn>
                  <a:cxn ang="0">
                    <a:pos x="271" y="120"/>
                  </a:cxn>
                  <a:cxn ang="0">
                    <a:pos x="271" y="123"/>
                  </a:cxn>
                  <a:cxn ang="0">
                    <a:pos x="271" y="127"/>
                  </a:cxn>
                  <a:cxn ang="0">
                    <a:pos x="284" y="131"/>
                  </a:cxn>
                  <a:cxn ang="0">
                    <a:pos x="284" y="135"/>
                  </a:cxn>
                  <a:cxn ang="0">
                    <a:pos x="284" y="138"/>
                  </a:cxn>
                  <a:cxn ang="0">
                    <a:pos x="298" y="138"/>
                  </a:cxn>
                  <a:cxn ang="0">
                    <a:pos x="298" y="142"/>
                  </a:cxn>
                  <a:cxn ang="0">
                    <a:pos x="298" y="146"/>
                  </a:cxn>
                  <a:cxn ang="0">
                    <a:pos x="313" y="150"/>
                  </a:cxn>
                  <a:cxn ang="0">
                    <a:pos x="313" y="153"/>
                  </a:cxn>
                  <a:cxn ang="0">
                    <a:pos x="326" y="157"/>
                  </a:cxn>
                  <a:cxn ang="0">
                    <a:pos x="326" y="161"/>
                  </a:cxn>
                  <a:cxn ang="0">
                    <a:pos x="326" y="164"/>
                  </a:cxn>
                  <a:cxn ang="0">
                    <a:pos x="326" y="168"/>
                  </a:cxn>
                  <a:cxn ang="0">
                    <a:pos x="341" y="168"/>
                  </a:cxn>
                  <a:cxn ang="0">
                    <a:pos x="341" y="172"/>
                  </a:cxn>
                </a:cxnLst>
                <a:rect l="0" t="0" r="r" b="b"/>
                <a:pathLst>
                  <a:path w="342" h="173">
                    <a:moveTo>
                      <a:pt x="0" y="0"/>
                    </a:moveTo>
                    <a:lnTo>
                      <a:pt x="0" y="0"/>
                    </a:lnTo>
                    <a:lnTo>
                      <a:pt x="15" y="0"/>
                    </a:lnTo>
                    <a:lnTo>
                      <a:pt x="15" y="4"/>
                    </a:lnTo>
                    <a:lnTo>
                      <a:pt x="28" y="4"/>
                    </a:lnTo>
                    <a:lnTo>
                      <a:pt x="28" y="8"/>
                    </a:lnTo>
                    <a:lnTo>
                      <a:pt x="43" y="8"/>
                    </a:lnTo>
                    <a:lnTo>
                      <a:pt x="43" y="11"/>
                    </a:lnTo>
                    <a:lnTo>
                      <a:pt x="57" y="11"/>
                    </a:lnTo>
                    <a:lnTo>
                      <a:pt x="57" y="15"/>
                    </a:lnTo>
                    <a:lnTo>
                      <a:pt x="57" y="19"/>
                    </a:lnTo>
                    <a:lnTo>
                      <a:pt x="70" y="19"/>
                    </a:lnTo>
                    <a:lnTo>
                      <a:pt x="70" y="23"/>
                    </a:lnTo>
                    <a:lnTo>
                      <a:pt x="85" y="23"/>
                    </a:lnTo>
                    <a:lnTo>
                      <a:pt x="85" y="26"/>
                    </a:lnTo>
                    <a:lnTo>
                      <a:pt x="100" y="30"/>
                    </a:lnTo>
                    <a:lnTo>
                      <a:pt x="100" y="34"/>
                    </a:lnTo>
                    <a:lnTo>
                      <a:pt x="113" y="34"/>
                    </a:lnTo>
                    <a:lnTo>
                      <a:pt x="113" y="37"/>
                    </a:lnTo>
                    <a:lnTo>
                      <a:pt x="113" y="41"/>
                    </a:lnTo>
                    <a:lnTo>
                      <a:pt x="128" y="41"/>
                    </a:lnTo>
                    <a:lnTo>
                      <a:pt x="128" y="45"/>
                    </a:lnTo>
                    <a:lnTo>
                      <a:pt x="143" y="45"/>
                    </a:lnTo>
                    <a:lnTo>
                      <a:pt x="143" y="49"/>
                    </a:lnTo>
                    <a:lnTo>
                      <a:pt x="143" y="52"/>
                    </a:lnTo>
                    <a:lnTo>
                      <a:pt x="156" y="52"/>
                    </a:lnTo>
                    <a:lnTo>
                      <a:pt x="156" y="56"/>
                    </a:lnTo>
                    <a:lnTo>
                      <a:pt x="156" y="60"/>
                    </a:lnTo>
                    <a:lnTo>
                      <a:pt x="171" y="60"/>
                    </a:lnTo>
                    <a:lnTo>
                      <a:pt x="171" y="64"/>
                    </a:lnTo>
                    <a:lnTo>
                      <a:pt x="185" y="68"/>
                    </a:lnTo>
                    <a:lnTo>
                      <a:pt x="185" y="71"/>
                    </a:lnTo>
                    <a:lnTo>
                      <a:pt x="185" y="75"/>
                    </a:lnTo>
                    <a:lnTo>
                      <a:pt x="198" y="79"/>
                    </a:lnTo>
                    <a:lnTo>
                      <a:pt x="198" y="82"/>
                    </a:lnTo>
                    <a:lnTo>
                      <a:pt x="213" y="86"/>
                    </a:lnTo>
                    <a:lnTo>
                      <a:pt x="213" y="90"/>
                    </a:lnTo>
                    <a:lnTo>
                      <a:pt x="228" y="93"/>
                    </a:lnTo>
                    <a:lnTo>
                      <a:pt x="228" y="97"/>
                    </a:lnTo>
                    <a:lnTo>
                      <a:pt x="241" y="101"/>
                    </a:lnTo>
                    <a:lnTo>
                      <a:pt x="241" y="104"/>
                    </a:lnTo>
                    <a:lnTo>
                      <a:pt x="241" y="108"/>
                    </a:lnTo>
                    <a:lnTo>
                      <a:pt x="256" y="112"/>
                    </a:lnTo>
                    <a:lnTo>
                      <a:pt x="256" y="116"/>
                    </a:lnTo>
                    <a:lnTo>
                      <a:pt x="271" y="120"/>
                    </a:lnTo>
                    <a:lnTo>
                      <a:pt x="271" y="123"/>
                    </a:lnTo>
                    <a:lnTo>
                      <a:pt x="271" y="127"/>
                    </a:lnTo>
                    <a:lnTo>
                      <a:pt x="284" y="131"/>
                    </a:lnTo>
                    <a:lnTo>
                      <a:pt x="284" y="135"/>
                    </a:lnTo>
                    <a:lnTo>
                      <a:pt x="284" y="138"/>
                    </a:lnTo>
                    <a:lnTo>
                      <a:pt x="298" y="138"/>
                    </a:lnTo>
                    <a:lnTo>
                      <a:pt x="298" y="142"/>
                    </a:lnTo>
                    <a:lnTo>
                      <a:pt x="298" y="146"/>
                    </a:lnTo>
                    <a:lnTo>
                      <a:pt x="313" y="150"/>
                    </a:lnTo>
                    <a:lnTo>
                      <a:pt x="313" y="153"/>
                    </a:lnTo>
                    <a:lnTo>
                      <a:pt x="326" y="157"/>
                    </a:lnTo>
                    <a:lnTo>
                      <a:pt x="326" y="161"/>
                    </a:lnTo>
                    <a:lnTo>
                      <a:pt x="326" y="164"/>
                    </a:lnTo>
                    <a:lnTo>
                      <a:pt x="326" y="168"/>
                    </a:lnTo>
                    <a:lnTo>
                      <a:pt x="341" y="168"/>
                    </a:lnTo>
                    <a:lnTo>
                      <a:pt x="341" y="172"/>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400" name="Freeform 32"/>
              <p:cNvSpPr>
                <a:spLocks/>
              </p:cNvSpPr>
              <p:nvPr/>
            </p:nvSpPr>
            <p:spPr bwMode="auto">
              <a:xfrm>
                <a:off x="3163" y="2296"/>
                <a:ext cx="1027" cy="506"/>
              </a:xfrm>
              <a:custGeom>
                <a:avLst/>
                <a:gdLst/>
                <a:ahLst/>
                <a:cxnLst>
                  <a:cxn ang="0">
                    <a:pos x="0" y="0"/>
                  </a:cxn>
                  <a:cxn ang="0">
                    <a:pos x="0" y="7"/>
                  </a:cxn>
                  <a:cxn ang="0">
                    <a:pos x="15" y="11"/>
                  </a:cxn>
                  <a:cxn ang="0">
                    <a:pos x="28" y="22"/>
                  </a:cxn>
                  <a:cxn ang="0">
                    <a:pos x="43" y="30"/>
                  </a:cxn>
                  <a:cxn ang="0">
                    <a:pos x="43" y="37"/>
                  </a:cxn>
                  <a:cxn ang="0">
                    <a:pos x="56" y="41"/>
                  </a:cxn>
                  <a:cxn ang="0">
                    <a:pos x="71" y="48"/>
                  </a:cxn>
                  <a:cxn ang="0">
                    <a:pos x="71" y="56"/>
                  </a:cxn>
                  <a:cxn ang="0">
                    <a:pos x="86" y="63"/>
                  </a:cxn>
                  <a:cxn ang="0">
                    <a:pos x="99" y="74"/>
                  </a:cxn>
                  <a:cxn ang="0">
                    <a:pos x="114" y="78"/>
                  </a:cxn>
                  <a:cxn ang="0">
                    <a:pos x="114" y="85"/>
                  </a:cxn>
                  <a:cxn ang="0">
                    <a:pos x="128" y="93"/>
                  </a:cxn>
                  <a:cxn ang="0">
                    <a:pos x="142" y="100"/>
                  </a:cxn>
                  <a:cxn ang="0">
                    <a:pos x="142" y="107"/>
                  </a:cxn>
                  <a:cxn ang="0">
                    <a:pos x="156" y="119"/>
                  </a:cxn>
                  <a:cxn ang="0">
                    <a:pos x="171" y="134"/>
                  </a:cxn>
                  <a:cxn ang="0">
                    <a:pos x="184" y="141"/>
                  </a:cxn>
                  <a:cxn ang="0">
                    <a:pos x="199" y="149"/>
                  </a:cxn>
                  <a:cxn ang="0">
                    <a:pos x="214" y="156"/>
                  </a:cxn>
                  <a:cxn ang="0">
                    <a:pos x="227" y="171"/>
                  </a:cxn>
                  <a:cxn ang="0">
                    <a:pos x="242" y="178"/>
                  </a:cxn>
                  <a:cxn ang="0">
                    <a:pos x="242" y="186"/>
                  </a:cxn>
                  <a:cxn ang="0">
                    <a:pos x="257" y="189"/>
                  </a:cxn>
                  <a:cxn ang="0">
                    <a:pos x="270" y="197"/>
                  </a:cxn>
                  <a:cxn ang="0">
                    <a:pos x="270" y="204"/>
                  </a:cxn>
                  <a:cxn ang="0">
                    <a:pos x="285" y="212"/>
                  </a:cxn>
                  <a:cxn ang="0">
                    <a:pos x="300" y="223"/>
                  </a:cxn>
                  <a:cxn ang="0">
                    <a:pos x="313" y="230"/>
                  </a:cxn>
                  <a:cxn ang="0">
                    <a:pos x="343" y="249"/>
                  </a:cxn>
                  <a:cxn ang="0">
                    <a:pos x="356" y="260"/>
                  </a:cxn>
                  <a:cxn ang="0">
                    <a:pos x="371" y="264"/>
                  </a:cxn>
                  <a:cxn ang="0">
                    <a:pos x="371" y="271"/>
                  </a:cxn>
                  <a:cxn ang="0">
                    <a:pos x="385" y="279"/>
                  </a:cxn>
                  <a:cxn ang="0">
                    <a:pos x="399" y="290"/>
                  </a:cxn>
                  <a:cxn ang="0">
                    <a:pos x="413" y="301"/>
                  </a:cxn>
                  <a:cxn ang="0">
                    <a:pos x="428" y="308"/>
                  </a:cxn>
                  <a:cxn ang="0">
                    <a:pos x="441" y="316"/>
                  </a:cxn>
                  <a:cxn ang="0">
                    <a:pos x="456" y="327"/>
                  </a:cxn>
                  <a:cxn ang="0">
                    <a:pos x="471" y="330"/>
                  </a:cxn>
                  <a:cxn ang="0">
                    <a:pos x="499" y="345"/>
                  </a:cxn>
                  <a:cxn ang="0">
                    <a:pos x="514" y="353"/>
                  </a:cxn>
                  <a:cxn ang="0">
                    <a:pos x="527" y="360"/>
                  </a:cxn>
                  <a:cxn ang="0">
                    <a:pos x="585" y="383"/>
                  </a:cxn>
                  <a:cxn ang="0">
                    <a:pos x="585" y="390"/>
                  </a:cxn>
                  <a:cxn ang="0">
                    <a:pos x="627" y="405"/>
                  </a:cxn>
                  <a:cxn ang="0">
                    <a:pos x="698" y="434"/>
                  </a:cxn>
                  <a:cxn ang="0">
                    <a:pos x="756" y="449"/>
                  </a:cxn>
                  <a:cxn ang="0">
                    <a:pos x="784" y="460"/>
                  </a:cxn>
                  <a:cxn ang="0">
                    <a:pos x="827" y="472"/>
                  </a:cxn>
                  <a:cxn ang="0">
                    <a:pos x="942" y="490"/>
                  </a:cxn>
                  <a:cxn ang="0">
                    <a:pos x="1026" y="505"/>
                  </a:cxn>
                </a:cxnLst>
                <a:rect l="0" t="0" r="r" b="b"/>
                <a:pathLst>
                  <a:path w="1027" h="506">
                    <a:moveTo>
                      <a:pt x="0" y="0"/>
                    </a:moveTo>
                    <a:lnTo>
                      <a:pt x="0" y="0"/>
                    </a:lnTo>
                    <a:lnTo>
                      <a:pt x="0" y="3"/>
                    </a:lnTo>
                    <a:lnTo>
                      <a:pt x="0" y="7"/>
                    </a:lnTo>
                    <a:lnTo>
                      <a:pt x="15" y="7"/>
                    </a:lnTo>
                    <a:lnTo>
                      <a:pt x="15" y="11"/>
                    </a:lnTo>
                    <a:lnTo>
                      <a:pt x="28" y="18"/>
                    </a:lnTo>
                    <a:lnTo>
                      <a:pt x="28" y="22"/>
                    </a:lnTo>
                    <a:lnTo>
                      <a:pt x="28" y="26"/>
                    </a:lnTo>
                    <a:lnTo>
                      <a:pt x="43" y="30"/>
                    </a:lnTo>
                    <a:lnTo>
                      <a:pt x="43" y="33"/>
                    </a:lnTo>
                    <a:lnTo>
                      <a:pt x="43" y="37"/>
                    </a:lnTo>
                    <a:lnTo>
                      <a:pt x="56" y="37"/>
                    </a:lnTo>
                    <a:lnTo>
                      <a:pt x="56" y="41"/>
                    </a:lnTo>
                    <a:lnTo>
                      <a:pt x="56" y="45"/>
                    </a:lnTo>
                    <a:lnTo>
                      <a:pt x="71" y="48"/>
                    </a:lnTo>
                    <a:lnTo>
                      <a:pt x="71" y="52"/>
                    </a:lnTo>
                    <a:lnTo>
                      <a:pt x="71" y="56"/>
                    </a:lnTo>
                    <a:lnTo>
                      <a:pt x="86" y="59"/>
                    </a:lnTo>
                    <a:lnTo>
                      <a:pt x="86" y="63"/>
                    </a:lnTo>
                    <a:lnTo>
                      <a:pt x="99" y="71"/>
                    </a:lnTo>
                    <a:lnTo>
                      <a:pt x="99" y="74"/>
                    </a:lnTo>
                    <a:lnTo>
                      <a:pt x="99" y="78"/>
                    </a:lnTo>
                    <a:lnTo>
                      <a:pt x="114" y="78"/>
                    </a:lnTo>
                    <a:lnTo>
                      <a:pt x="114" y="82"/>
                    </a:lnTo>
                    <a:lnTo>
                      <a:pt x="114" y="85"/>
                    </a:lnTo>
                    <a:lnTo>
                      <a:pt x="114" y="89"/>
                    </a:lnTo>
                    <a:lnTo>
                      <a:pt x="128" y="93"/>
                    </a:lnTo>
                    <a:lnTo>
                      <a:pt x="128" y="96"/>
                    </a:lnTo>
                    <a:lnTo>
                      <a:pt x="142" y="100"/>
                    </a:lnTo>
                    <a:lnTo>
                      <a:pt x="142" y="104"/>
                    </a:lnTo>
                    <a:lnTo>
                      <a:pt x="142" y="107"/>
                    </a:lnTo>
                    <a:lnTo>
                      <a:pt x="156" y="115"/>
                    </a:lnTo>
                    <a:lnTo>
                      <a:pt x="156" y="119"/>
                    </a:lnTo>
                    <a:lnTo>
                      <a:pt x="171" y="126"/>
                    </a:lnTo>
                    <a:lnTo>
                      <a:pt x="171" y="134"/>
                    </a:lnTo>
                    <a:lnTo>
                      <a:pt x="184" y="137"/>
                    </a:lnTo>
                    <a:lnTo>
                      <a:pt x="184" y="141"/>
                    </a:lnTo>
                    <a:lnTo>
                      <a:pt x="199" y="145"/>
                    </a:lnTo>
                    <a:lnTo>
                      <a:pt x="199" y="149"/>
                    </a:lnTo>
                    <a:lnTo>
                      <a:pt x="199" y="152"/>
                    </a:lnTo>
                    <a:lnTo>
                      <a:pt x="214" y="156"/>
                    </a:lnTo>
                    <a:lnTo>
                      <a:pt x="214" y="160"/>
                    </a:lnTo>
                    <a:lnTo>
                      <a:pt x="227" y="171"/>
                    </a:lnTo>
                    <a:lnTo>
                      <a:pt x="227" y="175"/>
                    </a:lnTo>
                    <a:lnTo>
                      <a:pt x="242" y="178"/>
                    </a:lnTo>
                    <a:lnTo>
                      <a:pt x="242" y="182"/>
                    </a:lnTo>
                    <a:lnTo>
                      <a:pt x="242" y="186"/>
                    </a:lnTo>
                    <a:lnTo>
                      <a:pt x="257" y="186"/>
                    </a:lnTo>
                    <a:lnTo>
                      <a:pt x="257" y="189"/>
                    </a:lnTo>
                    <a:lnTo>
                      <a:pt x="257" y="193"/>
                    </a:lnTo>
                    <a:lnTo>
                      <a:pt x="270" y="197"/>
                    </a:lnTo>
                    <a:lnTo>
                      <a:pt x="270" y="201"/>
                    </a:lnTo>
                    <a:lnTo>
                      <a:pt x="270" y="204"/>
                    </a:lnTo>
                    <a:lnTo>
                      <a:pt x="285" y="208"/>
                    </a:lnTo>
                    <a:lnTo>
                      <a:pt x="285" y="212"/>
                    </a:lnTo>
                    <a:lnTo>
                      <a:pt x="285" y="215"/>
                    </a:lnTo>
                    <a:lnTo>
                      <a:pt x="300" y="223"/>
                    </a:lnTo>
                    <a:lnTo>
                      <a:pt x="313" y="226"/>
                    </a:lnTo>
                    <a:lnTo>
                      <a:pt x="313" y="230"/>
                    </a:lnTo>
                    <a:lnTo>
                      <a:pt x="328" y="241"/>
                    </a:lnTo>
                    <a:lnTo>
                      <a:pt x="343" y="249"/>
                    </a:lnTo>
                    <a:lnTo>
                      <a:pt x="356" y="256"/>
                    </a:lnTo>
                    <a:lnTo>
                      <a:pt x="356" y="260"/>
                    </a:lnTo>
                    <a:lnTo>
                      <a:pt x="356" y="264"/>
                    </a:lnTo>
                    <a:lnTo>
                      <a:pt x="371" y="264"/>
                    </a:lnTo>
                    <a:lnTo>
                      <a:pt x="371" y="267"/>
                    </a:lnTo>
                    <a:lnTo>
                      <a:pt x="371" y="271"/>
                    </a:lnTo>
                    <a:lnTo>
                      <a:pt x="385" y="275"/>
                    </a:lnTo>
                    <a:lnTo>
                      <a:pt x="385" y="279"/>
                    </a:lnTo>
                    <a:lnTo>
                      <a:pt x="385" y="282"/>
                    </a:lnTo>
                    <a:lnTo>
                      <a:pt x="399" y="290"/>
                    </a:lnTo>
                    <a:lnTo>
                      <a:pt x="413" y="294"/>
                    </a:lnTo>
                    <a:lnTo>
                      <a:pt x="413" y="301"/>
                    </a:lnTo>
                    <a:lnTo>
                      <a:pt x="428" y="301"/>
                    </a:lnTo>
                    <a:lnTo>
                      <a:pt x="428" y="308"/>
                    </a:lnTo>
                    <a:lnTo>
                      <a:pt x="441" y="312"/>
                    </a:lnTo>
                    <a:lnTo>
                      <a:pt x="441" y="316"/>
                    </a:lnTo>
                    <a:lnTo>
                      <a:pt x="456" y="323"/>
                    </a:lnTo>
                    <a:lnTo>
                      <a:pt x="456" y="327"/>
                    </a:lnTo>
                    <a:lnTo>
                      <a:pt x="471" y="327"/>
                    </a:lnTo>
                    <a:lnTo>
                      <a:pt x="471" y="330"/>
                    </a:lnTo>
                    <a:lnTo>
                      <a:pt x="499" y="342"/>
                    </a:lnTo>
                    <a:lnTo>
                      <a:pt x="499" y="345"/>
                    </a:lnTo>
                    <a:lnTo>
                      <a:pt x="514" y="349"/>
                    </a:lnTo>
                    <a:lnTo>
                      <a:pt x="514" y="353"/>
                    </a:lnTo>
                    <a:lnTo>
                      <a:pt x="527" y="356"/>
                    </a:lnTo>
                    <a:lnTo>
                      <a:pt x="527" y="360"/>
                    </a:lnTo>
                    <a:lnTo>
                      <a:pt x="557" y="371"/>
                    </a:lnTo>
                    <a:lnTo>
                      <a:pt x="585" y="383"/>
                    </a:lnTo>
                    <a:lnTo>
                      <a:pt x="585" y="386"/>
                    </a:lnTo>
                    <a:lnTo>
                      <a:pt x="585" y="390"/>
                    </a:lnTo>
                    <a:lnTo>
                      <a:pt x="613" y="401"/>
                    </a:lnTo>
                    <a:lnTo>
                      <a:pt x="627" y="405"/>
                    </a:lnTo>
                    <a:lnTo>
                      <a:pt x="698" y="431"/>
                    </a:lnTo>
                    <a:lnTo>
                      <a:pt x="698" y="434"/>
                    </a:lnTo>
                    <a:lnTo>
                      <a:pt x="728" y="442"/>
                    </a:lnTo>
                    <a:lnTo>
                      <a:pt x="756" y="449"/>
                    </a:lnTo>
                    <a:lnTo>
                      <a:pt x="771" y="457"/>
                    </a:lnTo>
                    <a:lnTo>
                      <a:pt x="784" y="460"/>
                    </a:lnTo>
                    <a:lnTo>
                      <a:pt x="799" y="464"/>
                    </a:lnTo>
                    <a:lnTo>
                      <a:pt x="827" y="472"/>
                    </a:lnTo>
                    <a:lnTo>
                      <a:pt x="856" y="479"/>
                    </a:lnTo>
                    <a:lnTo>
                      <a:pt x="942" y="490"/>
                    </a:lnTo>
                    <a:lnTo>
                      <a:pt x="955" y="494"/>
                    </a:lnTo>
                    <a:lnTo>
                      <a:pt x="1026" y="505"/>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401" name="Freeform 33"/>
              <p:cNvSpPr>
                <a:spLocks/>
              </p:cNvSpPr>
              <p:nvPr/>
            </p:nvSpPr>
            <p:spPr bwMode="auto">
              <a:xfrm>
                <a:off x="4189" y="2801"/>
                <a:ext cx="501" cy="28"/>
              </a:xfrm>
              <a:custGeom>
                <a:avLst/>
                <a:gdLst/>
                <a:ahLst/>
                <a:cxnLst>
                  <a:cxn ang="0">
                    <a:pos x="0" y="0"/>
                  </a:cxn>
                  <a:cxn ang="0">
                    <a:pos x="15" y="0"/>
                  </a:cxn>
                  <a:cxn ang="0">
                    <a:pos x="43" y="4"/>
                  </a:cxn>
                  <a:cxn ang="0">
                    <a:pos x="243" y="19"/>
                  </a:cxn>
                  <a:cxn ang="0">
                    <a:pos x="500" y="27"/>
                  </a:cxn>
                </a:cxnLst>
                <a:rect l="0" t="0" r="r" b="b"/>
                <a:pathLst>
                  <a:path w="501" h="28">
                    <a:moveTo>
                      <a:pt x="0" y="0"/>
                    </a:moveTo>
                    <a:lnTo>
                      <a:pt x="15" y="0"/>
                    </a:lnTo>
                    <a:lnTo>
                      <a:pt x="43" y="4"/>
                    </a:lnTo>
                    <a:lnTo>
                      <a:pt x="243" y="19"/>
                    </a:lnTo>
                    <a:lnTo>
                      <a:pt x="500" y="27"/>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8402" name="Line 34"/>
            <p:cNvSpPr>
              <a:spLocks noChangeShapeType="1"/>
            </p:cNvSpPr>
            <p:nvPr/>
          </p:nvSpPr>
          <p:spPr bwMode="auto">
            <a:xfrm>
              <a:off x="2712" y="2115"/>
              <a:ext cx="0" cy="761"/>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58403" name="Line 35"/>
          <p:cNvSpPr>
            <a:spLocks noChangeShapeType="1"/>
          </p:cNvSpPr>
          <p:nvPr/>
        </p:nvSpPr>
        <p:spPr bwMode="auto">
          <a:xfrm>
            <a:off x="3263900" y="6394450"/>
            <a:ext cx="2757488" cy="0"/>
          </a:xfrm>
          <a:prstGeom prst="line">
            <a:avLst/>
          </a:prstGeom>
          <a:noFill/>
          <a:ln w="25400">
            <a:solidFill>
              <a:schemeClr val="tx1"/>
            </a:solidFill>
            <a:round/>
            <a:headEnd/>
            <a:tailEnd/>
          </a:ln>
          <a:effectLst/>
        </p:spPr>
        <p:txBody>
          <a:bodyPr wrap="none" anchor="ctr"/>
          <a:lstStyle/>
          <a:p>
            <a:endParaRPr lang="en-US"/>
          </a:p>
        </p:txBody>
      </p:sp>
      <p:sp>
        <p:nvSpPr>
          <p:cNvPr id="58404" name="Line 36"/>
          <p:cNvSpPr>
            <a:spLocks noChangeShapeType="1"/>
          </p:cNvSpPr>
          <p:nvPr/>
        </p:nvSpPr>
        <p:spPr bwMode="auto">
          <a:xfrm flipV="1">
            <a:off x="3248025" y="48275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58405" name="Group 37"/>
          <p:cNvGrpSpPr>
            <a:grpSpLocks/>
          </p:cNvGrpSpPr>
          <p:nvPr/>
        </p:nvGrpSpPr>
        <p:grpSpPr bwMode="auto">
          <a:xfrm>
            <a:off x="3962400" y="4954588"/>
            <a:ext cx="815975" cy="1439862"/>
            <a:chOff x="2496" y="3121"/>
            <a:chExt cx="514" cy="907"/>
          </a:xfrm>
        </p:grpSpPr>
        <p:grpSp>
          <p:nvGrpSpPr>
            <p:cNvPr id="58406" name="Group 38"/>
            <p:cNvGrpSpPr>
              <a:grpSpLocks/>
            </p:cNvGrpSpPr>
            <p:nvPr/>
          </p:nvGrpSpPr>
          <p:grpSpPr bwMode="auto">
            <a:xfrm>
              <a:off x="2496" y="3121"/>
              <a:ext cx="514" cy="851"/>
              <a:chOff x="2496" y="3121"/>
              <a:chExt cx="514" cy="851"/>
            </a:xfrm>
          </p:grpSpPr>
          <p:sp>
            <p:nvSpPr>
              <p:cNvPr id="58407" name="Freeform 39"/>
              <p:cNvSpPr>
                <a:spLocks/>
              </p:cNvSpPr>
              <p:nvPr/>
            </p:nvSpPr>
            <p:spPr bwMode="auto">
              <a:xfrm>
                <a:off x="2496" y="3360"/>
                <a:ext cx="191" cy="612"/>
              </a:xfrm>
              <a:custGeom>
                <a:avLst/>
                <a:gdLst/>
                <a:ahLst/>
                <a:cxnLst>
                  <a:cxn ang="0">
                    <a:pos x="21" y="602"/>
                  </a:cxn>
                  <a:cxn ang="0">
                    <a:pos x="62" y="576"/>
                  </a:cxn>
                  <a:cxn ang="0">
                    <a:pos x="71" y="563"/>
                  </a:cxn>
                  <a:cxn ang="0">
                    <a:pos x="81" y="545"/>
                  </a:cxn>
                  <a:cxn ang="0">
                    <a:pos x="84" y="540"/>
                  </a:cxn>
                  <a:cxn ang="0">
                    <a:pos x="88" y="527"/>
                  </a:cxn>
                  <a:cxn ang="0">
                    <a:pos x="92" y="518"/>
                  </a:cxn>
                  <a:cxn ang="0">
                    <a:pos x="96" y="509"/>
                  </a:cxn>
                  <a:cxn ang="0">
                    <a:pos x="100" y="500"/>
                  </a:cxn>
                  <a:cxn ang="0">
                    <a:pos x="103" y="487"/>
                  </a:cxn>
                  <a:cxn ang="0">
                    <a:pos x="111" y="465"/>
                  </a:cxn>
                  <a:cxn ang="0">
                    <a:pos x="117" y="439"/>
                  </a:cxn>
                  <a:cxn ang="0">
                    <a:pos x="118" y="434"/>
                  </a:cxn>
                  <a:cxn ang="0">
                    <a:pos x="120" y="421"/>
                  </a:cxn>
                  <a:cxn ang="0">
                    <a:pos x="126" y="398"/>
                  </a:cxn>
                  <a:cxn ang="0">
                    <a:pos x="128" y="390"/>
                  </a:cxn>
                  <a:cxn ang="0">
                    <a:pos x="130" y="376"/>
                  </a:cxn>
                  <a:cxn ang="0">
                    <a:pos x="132" y="368"/>
                  </a:cxn>
                  <a:cxn ang="0">
                    <a:pos x="135" y="354"/>
                  </a:cxn>
                  <a:cxn ang="0">
                    <a:pos x="137" y="341"/>
                  </a:cxn>
                  <a:cxn ang="0">
                    <a:pos x="139" y="337"/>
                  </a:cxn>
                  <a:cxn ang="0">
                    <a:pos x="139" y="328"/>
                  </a:cxn>
                  <a:cxn ang="0">
                    <a:pos x="141" y="314"/>
                  </a:cxn>
                  <a:cxn ang="0">
                    <a:pos x="143" y="306"/>
                  </a:cxn>
                  <a:cxn ang="0">
                    <a:pos x="145" y="301"/>
                  </a:cxn>
                  <a:cxn ang="0">
                    <a:pos x="147" y="284"/>
                  </a:cxn>
                  <a:cxn ang="0">
                    <a:pos x="149" y="274"/>
                  </a:cxn>
                  <a:cxn ang="0">
                    <a:pos x="150" y="266"/>
                  </a:cxn>
                  <a:cxn ang="0">
                    <a:pos x="152" y="252"/>
                  </a:cxn>
                  <a:cxn ang="0">
                    <a:pos x="154" y="244"/>
                  </a:cxn>
                  <a:cxn ang="0">
                    <a:pos x="156" y="231"/>
                  </a:cxn>
                  <a:cxn ang="0">
                    <a:pos x="158" y="221"/>
                  </a:cxn>
                  <a:cxn ang="0">
                    <a:pos x="158" y="213"/>
                  </a:cxn>
                  <a:cxn ang="0">
                    <a:pos x="160" y="199"/>
                  </a:cxn>
                  <a:cxn ang="0">
                    <a:pos x="162" y="195"/>
                  </a:cxn>
                  <a:cxn ang="0">
                    <a:pos x="164" y="186"/>
                  </a:cxn>
                  <a:cxn ang="0">
                    <a:pos x="165" y="173"/>
                  </a:cxn>
                  <a:cxn ang="0">
                    <a:pos x="165" y="164"/>
                  </a:cxn>
                  <a:cxn ang="0">
                    <a:pos x="167" y="155"/>
                  </a:cxn>
                  <a:cxn ang="0">
                    <a:pos x="169" y="146"/>
                  </a:cxn>
                  <a:cxn ang="0">
                    <a:pos x="169" y="137"/>
                  </a:cxn>
                  <a:cxn ang="0">
                    <a:pos x="171" y="129"/>
                  </a:cxn>
                  <a:cxn ang="0">
                    <a:pos x="173" y="124"/>
                  </a:cxn>
                  <a:cxn ang="0">
                    <a:pos x="173" y="115"/>
                  </a:cxn>
                  <a:cxn ang="0">
                    <a:pos x="175" y="106"/>
                  </a:cxn>
                  <a:cxn ang="0">
                    <a:pos x="175" y="97"/>
                  </a:cxn>
                  <a:cxn ang="0">
                    <a:pos x="177" y="93"/>
                  </a:cxn>
                  <a:cxn ang="0">
                    <a:pos x="177" y="84"/>
                  </a:cxn>
                  <a:cxn ang="0">
                    <a:pos x="179" y="80"/>
                  </a:cxn>
                  <a:cxn ang="0">
                    <a:pos x="180" y="71"/>
                  </a:cxn>
                  <a:cxn ang="0">
                    <a:pos x="182" y="53"/>
                  </a:cxn>
                  <a:cxn ang="0">
                    <a:pos x="184" y="44"/>
                  </a:cxn>
                  <a:cxn ang="0">
                    <a:pos x="186" y="27"/>
                  </a:cxn>
                  <a:cxn ang="0">
                    <a:pos x="188" y="22"/>
                  </a:cxn>
                  <a:cxn ang="0">
                    <a:pos x="188" y="13"/>
                  </a:cxn>
                  <a:cxn ang="0">
                    <a:pos x="190" y="9"/>
                  </a:cxn>
                  <a:cxn ang="0">
                    <a:pos x="190" y="0"/>
                  </a:cxn>
                </a:cxnLst>
                <a:rect l="0" t="0" r="r" b="b"/>
                <a:pathLst>
                  <a:path w="191" h="612">
                    <a:moveTo>
                      <a:pt x="0" y="611"/>
                    </a:moveTo>
                    <a:lnTo>
                      <a:pt x="21" y="602"/>
                    </a:lnTo>
                    <a:lnTo>
                      <a:pt x="55" y="584"/>
                    </a:lnTo>
                    <a:lnTo>
                      <a:pt x="62" y="576"/>
                    </a:lnTo>
                    <a:lnTo>
                      <a:pt x="68" y="567"/>
                    </a:lnTo>
                    <a:lnTo>
                      <a:pt x="71" y="563"/>
                    </a:lnTo>
                    <a:lnTo>
                      <a:pt x="73" y="558"/>
                    </a:lnTo>
                    <a:lnTo>
                      <a:pt x="81" y="545"/>
                    </a:lnTo>
                    <a:lnTo>
                      <a:pt x="83" y="540"/>
                    </a:lnTo>
                    <a:lnTo>
                      <a:pt x="84" y="540"/>
                    </a:lnTo>
                    <a:lnTo>
                      <a:pt x="84" y="536"/>
                    </a:lnTo>
                    <a:lnTo>
                      <a:pt x="88" y="527"/>
                    </a:lnTo>
                    <a:lnTo>
                      <a:pt x="90" y="527"/>
                    </a:lnTo>
                    <a:lnTo>
                      <a:pt x="92" y="518"/>
                    </a:lnTo>
                    <a:lnTo>
                      <a:pt x="94" y="514"/>
                    </a:lnTo>
                    <a:lnTo>
                      <a:pt x="96" y="509"/>
                    </a:lnTo>
                    <a:lnTo>
                      <a:pt x="98" y="505"/>
                    </a:lnTo>
                    <a:lnTo>
                      <a:pt x="100" y="500"/>
                    </a:lnTo>
                    <a:lnTo>
                      <a:pt x="101" y="496"/>
                    </a:lnTo>
                    <a:lnTo>
                      <a:pt x="103" y="487"/>
                    </a:lnTo>
                    <a:lnTo>
                      <a:pt x="105" y="482"/>
                    </a:lnTo>
                    <a:lnTo>
                      <a:pt x="111" y="465"/>
                    </a:lnTo>
                    <a:lnTo>
                      <a:pt x="113" y="456"/>
                    </a:lnTo>
                    <a:lnTo>
                      <a:pt x="117" y="439"/>
                    </a:lnTo>
                    <a:lnTo>
                      <a:pt x="117" y="434"/>
                    </a:lnTo>
                    <a:lnTo>
                      <a:pt x="118" y="434"/>
                    </a:lnTo>
                    <a:lnTo>
                      <a:pt x="118" y="429"/>
                    </a:lnTo>
                    <a:lnTo>
                      <a:pt x="120" y="421"/>
                    </a:lnTo>
                    <a:lnTo>
                      <a:pt x="126" y="403"/>
                    </a:lnTo>
                    <a:lnTo>
                      <a:pt x="126" y="398"/>
                    </a:lnTo>
                    <a:lnTo>
                      <a:pt x="126" y="394"/>
                    </a:lnTo>
                    <a:lnTo>
                      <a:pt x="128" y="390"/>
                    </a:lnTo>
                    <a:lnTo>
                      <a:pt x="130" y="381"/>
                    </a:lnTo>
                    <a:lnTo>
                      <a:pt x="130" y="376"/>
                    </a:lnTo>
                    <a:lnTo>
                      <a:pt x="132" y="372"/>
                    </a:lnTo>
                    <a:lnTo>
                      <a:pt x="132" y="368"/>
                    </a:lnTo>
                    <a:lnTo>
                      <a:pt x="134" y="363"/>
                    </a:lnTo>
                    <a:lnTo>
                      <a:pt x="135" y="354"/>
                    </a:lnTo>
                    <a:lnTo>
                      <a:pt x="135" y="345"/>
                    </a:lnTo>
                    <a:lnTo>
                      <a:pt x="137" y="341"/>
                    </a:lnTo>
                    <a:lnTo>
                      <a:pt x="137" y="337"/>
                    </a:lnTo>
                    <a:lnTo>
                      <a:pt x="139" y="337"/>
                    </a:lnTo>
                    <a:lnTo>
                      <a:pt x="139" y="332"/>
                    </a:lnTo>
                    <a:lnTo>
                      <a:pt x="139" y="328"/>
                    </a:lnTo>
                    <a:lnTo>
                      <a:pt x="141" y="319"/>
                    </a:lnTo>
                    <a:lnTo>
                      <a:pt x="141" y="314"/>
                    </a:lnTo>
                    <a:lnTo>
                      <a:pt x="143" y="310"/>
                    </a:lnTo>
                    <a:lnTo>
                      <a:pt x="143" y="306"/>
                    </a:lnTo>
                    <a:lnTo>
                      <a:pt x="145" y="306"/>
                    </a:lnTo>
                    <a:lnTo>
                      <a:pt x="145" y="301"/>
                    </a:lnTo>
                    <a:lnTo>
                      <a:pt x="145" y="297"/>
                    </a:lnTo>
                    <a:lnTo>
                      <a:pt x="147" y="284"/>
                    </a:lnTo>
                    <a:lnTo>
                      <a:pt x="149" y="279"/>
                    </a:lnTo>
                    <a:lnTo>
                      <a:pt x="149" y="274"/>
                    </a:lnTo>
                    <a:lnTo>
                      <a:pt x="149" y="270"/>
                    </a:lnTo>
                    <a:lnTo>
                      <a:pt x="150" y="266"/>
                    </a:lnTo>
                    <a:lnTo>
                      <a:pt x="152" y="257"/>
                    </a:lnTo>
                    <a:lnTo>
                      <a:pt x="152" y="252"/>
                    </a:lnTo>
                    <a:lnTo>
                      <a:pt x="152" y="248"/>
                    </a:lnTo>
                    <a:lnTo>
                      <a:pt x="154" y="244"/>
                    </a:lnTo>
                    <a:lnTo>
                      <a:pt x="154" y="239"/>
                    </a:lnTo>
                    <a:lnTo>
                      <a:pt x="156" y="231"/>
                    </a:lnTo>
                    <a:lnTo>
                      <a:pt x="156" y="226"/>
                    </a:lnTo>
                    <a:lnTo>
                      <a:pt x="158" y="221"/>
                    </a:lnTo>
                    <a:lnTo>
                      <a:pt x="158" y="217"/>
                    </a:lnTo>
                    <a:lnTo>
                      <a:pt x="158" y="213"/>
                    </a:lnTo>
                    <a:lnTo>
                      <a:pt x="160" y="203"/>
                    </a:lnTo>
                    <a:lnTo>
                      <a:pt x="160" y="199"/>
                    </a:lnTo>
                    <a:lnTo>
                      <a:pt x="162" y="199"/>
                    </a:lnTo>
                    <a:lnTo>
                      <a:pt x="162" y="195"/>
                    </a:lnTo>
                    <a:lnTo>
                      <a:pt x="162" y="190"/>
                    </a:lnTo>
                    <a:lnTo>
                      <a:pt x="164" y="186"/>
                    </a:lnTo>
                    <a:lnTo>
                      <a:pt x="164" y="182"/>
                    </a:lnTo>
                    <a:lnTo>
                      <a:pt x="165" y="173"/>
                    </a:lnTo>
                    <a:lnTo>
                      <a:pt x="165" y="168"/>
                    </a:lnTo>
                    <a:lnTo>
                      <a:pt x="165" y="164"/>
                    </a:lnTo>
                    <a:lnTo>
                      <a:pt x="167" y="160"/>
                    </a:lnTo>
                    <a:lnTo>
                      <a:pt x="167" y="155"/>
                    </a:lnTo>
                    <a:lnTo>
                      <a:pt x="167" y="150"/>
                    </a:lnTo>
                    <a:lnTo>
                      <a:pt x="169" y="146"/>
                    </a:lnTo>
                    <a:lnTo>
                      <a:pt x="169" y="142"/>
                    </a:lnTo>
                    <a:lnTo>
                      <a:pt x="169" y="137"/>
                    </a:lnTo>
                    <a:lnTo>
                      <a:pt x="171" y="133"/>
                    </a:lnTo>
                    <a:lnTo>
                      <a:pt x="171" y="129"/>
                    </a:lnTo>
                    <a:lnTo>
                      <a:pt x="171" y="124"/>
                    </a:lnTo>
                    <a:lnTo>
                      <a:pt x="173" y="124"/>
                    </a:lnTo>
                    <a:lnTo>
                      <a:pt x="173" y="120"/>
                    </a:lnTo>
                    <a:lnTo>
                      <a:pt x="173" y="115"/>
                    </a:lnTo>
                    <a:lnTo>
                      <a:pt x="175" y="111"/>
                    </a:lnTo>
                    <a:lnTo>
                      <a:pt x="175" y="106"/>
                    </a:lnTo>
                    <a:lnTo>
                      <a:pt x="175" y="102"/>
                    </a:lnTo>
                    <a:lnTo>
                      <a:pt x="175" y="97"/>
                    </a:lnTo>
                    <a:lnTo>
                      <a:pt x="177" y="97"/>
                    </a:lnTo>
                    <a:lnTo>
                      <a:pt x="177" y="93"/>
                    </a:lnTo>
                    <a:lnTo>
                      <a:pt x="177" y="89"/>
                    </a:lnTo>
                    <a:lnTo>
                      <a:pt x="177" y="84"/>
                    </a:lnTo>
                    <a:lnTo>
                      <a:pt x="179" y="84"/>
                    </a:lnTo>
                    <a:lnTo>
                      <a:pt x="179" y="80"/>
                    </a:lnTo>
                    <a:lnTo>
                      <a:pt x="179" y="75"/>
                    </a:lnTo>
                    <a:lnTo>
                      <a:pt x="180" y="71"/>
                    </a:lnTo>
                    <a:lnTo>
                      <a:pt x="180" y="66"/>
                    </a:lnTo>
                    <a:lnTo>
                      <a:pt x="182" y="53"/>
                    </a:lnTo>
                    <a:lnTo>
                      <a:pt x="182" y="49"/>
                    </a:lnTo>
                    <a:lnTo>
                      <a:pt x="184" y="44"/>
                    </a:lnTo>
                    <a:lnTo>
                      <a:pt x="184" y="40"/>
                    </a:lnTo>
                    <a:lnTo>
                      <a:pt x="186" y="27"/>
                    </a:lnTo>
                    <a:lnTo>
                      <a:pt x="186" y="22"/>
                    </a:lnTo>
                    <a:lnTo>
                      <a:pt x="188" y="22"/>
                    </a:lnTo>
                    <a:lnTo>
                      <a:pt x="188" y="18"/>
                    </a:lnTo>
                    <a:lnTo>
                      <a:pt x="188" y="13"/>
                    </a:lnTo>
                    <a:lnTo>
                      <a:pt x="188" y="9"/>
                    </a:lnTo>
                    <a:lnTo>
                      <a:pt x="190" y="9"/>
                    </a:lnTo>
                    <a:lnTo>
                      <a:pt x="190" y="5"/>
                    </a:lnTo>
                    <a:lnTo>
                      <a:pt x="19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408" name="Freeform 40"/>
              <p:cNvSpPr>
                <a:spLocks/>
              </p:cNvSpPr>
              <p:nvPr/>
            </p:nvSpPr>
            <p:spPr bwMode="auto">
              <a:xfrm>
                <a:off x="2686" y="3147"/>
                <a:ext cx="44" cy="214"/>
              </a:xfrm>
              <a:custGeom>
                <a:avLst/>
                <a:gdLst/>
                <a:ahLst/>
                <a:cxnLst>
                  <a:cxn ang="0">
                    <a:pos x="0" y="213"/>
                  </a:cxn>
                  <a:cxn ang="0">
                    <a:pos x="0" y="213"/>
                  </a:cxn>
                  <a:cxn ang="0">
                    <a:pos x="0" y="208"/>
                  </a:cxn>
                  <a:cxn ang="0">
                    <a:pos x="2" y="208"/>
                  </a:cxn>
                  <a:cxn ang="0">
                    <a:pos x="2" y="204"/>
                  </a:cxn>
                  <a:cxn ang="0">
                    <a:pos x="2" y="200"/>
                  </a:cxn>
                  <a:cxn ang="0">
                    <a:pos x="4" y="191"/>
                  </a:cxn>
                  <a:cxn ang="0">
                    <a:pos x="4" y="186"/>
                  </a:cxn>
                  <a:cxn ang="0">
                    <a:pos x="5" y="186"/>
                  </a:cxn>
                  <a:cxn ang="0">
                    <a:pos x="5" y="182"/>
                  </a:cxn>
                  <a:cxn ang="0">
                    <a:pos x="5" y="178"/>
                  </a:cxn>
                  <a:cxn ang="0">
                    <a:pos x="5" y="173"/>
                  </a:cxn>
                  <a:cxn ang="0">
                    <a:pos x="7" y="169"/>
                  </a:cxn>
                  <a:cxn ang="0">
                    <a:pos x="7" y="164"/>
                  </a:cxn>
                  <a:cxn ang="0">
                    <a:pos x="9" y="160"/>
                  </a:cxn>
                  <a:cxn ang="0">
                    <a:pos x="9" y="155"/>
                  </a:cxn>
                  <a:cxn ang="0">
                    <a:pos x="9" y="151"/>
                  </a:cxn>
                  <a:cxn ang="0">
                    <a:pos x="11" y="147"/>
                  </a:cxn>
                  <a:cxn ang="0">
                    <a:pos x="11" y="142"/>
                  </a:cxn>
                  <a:cxn ang="0">
                    <a:pos x="13" y="138"/>
                  </a:cxn>
                  <a:cxn ang="0">
                    <a:pos x="13" y="133"/>
                  </a:cxn>
                  <a:cxn ang="0">
                    <a:pos x="13" y="129"/>
                  </a:cxn>
                  <a:cxn ang="0">
                    <a:pos x="15" y="125"/>
                  </a:cxn>
                  <a:cxn ang="0">
                    <a:pos x="15" y="120"/>
                  </a:cxn>
                  <a:cxn ang="0">
                    <a:pos x="15" y="115"/>
                  </a:cxn>
                  <a:cxn ang="0">
                    <a:pos x="17" y="115"/>
                  </a:cxn>
                  <a:cxn ang="0">
                    <a:pos x="17" y="111"/>
                  </a:cxn>
                  <a:cxn ang="0">
                    <a:pos x="17" y="107"/>
                  </a:cxn>
                  <a:cxn ang="0">
                    <a:pos x="19" y="107"/>
                  </a:cxn>
                  <a:cxn ang="0">
                    <a:pos x="19" y="102"/>
                  </a:cxn>
                  <a:cxn ang="0">
                    <a:pos x="19" y="98"/>
                  </a:cxn>
                  <a:cxn ang="0">
                    <a:pos x="21" y="98"/>
                  </a:cxn>
                  <a:cxn ang="0">
                    <a:pos x="21" y="93"/>
                  </a:cxn>
                  <a:cxn ang="0">
                    <a:pos x="21" y="89"/>
                  </a:cxn>
                  <a:cxn ang="0">
                    <a:pos x="22" y="84"/>
                  </a:cxn>
                  <a:cxn ang="0">
                    <a:pos x="22" y="80"/>
                  </a:cxn>
                  <a:cxn ang="0">
                    <a:pos x="22" y="76"/>
                  </a:cxn>
                  <a:cxn ang="0">
                    <a:pos x="24" y="76"/>
                  </a:cxn>
                  <a:cxn ang="0">
                    <a:pos x="24" y="71"/>
                  </a:cxn>
                  <a:cxn ang="0">
                    <a:pos x="24" y="67"/>
                  </a:cxn>
                  <a:cxn ang="0">
                    <a:pos x="26" y="67"/>
                  </a:cxn>
                  <a:cxn ang="0">
                    <a:pos x="26" y="62"/>
                  </a:cxn>
                  <a:cxn ang="0">
                    <a:pos x="26" y="58"/>
                  </a:cxn>
                  <a:cxn ang="0">
                    <a:pos x="28" y="58"/>
                  </a:cxn>
                  <a:cxn ang="0">
                    <a:pos x="28" y="54"/>
                  </a:cxn>
                  <a:cxn ang="0">
                    <a:pos x="28" y="49"/>
                  </a:cxn>
                  <a:cxn ang="0">
                    <a:pos x="30" y="49"/>
                  </a:cxn>
                  <a:cxn ang="0">
                    <a:pos x="30" y="44"/>
                  </a:cxn>
                  <a:cxn ang="0">
                    <a:pos x="32" y="40"/>
                  </a:cxn>
                  <a:cxn ang="0">
                    <a:pos x="32" y="36"/>
                  </a:cxn>
                  <a:cxn ang="0">
                    <a:pos x="33" y="36"/>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4">
                    <a:moveTo>
                      <a:pt x="0" y="213"/>
                    </a:moveTo>
                    <a:lnTo>
                      <a:pt x="0" y="213"/>
                    </a:lnTo>
                    <a:lnTo>
                      <a:pt x="0" y="208"/>
                    </a:lnTo>
                    <a:lnTo>
                      <a:pt x="2" y="208"/>
                    </a:lnTo>
                    <a:lnTo>
                      <a:pt x="2" y="204"/>
                    </a:lnTo>
                    <a:lnTo>
                      <a:pt x="2" y="200"/>
                    </a:lnTo>
                    <a:lnTo>
                      <a:pt x="4" y="191"/>
                    </a:lnTo>
                    <a:lnTo>
                      <a:pt x="4" y="186"/>
                    </a:lnTo>
                    <a:lnTo>
                      <a:pt x="5" y="186"/>
                    </a:lnTo>
                    <a:lnTo>
                      <a:pt x="5" y="182"/>
                    </a:lnTo>
                    <a:lnTo>
                      <a:pt x="5" y="178"/>
                    </a:lnTo>
                    <a:lnTo>
                      <a:pt x="5" y="173"/>
                    </a:lnTo>
                    <a:lnTo>
                      <a:pt x="7" y="169"/>
                    </a:lnTo>
                    <a:lnTo>
                      <a:pt x="7" y="164"/>
                    </a:lnTo>
                    <a:lnTo>
                      <a:pt x="9" y="160"/>
                    </a:lnTo>
                    <a:lnTo>
                      <a:pt x="9" y="155"/>
                    </a:lnTo>
                    <a:lnTo>
                      <a:pt x="9" y="151"/>
                    </a:lnTo>
                    <a:lnTo>
                      <a:pt x="11" y="147"/>
                    </a:lnTo>
                    <a:lnTo>
                      <a:pt x="11" y="142"/>
                    </a:lnTo>
                    <a:lnTo>
                      <a:pt x="13" y="138"/>
                    </a:lnTo>
                    <a:lnTo>
                      <a:pt x="13" y="133"/>
                    </a:lnTo>
                    <a:lnTo>
                      <a:pt x="13" y="129"/>
                    </a:lnTo>
                    <a:lnTo>
                      <a:pt x="15" y="125"/>
                    </a:lnTo>
                    <a:lnTo>
                      <a:pt x="15" y="120"/>
                    </a:lnTo>
                    <a:lnTo>
                      <a:pt x="15" y="115"/>
                    </a:lnTo>
                    <a:lnTo>
                      <a:pt x="17" y="115"/>
                    </a:lnTo>
                    <a:lnTo>
                      <a:pt x="17" y="111"/>
                    </a:lnTo>
                    <a:lnTo>
                      <a:pt x="17" y="107"/>
                    </a:lnTo>
                    <a:lnTo>
                      <a:pt x="19" y="107"/>
                    </a:lnTo>
                    <a:lnTo>
                      <a:pt x="19" y="102"/>
                    </a:lnTo>
                    <a:lnTo>
                      <a:pt x="19" y="98"/>
                    </a:lnTo>
                    <a:lnTo>
                      <a:pt x="21" y="98"/>
                    </a:lnTo>
                    <a:lnTo>
                      <a:pt x="21" y="93"/>
                    </a:lnTo>
                    <a:lnTo>
                      <a:pt x="21" y="89"/>
                    </a:lnTo>
                    <a:lnTo>
                      <a:pt x="22" y="84"/>
                    </a:lnTo>
                    <a:lnTo>
                      <a:pt x="22" y="80"/>
                    </a:lnTo>
                    <a:lnTo>
                      <a:pt x="22" y="76"/>
                    </a:lnTo>
                    <a:lnTo>
                      <a:pt x="24" y="76"/>
                    </a:lnTo>
                    <a:lnTo>
                      <a:pt x="24" y="71"/>
                    </a:lnTo>
                    <a:lnTo>
                      <a:pt x="24" y="67"/>
                    </a:lnTo>
                    <a:lnTo>
                      <a:pt x="26" y="67"/>
                    </a:lnTo>
                    <a:lnTo>
                      <a:pt x="26" y="62"/>
                    </a:lnTo>
                    <a:lnTo>
                      <a:pt x="26" y="58"/>
                    </a:lnTo>
                    <a:lnTo>
                      <a:pt x="28" y="58"/>
                    </a:lnTo>
                    <a:lnTo>
                      <a:pt x="28" y="54"/>
                    </a:lnTo>
                    <a:lnTo>
                      <a:pt x="28" y="49"/>
                    </a:lnTo>
                    <a:lnTo>
                      <a:pt x="30" y="49"/>
                    </a:lnTo>
                    <a:lnTo>
                      <a:pt x="30" y="44"/>
                    </a:lnTo>
                    <a:lnTo>
                      <a:pt x="32" y="40"/>
                    </a:lnTo>
                    <a:lnTo>
                      <a:pt x="32" y="36"/>
                    </a:lnTo>
                    <a:lnTo>
                      <a:pt x="33" y="36"/>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409" name="Freeform 41"/>
              <p:cNvSpPr>
                <a:spLocks/>
              </p:cNvSpPr>
              <p:nvPr/>
            </p:nvSpPr>
            <p:spPr bwMode="auto">
              <a:xfrm>
                <a:off x="2729" y="3121"/>
                <a:ext cx="34" cy="27"/>
              </a:xfrm>
              <a:custGeom>
                <a:avLst/>
                <a:gdLst/>
                <a:ahLst/>
                <a:cxnLst>
                  <a:cxn ang="0">
                    <a:pos x="0" y="26"/>
                  </a:cxn>
                  <a:cxn ang="0">
                    <a:pos x="0" y="26"/>
                  </a:cxn>
                  <a:cxn ang="0">
                    <a:pos x="0" y="22"/>
                  </a:cxn>
                  <a:cxn ang="0">
                    <a:pos x="2" y="22"/>
                  </a:cxn>
                  <a:cxn ang="0">
                    <a:pos x="2" y="18"/>
                  </a:cxn>
                  <a:cxn ang="0">
                    <a:pos x="4" y="18"/>
                  </a:cxn>
                  <a:cxn ang="0">
                    <a:pos x="4" y="13"/>
                  </a:cxn>
                  <a:cxn ang="0">
                    <a:pos x="6" y="13"/>
                  </a:cxn>
                  <a:cxn ang="0">
                    <a:pos x="8" y="9"/>
                  </a:cxn>
                  <a:cxn ang="0">
                    <a:pos x="10" y="9"/>
                  </a:cxn>
                  <a:cxn ang="0">
                    <a:pos x="10" y="5"/>
                  </a:cxn>
                  <a:cxn ang="0">
                    <a:pos x="12" y="5"/>
                  </a:cxn>
                  <a:cxn ang="0">
                    <a:pos x="13" y="5"/>
                  </a:cxn>
                  <a:cxn ang="0">
                    <a:pos x="13" y="0"/>
                  </a:cxn>
                  <a:cxn ang="0">
                    <a:pos x="15" y="0"/>
                  </a:cxn>
                  <a:cxn ang="0">
                    <a:pos x="18" y="0"/>
                  </a:cxn>
                  <a:cxn ang="0">
                    <a:pos x="19" y="0"/>
                  </a:cxn>
                  <a:cxn ang="0">
                    <a:pos x="21" y="0"/>
                  </a:cxn>
                  <a:cxn ang="0">
                    <a:pos x="23" y="0"/>
                  </a:cxn>
                  <a:cxn ang="0">
                    <a:pos x="25" y="0"/>
                  </a:cxn>
                  <a:cxn ang="0">
                    <a:pos x="25" y="5"/>
                  </a:cxn>
                  <a:cxn ang="0">
                    <a:pos x="27" y="5"/>
                  </a:cxn>
                  <a:cxn ang="0">
                    <a:pos x="29" y="5"/>
                  </a:cxn>
                  <a:cxn ang="0">
                    <a:pos x="29" y="9"/>
                  </a:cxn>
                  <a:cxn ang="0">
                    <a:pos x="31" y="9"/>
                  </a:cxn>
                  <a:cxn ang="0">
                    <a:pos x="31" y="13"/>
                  </a:cxn>
                  <a:cxn ang="0">
                    <a:pos x="33" y="13"/>
                  </a:cxn>
                </a:cxnLst>
                <a:rect l="0" t="0" r="r" b="b"/>
                <a:pathLst>
                  <a:path w="34" h="27">
                    <a:moveTo>
                      <a:pt x="0" y="26"/>
                    </a:moveTo>
                    <a:lnTo>
                      <a:pt x="0" y="26"/>
                    </a:lnTo>
                    <a:lnTo>
                      <a:pt x="0" y="22"/>
                    </a:lnTo>
                    <a:lnTo>
                      <a:pt x="2" y="22"/>
                    </a:lnTo>
                    <a:lnTo>
                      <a:pt x="2" y="18"/>
                    </a:lnTo>
                    <a:lnTo>
                      <a:pt x="4" y="18"/>
                    </a:lnTo>
                    <a:lnTo>
                      <a:pt x="4" y="13"/>
                    </a:lnTo>
                    <a:lnTo>
                      <a:pt x="6" y="13"/>
                    </a:lnTo>
                    <a:lnTo>
                      <a:pt x="8" y="9"/>
                    </a:lnTo>
                    <a:lnTo>
                      <a:pt x="10" y="9"/>
                    </a:lnTo>
                    <a:lnTo>
                      <a:pt x="10" y="5"/>
                    </a:lnTo>
                    <a:lnTo>
                      <a:pt x="12" y="5"/>
                    </a:lnTo>
                    <a:lnTo>
                      <a:pt x="13" y="5"/>
                    </a:lnTo>
                    <a:lnTo>
                      <a:pt x="13" y="0"/>
                    </a:lnTo>
                    <a:lnTo>
                      <a:pt x="15" y="0"/>
                    </a:lnTo>
                    <a:lnTo>
                      <a:pt x="18" y="0"/>
                    </a:lnTo>
                    <a:lnTo>
                      <a:pt x="19" y="0"/>
                    </a:lnTo>
                    <a:lnTo>
                      <a:pt x="21" y="0"/>
                    </a:lnTo>
                    <a:lnTo>
                      <a:pt x="23" y="0"/>
                    </a:lnTo>
                    <a:lnTo>
                      <a:pt x="25" y="0"/>
                    </a:lnTo>
                    <a:lnTo>
                      <a:pt x="25" y="5"/>
                    </a:lnTo>
                    <a:lnTo>
                      <a:pt x="27" y="5"/>
                    </a:lnTo>
                    <a:lnTo>
                      <a:pt x="29" y="5"/>
                    </a:lnTo>
                    <a:lnTo>
                      <a:pt x="29" y="9"/>
                    </a:lnTo>
                    <a:lnTo>
                      <a:pt x="31" y="9"/>
                    </a:lnTo>
                    <a:lnTo>
                      <a:pt x="31" y="13"/>
                    </a:lnTo>
                    <a:lnTo>
                      <a:pt x="33"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410" name="Freeform 42"/>
              <p:cNvSpPr>
                <a:spLocks/>
              </p:cNvSpPr>
              <p:nvPr/>
            </p:nvSpPr>
            <p:spPr bwMode="auto">
              <a:xfrm>
                <a:off x="2762" y="3134"/>
                <a:ext cx="46" cy="205"/>
              </a:xfrm>
              <a:custGeom>
                <a:avLst/>
                <a:gdLst/>
                <a:ahLst/>
                <a:cxnLst>
                  <a:cxn ang="0">
                    <a:pos x="0" y="0"/>
                  </a:cxn>
                  <a:cxn ang="0">
                    <a:pos x="0" y="0"/>
                  </a:cxn>
                  <a:cxn ang="0">
                    <a:pos x="2" y="0"/>
                  </a:cxn>
                  <a:cxn ang="0">
                    <a:pos x="2" y="5"/>
                  </a:cxn>
                  <a:cxn ang="0">
                    <a:pos x="4" y="5"/>
                  </a:cxn>
                  <a:cxn ang="0">
                    <a:pos x="4" y="9"/>
                  </a:cxn>
                  <a:cxn ang="0">
                    <a:pos x="6" y="9"/>
                  </a:cxn>
                  <a:cxn ang="0">
                    <a:pos x="6" y="13"/>
                  </a:cxn>
                  <a:cxn ang="0">
                    <a:pos x="8" y="13"/>
                  </a:cxn>
                  <a:cxn ang="0">
                    <a:pos x="8" y="18"/>
                  </a:cxn>
                  <a:cxn ang="0">
                    <a:pos x="8"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4"/>
                  </a:cxn>
                  <a:cxn ang="0">
                    <a:pos x="19" y="54"/>
                  </a:cxn>
                  <a:cxn ang="0">
                    <a:pos x="19" y="58"/>
                  </a:cxn>
                  <a:cxn ang="0">
                    <a:pos x="19" y="62"/>
                  </a:cxn>
                  <a:cxn ang="0">
                    <a:pos x="21" y="62"/>
                  </a:cxn>
                  <a:cxn ang="0">
                    <a:pos x="21" y="67"/>
                  </a:cxn>
                  <a:cxn ang="0">
                    <a:pos x="21" y="71"/>
                  </a:cxn>
                  <a:cxn ang="0">
                    <a:pos x="23" y="71"/>
                  </a:cxn>
                  <a:cxn ang="0">
                    <a:pos x="23" y="75"/>
                  </a:cxn>
                  <a:cxn ang="0">
                    <a:pos x="24" y="80"/>
                  </a:cxn>
                  <a:cxn ang="0">
                    <a:pos x="24" y="84"/>
                  </a:cxn>
                  <a:cxn ang="0">
                    <a:pos x="24" y="89"/>
                  </a:cxn>
                  <a:cxn ang="0">
                    <a:pos x="26" y="93"/>
                  </a:cxn>
                  <a:cxn ang="0">
                    <a:pos x="26" y="97"/>
                  </a:cxn>
                  <a:cxn ang="0">
                    <a:pos x="28" y="102"/>
                  </a:cxn>
                  <a:cxn ang="0">
                    <a:pos x="28" y="107"/>
                  </a:cxn>
                  <a:cxn ang="0">
                    <a:pos x="30" y="111"/>
                  </a:cxn>
                  <a:cxn ang="0">
                    <a:pos x="30" y="115"/>
                  </a:cxn>
                  <a:cxn ang="0">
                    <a:pos x="32" y="120"/>
                  </a:cxn>
                  <a:cxn ang="0">
                    <a:pos x="32" y="124"/>
                  </a:cxn>
                  <a:cxn ang="0">
                    <a:pos x="32" y="129"/>
                  </a:cxn>
                  <a:cxn ang="0">
                    <a:pos x="34" y="133"/>
                  </a:cxn>
                  <a:cxn ang="0">
                    <a:pos x="34" y="138"/>
                  </a:cxn>
                  <a:cxn ang="0">
                    <a:pos x="36" y="142"/>
                  </a:cxn>
                  <a:cxn ang="0">
                    <a:pos x="36" y="146"/>
                  </a:cxn>
                  <a:cxn ang="0">
                    <a:pos x="36" y="151"/>
                  </a:cxn>
                  <a:cxn ang="0">
                    <a:pos x="37" y="155"/>
                  </a:cxn>
                  <a:cxn ang="0">
                    <a:pos x="37" y="160"/>
                  </a:cxn>
                  <a:cxn ang="0">
                    <a:pos x="37" y="164"/>
                  </a:cxn>
                  <a:cxn ang="0">
                    <a:pos x="39" y="164"/>
                  </a:cxn>
                  <a:cxn ang="0">
                    <a:pos x="39" y="168"/>
                  </a:cxn>
                  <a:cxn ang="0">
                    <a:pos x="39" y="173"/>
                  </a:cxn>
                  <a:cxn ang="0">
                    <a:pos x="41" y="177"/>
                  </a:cxn>
                  <a:cxn ang="0">
                    <a:pos x="41" y="182"/>
                  </a:cxn>
                  <a:cxn ang="0">
                    <a:pos x="43" y="186"/>
                  </a:cxn>
                  <a:cxn ang="0">
                    <a:pos x="43" y="191"/>
                  </a:cxn>
                  <a:cxn ang="0">
                    <a:pos x="43" y="195"/>
                  </a:cxn>
                  <a:cxn ang="0">
                    <a:pos x="43" y="199"/>
                  </a:cxn>
                  <a:cxn ang="0">
                    <a:pos x="45" y="199"/>
                  </a:cxn>
                  <a:cxn ang="0">
                    <a:pos x="45" y="204"/>
                  </a:cxn>
                </a:cxnLst>
                <a:rect l="0" t="0" r="r" b="b"/>
                <a:pathLst>
                  <a:path w="46" h="205">
                    <a:moveTo>
                      <a:pt x="0" y="0"/>
                    </a:moveTo>
                    <a:lnTo>
                      <a:pt x="0" y="0"/>
                    </a:lnTo>
                    <a:lnTo>
                      <a:pt x="2" y="0"/>
                    </a:lnTo>
                    <a:lnTo>
                      <a:pt x="2" y="5"/>
                    </a:lnTo>
                    <a:lnTo>
                      <a:pt x="4" y="5"/>
                    </a:lnTo>
                    <a:lnTo>
                      <a:pt x="4" y="9"/>
                    </a:lnTo>
                    <a:lnTo>
                      <a:pt x="6" y="9"/>
                    </a:lnTo>
                    <a:lnTo>
                      <a:pt x="6" y="13"/>
                    </a:lnTo>
                    <a:lnTo>
                      <a:pt x="8" y="13"/>
                    </a:lnTo>
                    <a:lnTo>
                      <a:pt x="8" y="18"/>
                    </a:lnTo>
                    <a:lnTo>
                      <a:pt x="8" y="22"/>
                    </a:lnTo>
                    <a:lnTo>
                      <a:pt x="9" y="22"/>
                    </a:lnTo>
                    <a:lnTo>
                      <a:pt x="9" y="27"/>
                    </a:lnTo>
                    <a:lnTo>
                      <a:pt x="11" y="27"/>
                    </a:lnTo>
                    <a:lnTo>
                      <a:pt x="11" y="31"/>
                    </a:lnTo>
                    <a:lnTo>
                      <a:pt x="13" y="36"/>
                    </a:lnTo>
                    <a:lnTo>
                      <a:pt x="13" y="40"/>
                    </a:lnTo>
                    <a:lnTo>
                      <a:pt x="15" y="40"/>
                    </a:lnTo>
                    <a:lnTo>
                      <a:pt x="15" y="44"/>
                    </a:lnTo>
                    <a:lnTo>
                      <a:pt x="15" y="49"/>
                    </a:lnTo>
                    <a:lnTo>
                      <a:pt x="17" y="49"/>
                    </a:lnTo>
                    <a:lnTo>
                      <a:pt x="17" y="54"/>
                    </a:lnTo>
                    <a:lnTo>
                      <a:pt x="19" y="54"/>
                    </a:lnTo>
                    <a:lnTo>
                      <a:pt x="19" y="58"/>
                    </a:lnTo>
                    <a:lnTo>
                      <a:pt x="19" y="62"/>
                    </a:lnTo>
                    <a:lnTo>
                      <a:pt x="21" y="62"/>
                    </a:lnTo>
                    <a:lnTo>
                      <a:pt x="21" y="67"/>
                    </a:lnTo>
                    <a:lnTo>
                      <a:pt x="21" y="71"/>
                    </a:lnTo>
                    <a:lnTo>
                      <a:pt x="23" y="71"/>
                    </a:lnTo>
                    <a:lnTo>
                      <a:pt x="23" y="75"/>
                    </a:lnTo>
                    <a:lnTo>
                      <a:pt x="24" y="80"/>
                    </a:lnTo>
                    <a:lnTo>
                      <a:pt x="24" y="84"/>
                    </a:lnTo>
                    <a:lnTo>
                      <a:pt x="24" y="89"/>
                    </a:lnTo>
                    <a:lnTo>
                      <a:pt x="26" y="93"/>
                    </a:lnTo>
                    <a:lnTo>
                      <a:pt x="26" y="97"/>
                    </a:lnTo>
                    <a:lnTo>
                      <a:pt x="28" y="102"/>
                    </a:lnTo>
                    <a:lnTo>
                      <a:pt x="28" y="107"/>
                    </a:lnTo>
                    <a:lnTo>
                      <a:pt x="30" y="111"/>
                    </a:lnTo>
                    <a:lnTo>
                      <a:pt x="30" y="115"/>
                    </a:lnTo>
                    <a:lnTo>
                      <a:pt x="32" y="120"/>
                    </a:lnTo>
                    <a:lnTo>
                      <a:pt x="32" y="124"/>
                    </a:lnTo>
                    <a:lnTo>
                      <a:pt x="32" y="129"/>
                    </a:lnTo>
                    <a:lnTo>
                      <a:pt x="34" y="133"/>
                    </a:lnTo>
                    <a:lnTo>
                      <a:pt x="34" y="138"/>
                    </a:lnTo>
                    <a:lnTo>
                      <a:pt x="36" y="142"/>
                    </a:lnTo>
                    <a:lnTo>
                      <a:pt x="36" y="146"/>
                    </a:lnTo>
                    <a:lnTo>
                      <a:pt x="36" y="151"/>
                    </a:lnTo>
                    <a:lnTo>
                      <a:pt x="37" y="155"/>
                    </a:lnTo>
                    <a:lnTo>
                      <a:pt x="37" y="160"/>
                    </a:lnTo>
                    <a:lnTo>
                      <a:pt x="37" y="164"/>
                    </a:lnTo>
                    <a:lnTo>
                      <a:pt x="39" y="164"/>
                    </a:lnTo>
                    <a:lnTo>
                      <a:pt x="39" y="168"/>
                    </a:lnTo>
                    <a:lnTo>
                      <a:pt x="39" y="173"/>
                    </a:lnTo>
                    <a:lnTo>
                      <a:pt x="41" y="177"/>
                    </a:lnTo>
                    <a:lnTo>
                      <a:pt x="41" y="182"/>
                    </a:lnTo>
                    <a:lnTo>
                      <a:pt x="43" y="186"/>
                    </a:lnTo>
                    <a:lnTo>
                      <a:pt x="43" y="191"/>
                    </a:lnTo>
                    <a:lnTo>
                      <a:pt x="43" y="195"/>
                    </a:lnTo>
                    <a:lnTo>
                      <a:pt x="43" y="199"/>
                    </a:lnTo>
                    <a:lnTo>
                      <a:pt x="45" y="199"/>
                    </a:lnTo>
                    <a:lnTo>
                      <a:pt x="45" y="204"/>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411" name="Freeform 43"/>
              <p:cNvSpPr>
                <a:spLocks/>
              </p:cNvSpPr>
              <p:nvPr/>
            </p:nvSpPr>
            <p:spPr bwMode="auto">
              <a:xfrm>
                <a:off x="2807" y="3338"/>
                <a:ext cx="137" cy="601"/>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5"/>
                  </a:cxn>
                  <a:cxn ang="0">
                    <a:pos x="13" y="88"/>
                  </a:cxn>
                  <a:cxn ang="0">
                    <a:pos x="15" y="93"/>
                  </a:cxn>
                  <a:cxn ang="0">
                    <a:pos x="15" y="101"/>
                  </a:cxn>
                  <a:cxn ang="0">
                    <a:pos x="17" y="110"/>
                  </a:cxn>
                  <a:cxn ang="0">
                    <a:pos x="19" y="119"/>
                  </a:cxn>
                  <a:cxn ang="0">
                    <a:pos x="19" y="128"/>
                  </a:cxn>
                  <a:cxn ang="0">
                    <a:pos x="21" y="141"/>
                  </a:cxn>
                  <a:cxn ang="0">
                    <a:pos x="23" y="159"/>
                  </a:cxn>
                  <a:cxn ang="0">
                    <a:pos x="24" y="168"/>
                  </a:cxn>
                  <a:cxn ang="0">
                    <a:pos x="26" y="176"/>
                  </a:cxn>
                  <a:cxn ang="0">
                    <a:pos x="28" y="185"/>
                  </a:cxn>
                  <a:cxn ang="0">
                    <a:pos x="30" y="203"/>
                  </a:cxn>
                  <a:cxn ang="0">
                    <a:pos x="32" y="212"/>
                  </a:cxn>
                  <a:cxn ang="0">
                    <a:pos x="32" y="221"/>
                  </a:cxn>
                  <a:cxn ang="0">
                    <a:pos x="34" y="225"/>
                  </a:cxn>
                  <a:cxn ang="0">
                    <a:pos x="36" y="234"/>
                  </a:cxn>
                  <a:cxn ang="0">
                    <a:pos x="36" y="243"/>
                  </a:cxn>
                  <a:cxn ang="0">
                    <a:pos x="38" y="252"/>
                  </a:cxn>
                  <a:cxn ang="0">
                    <a:pos x="40" y="265"/>
                  </a:cxn>
                  <a:cxn ang="0">
                    <a:pos x="41" y="274"/>
                  </a:cxn>
                  <a:cxn ang="0">
                    <a:pos x="45" y="295"/>
                  </a:cxn>
                  <a:cxn ang="0">
                    <a:pos x="47" y="309"/>
                  </a:cxn>
                  <a:cxn ang="0">
                    <a:pos x="49" y="313"/>
                  </a:cxn>
                  <a:cxn ang="0">
                    <a:pos x="49" y="322"/>
                  </a:cxn>
                  <a:cxn ang="0">
                    <a:pos x="51" y="331"/>
                  </a:cxn>
                  <a:cxn ang="0">
                    <a:pos x="53" y="344"/>
                  </a:cxn>
                  <a:cxn ang="0">
                    <a:pos x="55" y="357"/>
                  </a:cxn>
                  <a:cxn ang="0">
                    <a:pos x="57" y="366"/>
                  </a:cxn>
                  <a:cxn ang="0">
                    <a:pos x="59" y="375"/>
                  </a:cxn>
                  <a:cxn ang="0">
                    <a:pos x="60" y="388"/>
                  </a:cxn>
                  <a:cxn ang="0">
                    <a:pos x="62" y="393"/>
                  </a:cxn>
                  <a:cxn ang="0">
                    <a:pos x="66" y="410"/>
                  </a:cxn>
                  <a:cxn ang="0">
                    <a:pos x="68" y="419"/>
                  </a:cxn>
                  <a:cxn ang="0">
                    <a:pos x="70" y="428"/>
                  </a:cxn>
                  <a:cxn ang="0">
                    <a:pos x="77" y="455"/>
                  </a:cxn>
                  <a:cxn ang="0">
                    <a:pos x="77" y="463"/>
                  </a:cxn>
                  <a:cxn ang="0">
                    <a:pos x="83" y="481"/>
                  </a:cxn>
                  <a:cxn ang="0">
                    <a:pos x="93" y="516"/>
                  </a:cxn>
                  <a:cxn ang="0">
                    <a:pos x="100" y="534"/>
                  </a:cxn>
                  <a:cxn ang="0">
                    <a:pos x="104" y="547"/>
                  </a:cxn>
                  <a:cxn ang="0">
                    <a:pos x="110" y="560"/>
                  </a:cxn>
                  <a:cxn ang="0">
                    <a:pos x="125" y="583"/>
                  </a:cxn>
                  <a:cxn ang="0">
                    <a:pos x="136" y="600"/>
                  </a:cxn>
                </a:cxnLst>
                <a:rect l="0" t="0" r="r" b="b"/>
                <a:pathLst>
                  <a:path w="137" h="601">
                    <a:moveTo>
                      <a:pt x="0" y="0"/>
                    </a:moveTo>
                    <a:lnTo>
                      <a:pt x="0" y="0"/>
                    </a:lnTo>
                    <a:lnTo>
                      <a:pt x="0" y="4"/>
                    </a:lnTo>
                    <a:lnTo>
                      <a:pt x="0" y="9"/>
                    </a:lnTo>
                    <a:lnTo>
                      <a:pt x="2" y="9"/>
                    </a:lnTo>
                    <a:lnTo>
                      <a:pt x="2" y="13"/>
                    </a:lnTo>
                    <a:lnTo>
                      <a:pt x="4" y="22"/>
                    </a:lnTo>
                    <a:lnTo>
                      <a:pt x="4" y="26"/>
                    </a:lnTo>
                    <a:lnTo>
                      <a:pt x="4" y="31"/>
                    </a:lnTo>
                    <a:lnTo>
                      <a:pt x="6" y="35"/>
                    </a:lnTo>
                    <a:lnTo>
                      <a:pt x="6" y="40"/>
                    </a:lnTo>
                    <a:lnTo>
                      <a:pt x="6" y="44"/>
                    </a:lnTo>
                    <a:lnTo>
                      <a:pt x="7" y="44"/>
                    </a:lnTo>
                    <a:lnTo>
                      <a:pt x="7" y="48"/>
                    </a:lnTo>
                    <a:lnTo>
                      <a:pt x="7" y="53"/>
                    </a:lnTo>
                    <a:lnTo>
                      <a:pt x="9" y="57"/>
                    </a:lnTo>
                    <a:lnTo>
                      <a:pt x="9" y="62"/>
                    </a:lnTo>
                    <a:lnTo>
                      <a:pt x="9" y="66"/>
                    </a:lnTo>
                    <a:lnTo>
                      <a:pt x="11" y="71"/>
                    </a:lnTo>
                    <a:lnTo>
                      <a:pt x="11" y="75"/>
                    </a:lnTo>
                    <a:lnTo>
                      <a:pt x="13" y="84"/>
                    </a:lnTo>
                    <a:lnTo>
                      <a:pt x="13" y="88"/>
                    </a:lnTo>
                    <a:lnTo>
                      <a:pt x="13" y="93"/>
                    </a:lnTo>
                    <a:lnTo>
                      <a:pt x="15" y="93"/>
                    </a:lnTo>
                    <a:lnTo>
                      <a:pt x="15" y="97"/>
                    </a:lnTo>
                    <a:lnTo>
                      <a:pt x="15" y="101"/>
                    </a:lnTo>
                    <a:lnTo>
                      <a:pt x="15" y="106"/>
                    </a:lnTo>
                    <a:lnTo>
                      <a:pt x="17" y="110"/>
                    </a:lnTo>
                    <a:lnTo>
                      <a:pt x="17" y="114"/>
                    </a:lnTo>
                    <a:lnTo>
                      <a:pt x="19" y="119"/>
                    </a:lnTo>
                    <a:lnTo>
                      <a:pt x="19" y="124"/>
                    </a:lnTo>
                    <a:lnTo>
                      <a:pt x="19" y="128"/>
                    </a:lnTo>
                    <a:lnTo>
                      <a:pt x="21" y="137"/>
                    </a:lnTo>
                    <a:lnTo>
                      <a:pt x="21" y="141"/>
                    </a:lnTo>
                    <a:lnTo>
                      <a:pt x="23" y="150"/>
                    </a:lnTo>
                    <a:lnTo>
                      <a:pt x="23" y="159"/>
                    </a:lnTo>
                    <a:lnTo>
                      <a:pt x="24" y="163"/>
                    </a:lnTo>
                    <a:lnTo>
                      <a:pt x="24" y="168"/>
                    </a:lnTo>
                    <a:lnTo>
                      <a:pt x="26" y="172"/>
                    </a:lnTo>
                    <a:lnTo>
                      <a:pt x="26" y="176"/>
                    </a:lnTo>
                    <a:lnTo>
                      <a:pt x="26" y="181"/>
                    </a:lnTo>
                    <a:lnTo>
                      <a:pt x="28" y="185"/>
                    </a:lnTo>
                    <a:lnTo>
                      <a:pt x="28" y="190"/>
                    </a:lnTo>
                    <a:lnTo>
                      <a:pt x="30" y="203"/>
                    </a:lnTo>
                    <a:lnTo>
                      <a:pt x="30" y="207"/>
                    </a:lnTo>
                    <a:lnTo>
                      <a:pt x="32" y="212"/>
                    </a:lnTo>
                    <a:lnTo>
                      <a:pt x="32" y="216"/>
                    </a:lnTo>
                    <a:lnTo>
                      <a:pt x="32" y="221"/>
                    </a:lnTo>
                    <a:lnTo>
                      <a:pt x="34" y="221"/>
                    </a:lnTo>
                    <a:lnTo>
                      <a:pt x="34" y="225"/>
                    </a:lnTo>
                    <a:lnTo>
                      <a:pt x="34" y="229"/>
                    </a:lnTo>
                    <a:lnTo>
                      <a:pt x="36" y="234"/>
                    </a:lnTo>
                    <a:lnTo>
                      <a:pt x="36" y="238"/>
                    </a:lnTo>
                    <a:lnTo>
                      <a:pt x="36" y="243"/>
                    </a:lnTo>
                    <a:lnTo>
                      <a:pt x="38" y="247"/>
                    </a:lnTo>
                    <a:lnTo>
                      <a:pt x="38" y="252"/>
                    </a:lnTo>
                    <a:lnTo>
                      <a:pt x="38" y="256"/>
                    </a:lnTo>
                    <a:lnTo>
                      <a:pt x="40" y="265"/>
                    </a:lnTo>
                    <a:lnTo>
                      <a:pt x="41" y="269"/>
                    </a:lnTo>
                    <a:lnTo>
                      <a:pt x="41" y="274"/>
                    </a:lnTo>
                    <a:lnTo>
                      <a:pt x="43" y="287"/>
                    </a:lnTo>
                    <a:lnTo>
                      <a:pt x="45" y="295"/>
                    </a:lnTo>
                    <a:lnTo>
                      <a:pt x="47" y="305"/>
                    </a:lnTo>
                    <a:lnTo>
                      <a:pt x="47" y="309"/>
                    </a:lnTo>
                    <a:lnTo>
                      <a:pt x="47" y="313"/>
                    </a:lnTo>
                    <a:lnTo>
                      <a:pt x="49" y="313"/>
                    </a:lnTo>
                    <a:lnTo>
                      <a:pt x="49" y="318"/>
                    </a:lnTo>
                    <a:lnTo>
                      <a:pt x="49" y="322"/>
                    </a:lnTo>
                    <a:lnTo>
                      <a:pt x="51" y="326"/>
                    </a:lnTo>
                    <a:lnTo>
                      <a:pt x="51" y="331"/>
                    </a:lnTo>
                    <a:lnTo>
                      <a:pt x="51" y="335"/>
                    </a:lnTo>
                    <a:lnTo>
                      <a:pt x="53" y="344"/>
                    </a:lnTo>
                    <a:lnTo>
                      <a:pt x="55" y="349"/>
                    </a:lnTo>
                    <a:lnTo>
                      <a:pt x="55" y="357"/>
                    </a:lnTo>
                    <a:lnTo>
                      <a:pt x="57" y="357"/>
                    </a:lnTo>
                    <a:lnTo>
                      <a:pt x="57" y="366"/>
                    </a:lnTo>
                    <a:lnTo>
                      <a:pt x="59" y="371"/>
                    </a:lnTo>
                    <a:lnTo>
                      <a:pt x="59" y="375"/>
                    </a:lnTo>
                    <a:lnTo>
                      <a:pt x="60" y="384"/>
                    </a:lnTo>
                    <a:lnTo>
                      <a:pt x="60" y="388"/>
                    </a:lnTo>
                    <a:lnTo>
                      <a:pt x="62" y="388"/>
                    </a:lnTo>
                    <a:lnTo>
                      <a:pt x="62" y="393"/>
                    </a:lnTo>
                    <a:lnTo>
                      <a:pt x="66" y="406"/>
                    </a:lnTo>
                    <a:lnTo>
                      <a:pt x="66" y="410"/>
                    </a:lnTo>
                    <a:lnTo>
                      <a:pt x="68" y="415"/>
                    </a:lnTo>
                    <a:lnTo>
                      <a:pt x="68" y="419"/>
                    </a:lnTo>
                    <a:lnTo>
                      <a:pt x="70" y="424"/>
                    </a:lnTo>
                    <a:lnTo>
                      <a:pt x="70" y="428"/>
                    </a:lnTo>
                    <a:lnTo>
                      <a:pt x="74" y="441"/>
                    </a:lnTo>
                    <a:lnTo>
                      <a:pt x="77" y="455"/>
                    </a:lnTo>
                    <a:lnTo>
                      <a:pt x="77" y="459"/>
                    </a:lnTo>
                    <a:lnTo>
                      <a:pt x="77" y="463"/>
                    </a:lnTo>
                    <a:lnTo>
                      <a:pt x="81" y="476"/>
                    </a:lnTo>
                    <a:lnTo>
                      <a:pt x="83" y="481"/>
                    </a:lnTo>
                    <a:lnTo>
                      <a:pt x="93" y="512"/>
                    </a:lnTo>
                    <a:lnTo>
                      <a:pt x="93" y="516"/>
                    </a:lnTo>
                    <a:lnTo>
                      <a:pt x="96" y="525"/>
                    </a:lnTo>
                    <a:lnTo>
                      <a:pt x="100" y="534"/>
                    </a:lnTo>
                    <a:lnTo>
                      <a:pt x="102" y="543"/>
                    </a:lnTo>
                    <a:lnTo>
                      <a:pt x="104" y="547"/>
                    </a:lnTo>
                    <a:lnTo>
                      <a:pt x="106" y="552"/>
                    </a:lnTo>
                    <a:lnTo>
                      <a:pt x="110" y="560"/>
                    </a:lnTo>
                    <a:lnTo>
                      <a:pt x="114" y="569"/>
                    </a:lnTo>
                    <a:lnTo>
                      <a:pt x="125" y="583"/>
                    </a:lnTo>
                    <a:lnTo>
                      <a:pt x="127" y="587"/>
                    </a:lnTo>
                    <a:lnTo>
                      <a:pt x="136" y="6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58412" name="Freeform 44"/>
              <p:cNvSpPr>
                <a:spLocks/>
              </p:cNvSpPr>
              <p:nvPr/>
            </p:nvSpPr>
            <p:spPr bwMode="auto">
              <a:xfrm>
                <a:off x="2943" y="3938"/>
                <a:ext cx="67" cy="34"/>
              </a:xfrm>
              <a:custGeom>
                <a:avLst/>
                <a:gdLst/>
                <a:ahLst/>
                <a:cxnLst>
                  <a:cxn ang="0">
                    <a:pos x="0" y="0"/>
                  </a:cxn>
                  <a:cxn ang="0">
                    <a:pos x="2" y="0"/>
                  </a:cxn>
                  <a:cxn ang="0">
                    <a:pos x="6" y="5"/>
                  </a:cxn>
                  <a:cxn ang="0">
                    <a:pos x="32" y="24"/>
                  </a:cxn>
                  <a:cxn ang="0">
                    <a:pos x="66" y="33"/>
                  </a:cxn>
                </a:cxnLst>
                <a:rect l="0" t="0" r="r" b="b"/>
                <a:pathLst>
                  <a:path w="67" h="34">
                    <a:moveTo>
                      <a:pt x="0" y="0"/>
                    </a:moveTo>
                    <a:lnTo>
                      <a:pt x="2" y="0"/>
                    </a:lnTo>
                    <a:lnTo>
                      <a:pt x="6" y="5"/>
                    </a:lnTo>
                    <a:lnTo>
                      <a:pt x="32" y="24"/>
                    </a:lnTo>
                    <a:lnTo>
                      <a:pt x="66" y="3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58413" name="Line 45"/>
            <p:cNvSpPr>
              <a:spLocks noChangeShapeType="1"/>
            </p:cNvSpPr>
            <p:nvPr/>
          </p:nvSpPr>
          <p:spPr bwMode="auto">
            <a:xfrm>
              <a:off x="2747" y="3123"/>
              <a:ext cx="0" cy="905"/>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58414" name="Group 46"/>
          <p:cNvGrpSpPr>
            <a:grpSpLocks/>
          </p:cNvGrpSpPr>
          <p:nvPr/>
        </p:nvGrpSpPr>
        <p:grpSpPr bwMode="auto">
          <a:xfrm>
            <a:off x="4537075" y="4959350"/>
            <a:ext cx="798513" cy="1430338"/>
            <a:chOff x="2858" y="3124"/>
            <a:chExt cx="503" cy="901"/>
          </a:xfrm>
        </p:grpSpPr>
        <p:grpSp>
          <p:nvGrpSpPr>
            <p:cNvPr id="58415" name="Group 47"/>
            <p:cNvGrpSpPr>
              <a:grpSpLocks/>
            </p:cNvGrpSpPr>
            <p:nvPr/>
          </p:nvGrpSpPr>
          <p:grpSpPr bwMode="auto">
            <a:xfrm>
              <a:off x="2858" y="3124"/>
              <a:ext cx="503" cy="845"/>
              <a:chOff x="2858" y="3124"/>
              <a:chExt cx="503" cy="845"/>
            </a:xfrm>
          </p:grpSpPr>
          <p:sp>
            <p:nvSpPr>
              <p:cNvPr id="58416" name="Freeform 48"/>
              <p:cNvSpPr>
                <a:spLocks/>
              </p:cNvSpPr>
              <p:nvPr/>
            </p:nvSpPr>
            <p:spPr bwMode="auto">
              <a:xfrm>
                <a:off x="2858" y="3361"/>
                <a:ext cx="187" cy="608"/>
              </a:xfrm>
              <a:custGeom>
                <a:avLst/>
                <a:gdLst/>
                <a:ahLst/>
                <a:cxnLst>
                  <a:cxn ang="0">
                    <a:pos x="20" y="598"/>
                  </a:cxn>
                  <a:cxn ang="0">
                    <a:pos x="61" y="572"/>
                  </a:cxn>
                  <a:cxn ang="0">
                    <a:pos x="70" y="559"/>
                  </a:cxn>
                  <a:cxn ang="0">
                    <a:pos x="79" y="541"/>
                  </a:cxn>
                  <a:cxn ang="0">
                    <a:pos x="83" y="537"/>
                  </a:cxn>
                  <a:cxn ang="0">
                    <a:pos x="87" y="523"/>
                  </a:cxn>
                  <a:cxn ang="0">
                    <a:pos x="90" y="515"/>
                  </a:cxn>
                  <a:cxn ang="0">
                    <a:pos x="94" y="506"/>
                  </a:cxn>
                  <a:cxn ang="0">
                    <a:pos x="98" y="497"/>
                  </a:cxn>
                  <a:cxn ang="0">
                    <a:pos x="101" y="484"/>
                  </a:cxn>
                  <a:cxn ang="0">
                    <a:pos x="109" y="462"/>
                  </a:cxn>
                  <a:cxn ang="0">
                    <a:pos x="114" y="436"/>
                  </a:cxn>
                  <a:cxn ang="0">
                    <a:pos x="116" y="431"/>
                  </a:cxn>
                  <a:cxn ang="0">
                    <a:pos x="118" y="418"/>
                  </a:cxn>
                  <a:cxn ang="0">
                    <a:pos x="123" y="396"/>
                  </a:cxn>
                  <a:cxn ang="0">
                    <a:pos x="125" y="387"/>
                  </a:cxn>
                  <a:cxn ang="0">
                    <a:pos x="127" y="374"/>
                  </a:cxn>
                  <a:cxn ang="0">
                    <a:pos x="129" y="365"/>
                  </a:cxn>
                  <a:cxn ang="0">
                    <a:pos x="132" y="352"/>
                  </a:cxn>
                  <a:cxn ang="0">
                    <a:pos x="134" y="339"/>
                  </a:cxn>
                  <a:cxn ang="0">
                    <a:pos x="136" y="334"/>
                  </a:cxn>
                  <a:cxn ang="0">
                    <a:pos x="136" y="326"/>
                  </a:cxn>
                  <a:cxn ang="0">
                    <a:pos x="138" y="312"/>
                  </a:cxn>
                  <a:cxn ang="0">
                    <a:pos x="140" y="304"/>
                  </a:cxn>
                  <a:cxn ang="0">
                    <a:pos x="142" y="299"/>
                  </a:cxn>
                  <a:cxn ang="0">
                    <a:pos x="143" y="282"/>
                  </a:cxn>
                  <a:cxn ang="0">
                    <a:pos x="145" y="273"/>
                  </a:cxn>
                  <a:cxn ang="0">
                    <a:pos x="147" y="264"/>
                  </a:cxn>
                  <a:cxn ang="0">
                    <a:pos x="149" y="251"/>
                  </a:cxn>
                  <a:cxn ang="0">
                    <a:pos x="151" y="242"/>
                  </a:cxn>
                  <a:cxn ang="0">
                    <a:pos x="153" y="229"/>
                  </a:cxn>
                  <a:cxn ang="0">
                    <a:pos x="155" y="220"/>
                  </a:cxn>
                  <a:cxn ang="0">
                    <a:pos x="155" y="211"/>
                  </a:cxn>
                  <a:cxn ang="0">
                    <a:pos x="156" y="198"/>
                  </a:cxn>
                  <a:cxn ang="0">
                    <a:pos x="158" y="194"/>
                  </a:cxn>
                  <a:cxn ang="0">
                    <a:pos x="160" y="185"/>
                  </a:cxn>
                  <a:cxn ang="0">
                    <a:pos x="162" y="172"/>
                  </a:cxn>
                  <a:cxn ang="0">
                    <a:pos x="162" y="163"/>
                  </a:cxn>
                  <a:cxn ang="0">
                    <a:pos x="164" y="154"/>
                  </a:cxn>
                  <a:cxn ang="0">
                    <a:pos x="166" y="145"/>
                  </a:cxn>
                  <a:cxn ang="0">
                    <a:pos x="166" y="136"/>
                  </a:cxn>
                  <a:cxn ang="0">
                    <a:pos x="168" y="128"/>
                  </a:cxn>
                  <a:cxn ang="0">
                    <a:pos x="169" y="123"/>
                  </a:cxn>
                  <a:cxn ang="0">
                    <a:pos x="169" y="115"/>
                  </a:cxn>
                  <a:cxn ang="0">
                    <a:pos x="171" y="105"/>
                  </a:cxn>
                  <a:cxn ang="0">
                    <a:pos x="171" y="97"/>
                  </a:cxn>
                  <a:cxn ang="0">
                    <a:pos x="173" y="92"/>
                  </a:cxn>
                  <a:cxn ang="0">
                    <a:pos x="173" y="84"/>
                  </a:cxn>
                  <a:cxn ang="0">
                    <a:pos x="175" y="79"/>
                  </a:cxn>
                  <a:cxn ang="0">
                    <a:pos x="177" y="70"/>
                  </a:cxn>
                  <a:cxn ang="0">
                    <a:pos x="179" y="53"/>
                  </a:cxn>
                  <a:cxn ang="0">
                    <a:pos x="180" y="44"/>
                  </a:cxn>
                  <a:cxn ang="0">
                    <a:pos x="182" y="26"/>
                  </a:cxn>
                  <a:cxn ang="0">
                    <a:pos x="184" y="22"/>
                  </a:cxn>
                  <a:cxn ang="0">
                    <a:pos x="184" y="13"/>
                  </a:cxn>
                  <a:cxn ang="0">
                    <a:pos x="186" y="9"/>
                  </a:cxn>
                  <a:cxn ang="0">
                    <a:pos x="186" y="0"/>
                  </a:cxn>
                </a:cxnLst>
                <a:rect l="0" t="0" r="r" b="b"/>
                <a:pathLst>
                  <a:path w="187" h="608">
                    <a:moveTo>
                      <a:pt x="0" y="607"/>
                    </a:moveTo>
                    <a:lnTo>
                      <a:pt x="20" y="598"/>
                    </a:lnTo>
                    <a:lnTo>
                      <a:pt x="53" y="581"/>
                    </a:lnTo>
                    <a:lnTo>
                      <a:pt x="61" y="572"/>
                    </a:lnTo>
                    <a:lnTo>
                      <a:pt x="66" y="563"/>
                    </a:lnTo>
                    <a:lnTo>
                      <a:pt x="70" y="559"/>
                    </a:lnTo>
                    <a:lnTo>
                      <a:pt x="72" y="554"/>
                    </a:lnTo>
                    <a:lnTo>
                      <a:pt x="79" y="541"/>
                    </a:lnTo>
                    <a:lnTo>
                      <a:pt x="81" y="537"/>
                    </a:lnTo>
                    <a:lnTo>
                      <a:pt x="83" y="537"/>
                    </a:lnTo>
                    <a:lnTo>
                      <a:pt x="83" y="533"/>
                    </a:lnTo>
                    <a:lnTo>
                      <a:pt x="87" y="523"/>
                    </a:lnTo>
                    <a:lnTo>
                      <a:pt x="88" y="523"/>
                    </a:lnTo>
                    <a:lnTo>
                      <a:pt x="90" y="515"/>
                    </a:lnTo>
                    <a:lnTo>
                      <a:pt x="92" y="510"/>
                    </a:lnTo>
                    <a:lnTo>
                      <a:pt x="94" y="506"/>
                    </a:lnTo>
                    <a:lnTo>
                      <a:pt x="96" y="502"/>
                    </a:lnTo>
                    <a:lnTo>
                      <a:pt x="98" y="497"/>
                    </a:lnTo>
                    <a:lnTo>
                      <a:pt x="99" y="492"/>
                    </a:lnTo>
                    <a:lnTo>
                      <a:pt x="101" y="484"/>
                    </a:lnTo>
                    <a:lnTo>
                      <a:pt x="103" y="479"/>
                    </a:lnTo>
                    <a:lnTo>
                      <a:pt x="109" y="462"/>
                    </a:lnTo>
                    <a:lnTo>
                      <a:pt x="110" y="453"/>
                    </a:lnTo>
                    <a:lnTo>
                      <a:pt x="114" y="436"/>
                    </a:lnTo>
                    <a:lnTo>
                      <a:pt x="114" y="431"/>
                    </a:lnTo>
                    <a:lnTo>
                      <a:pt x="116" y="431"/>
                    </a:lnTo>
                    <a:lnTo>
                      <a:pt x="116" y="427"/>
                    </a:lnTo>
                    <a:lnTo>
                      <a:pt x="118" y="418"/>
                    </a:lnTo>
                    <a:lnTo>
                      <a:pt x="123" y="400"/>
                    </a:lnTo>
                    <a:lnTo>
                      <a:pt x="123" y="396"/>
                    </a:lnTo>
                    <a:lnTo>
                      <a:pt x="123" y="392"/>
                    </a:lnTo>
                    <a:lnTo>
                      <a:pt x="125" y="387"/>
                    </a:lnTo>
                    <a:lnTo>
                      <a:pt x="127" y="378"/>
                    </a:lnTo>
                    <a:lnTo>
                      <a:pt x="127" y="374"/>
                    </a:lnTo>
                    <a:lnTo>
                      <a:pt x="129" y="369"/>
                    </a:lnTo>
                    <a:lnTo>
                      <a:pt x="129" y="365"/>
                    </a:lnTo>
                    <a:lnTo>
                      <a:pt x="131" y="361"/>
                    </a:lnTo>
                    <a:lnTo>
                      <a:pt x="132" y="352"/>
                    </a:lnTo>
                    <a:lnTo>
                      <a:pt x="132" y="343"/>
                    </a:lnTo>
                    <a:lnTo>
                      <a:pt x="134" y="339"/>
                    </a:lnTo>
                    <a:lnTo>
                      <a:pt x="134" y="334"/>
                    </a:lnTo>
                    <a:lnTo>
                      <a:pt x="136" y="334"/>
                    </a:lnTo>
                    <a:lnTo>
                      <a:pt x="136" y="330"/>
                    </a:lnTo>
                    <a:lnTo>
                      <a:pt x="136" y="326"/>
                    </a:lnTo>
                    <a:lnTo>
                      <a:pt x="138" y="317"/>
                    </a:lnTo>
                    <a:lnTo>
                      <a:pt x="138" y="312"/>
                    </a:lnTo>
                    <a:lnTo>
                      <a:pt x="140" y="308"/>
                    </a:lnTo>
                    <a:lnTo>
                      <a:pt x="140" y="304"/>
                    </a:lnTo>
                    <a:lnTo>
                      <a:pt x="142" y="304"/>
                    </a:lnTo>
                    <a:lnTo>
                      <a:pt x="142" y="299"/>
                    </a:lnTo>
                    <a:lnTo>
                      <a:pt x="142" y="295"/>
                    </a:lnTo>
                    <a:lnTo>
                      <a:pt x="143" y="282"/>
                    </a:lnTo>
                    <a:lnTo>
                      <a:pt x="145" y="277"/>
                    </a:lnTo>
                    <a:lnTo>
                      <a:pt x="145" y="273"/>
                    </a:lnTo>
                    <a:lnTo>
                      <a:pt x="145" y="269"/>
                    </a:lnTo>
                    <a:lnTo>
                      <a:pt x="147" y="264"/>
                    </a:lnTo>
                    <a:lnTo>
                      <a:pt x="149" y="255"/>
                    </a:lnTo>
                    <a:lnTo>
                      <a:pt x="149" y="251"/>
                    </a:lnTo>
                    <a:lnTo>
                      <a:pt x="149" y="246"/>
                    </a:lnTo>
                    <a:lnTo>
                      <a:pt x="151" y="242"/>
                    </a:lnTo>
                    <a:lnTo>
                      <a:pt x="151" y="238"/>
                    </a:lnTo>
                    <a:lnTo>
                      <a:pt x="153" y="229"/>
                    </a:lnTo>
                    <a:lnTo>
                      <a:pt x="153" y="224"/>
                    </a:lnTo>
                    <a:lnTo>
                      <a:pt x="155" y="220"/>
                    </a:lnTo>
                    <a:lnTo>
                      <a:pt x="155" y="216"/>
                    </a:lnTo>
                    <a:lnTo>
                      <a:pt x="155" y="211"/>
                    </a:lnTo>
                    <a:lnTo>
                      <a:pt x="156" y="202"/>
                    </a:lnTo>
                    <a:lnTo>
                      <a:pt x="156" y="198"/>
                    </a:lnTo>
                    <a:lnTo>
                      <a:pt x="158" y="198"/>
                    </a:lnTo>
                    <a:lnTo>
                      <a:pt x="158" y="194"/>
                    </a:lnTo>
                    <a:lnTo>
                      <a:pt x="158" y="189"/>
                    </a:lnTo>
                    <a:lnTo>
                      <a:pt x="160" y="185"/>
                    </a:lnTo>
                    <a:lnTo>
                      <a:pt x="160" y="180"/>
                    </a:lnTo>
                    <a:lnTo>
                      <a:pt x="162" y="172"/>
                    </a:lnTo>
                    <a:lnTo>
                      <a:pt x="162" y="167"/>
                    </a:lnTo>
                    <a:lnTo>
                      <a:pt x="162" y="163"/>
                    </a:lnTo>
                    <a:lnTo>
                      <a:pt x="164" y="159"/>
                    </a:lnTo>
                    <a:lnTo>
                      <a:pt x="164" y="154"/>
                    </a:lnTo>
                    <a:lnTo>
                      <a:pt x="164" y="149"/>
                    </a:lnTo>
                    <a:lnTo>
                      <a:pt x="166" y="145"/>
                    </a:lnTo>
                    <a:lnTo>
                      <a:pt x="166" y="141"/>
                    </a:lnTo>
                    <a:lnTo>
                      <a:pt x="166" y="136"/>
                    </a:lnTo>
                    <a:lnTo>
                      <a:pt x="168" y="132"/>
                    </a:lnTo>
                    <a:lnTo>
                      <a:pt x="168" y="128"/>
                    </a:lnTo>
                    <a:lnTo>
                      <a:pt x="168" y="123"/>
                    </a:lnTo>
                    <a:lnTo>
                      <a:pt x="169" y="123"/>
                    </a:lnTo>
                    <a:lnTo>
                      <a:pt x="169" y="119"/>
                    </a:lnTo>
                    <a:lnTo>
                      <a:pt x="169" y="115"/>
                    </a:lnTo>
                    <a:lnTo>
                      <a:pt x="171" y="110"/>
                    </a:lnTo>
                    <a:lnTo>
                      <a:pt x="171" y="105"/>
                    </a:lnTo>
                    <a:lnTo>
                      <a:pt x="171" y="101"/>
                    </a:lnTo>
                    <a:lnTo>
                      <a:pt x="171" y="97"/>
                    </a:lnTo>
                    <a:lnTo>
                      <a:pt x="173" y="97"/>
                    </a:lnTo>
                    <a:lnTo>
                      <a:pt x="173" y="92"/>
                    </a:lnTo>
                    <a:lnTo>
                      <a:pt x="173" y="88"/>
                    </a:lnTo>
                    <a:lnTo>
                      <a:pt x="173" y="84"/>
                    </a:lnTo>
                    <a:lnTo>
                      <a:pt x="175" y="84"/>
                    </a:lnTo>
                    <a:lnTo>
                      <a:pt x="175" y="79"/>
                    </a:lnTo>
                    <a:lnTo>
                      <a:pt x="175" y="75"/>
                    </a:lnTo>
                    <a:lnTo>
                      <a:pt x="177" y="70"/>
                    </a:lnTo>
                    <a:lnTo>
                      <a:pt x="177" y="66"/>
                    </a:lnTo>
                    <a:lnTo>
                      <a:pt x="179" y="53"/>
                    </a:lnTo>
                    <a:lnTo>
                      <a:pt x="179" y="49"/>
                    </a:lnTo>
                    <a:lnTo>
                      <a:pt x="180" y="44"/>
                    </a:lnTo>
                    <a:lnTo>
                      <a:pt x="180" y="40"/>
                    </a:lnTo>
                    <a:lnTo>
                      <a:pt x="182" y="26"/>
                    </a:lnTo>
                    <a:lnTo>
                      <a:pt x="182" y="22"/>
                    </a:lnTo>
                    <a:lnTo>
                      <a:pt x="184" y="22"/>
                    </a:lnTo>
                    <a:lnTo>
                      <a:pt x="184" y="18"/>
                    </a:lnTo>
                    <a:lnTo>
                      <a:pt x="184" y="13"/>
                    </a:lnTo>
                    <a:lnTo>
                      <a:pt x="184" y="9"/>
                    </a:lnTo>
                    <a:lnTo>
                      <a:pt x="186" y="9"/>
                    </a:lnTo>
                    <a:lnTo>
                      <a:pt x="186" y="5"/>
                    </a:lnTo>
                    <a:lnTo>
                      <a:pt x="18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417" name="Freeform 49"/>
              <p:cNvSpPr>
                <a:spLocks/>
              </p:cNvSpPr>
              <p:nvPr/>
            </p:nvSpPr>
            <p:spPr bwMode="auto">
              <a:xfrm>
                <a:off x="3044" y="3150"/>
                <a:ext cx="44" cy="212"/>
              </a:xfrm>
              <a:custGeom>
                <a:avLst/>
                <a:gdLst/>
                <a:ahLst/>
                <a:cxnLst>
                  <a:cxn ang="0">
                    <a:pos x="0" y="211"/>
                  </a:cxn>
                  <a:cxn ang="0">
                    <a:pos x="0" y="211"/>
                  </a:cxn>
                  <a:cxn ang="0">
                    <a:pos x="0" y="206"/>
                  </a:cxn>
                  <a:cxn ang="0">
                    <a:pos x="2" y="206"/>
                  </a:cxn>
                  <a:cxn ang="0">
                    <a:pos x="2" y="202"/>
                  </a:cxn>
                  <a:cxn ang="0">
                    <a:pos x="2" y="198"/>
                  </a:cxn>
                  <a:cxn ang="0">
                    <a:pos x="4" y="189"/>
                  </a:cxn>
                  <a:cxn ang="0">
                    <a:pos x="4" y="185"/>
                  </a:cxn>
                  <a:cxn ang="0">
                    <a:pos x="5" y="185"/>
                  </a:cxn>
                  <a:cxn ang="0">
                    <a:pos x="5" y="180"/>
                  </a:cxn>
                  <a:cxn ang="0">
                    <a:pos x="5" y="176"/>
                  </a:cxn>
                  <a:cxn ang="0">
                    <a:pos x="5" y="172"/>
                  </a:cxn>
                  <a:cxn ang="0">
                    <a:pos x="7" y="167"/>
                  </a:cxn>
                  <a:cxn ang="0">
                    <a:pos x="7" y="163"/>
                  </a:cxn>
                  <a:cxn ang="0">
                    <a:pos x="9" y="158"/>
                  </a:cxn>
                  <a:cxn ang="0">
                    <a:pos x="9" y="154"/>
                  </a:cxn>
                  <a:cxn ang="0">
                    <a:pos x="9" y="150"/>
                  </a:cxn>
                  <a:cxn ang="0">
                    <a:pos x="11" y="145"/>
                  </a:cxn>
                  <a:cxn ang="0">
                    <a:pos x="11" y="141"/>
                  </a:cxn>
                  <a:cxn ang="0">
                    <a:pos x="13" y="137"/>
                  </a:cxn>
                  <a:cxn ang="0">
                    <a:pos x="13" y="132"/>
                  </a:cxn>
                  <a:cxn ang="0">
                    <a:pos x="13" y="128"/>
                  </a:cxn>
                  <a:cxn ang="0">
                    <a:pos x="15" y="123"/>
                  </a:cxn>
                  <a:cxn ang="0">
                    <a:pos x="15" y="119"/>
                  </a:cxn>
                  <a:cxn ang="0">
                    <a:pos x="15" y="114"/>
                  </a:cxn>
                  <a:cxn ang="0">
                    <a:pos x="17" y="114"/>
                  </a:cxn>
                  <a:cxn ang="0">
                    <a:pos x="17" y="110"/>
                  </a:cxn>
                  <a:cxn ang="0">
                    <a:pos x="17" y="106"/>
                  </a:cxn>
                  <a:cxn ang="0">
                    <a:pos x="19" y="106"/>
                  </a:cxn>
                  <a:cxn ang="0">
                    <a:pos x="19" y="101"/>
                  </a:cxn>
                  <a:cxn ang="0">
                    <a:pos x="19" y="97"/>
                  </a:cxn>
                  <a:cxn ang="0">
                    <a:pos x="21" y="97"/>
                  </a:cxn>
                  <a:cxn ang="0">
                    <a:pos x="21" y="93"/>
                  </a:cxn>
                  <a:cxn ang="0">
                    <a:pos x="21" y="88"/>
                  </a:cxn>
                  <a:cxn ang="0">
                    <a:pos x="22" y="83"/>
                  </a:cxn>
                  <a:cxn ang="0">
                    <a:pos x="22" y="79"/>
                  </a:cxn>
                  <a:cxn ang="0">
                    <a:pos x="22" y="75"/>
                  </a:cxn>
                  <a:cxn ang="0">
                    <a:pos x="24" y="75"/>
                  </a:cxn>
                  <a:cxn ang="0">
                    <a:pos x="24" y="70"/>
                  </a:cxn>
                  <a:cxn ang="0">
                    <a:pos x="24" y="66"/>
                  </a:cxn>
                  <a:cxn ang="0">
                    <a:pos x="26" y="66"/>
                  </a:cxn>
                  <a:cxn ang="0">
                    <a:pos x="26" y="62"/>
                  </a:cxn>
                  <a:cxn ang="0">
                    <a:pos x="26" y="57"/>
                  </a:cxn>
                  <a:cxn ang="0">
                    <a:pos x="28" y="57"/>
                  </a:cxn>
                  <a:cxn ang="0">
                    <a:pos x="28" y="53"/>
                  </a:cxn>
                  <a:cxn ang="0">
                    <a:pos x="28" y="49"/>
                  </a:cxn>
                  <a:cxn ang="0">
                    <a:pos x="30" y="49"/>
                  </a:cxn>
                  <a:cxn ang="0">
                    <a:pos x="30" y="44"/>
                  </a:cxn>
                  <a:cxn ang="0">
                    <a:pos x="32" y="40"/>
                  </a:cxn>
                  <a:cxn ang="0">
                    <a:pos x="32" y="35"/>
                  </a:cxn>
                  <a:cxn ang="0">
                    <a:pos x="33" y="35"/>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2">
                    <a:moveTo>
                      <a:pt x="0" y="211"/>
                    </a:moveTo>
                    <a:lnTo>
                      <a:pt x="0" y="211"/>
                    </a:lnTo>
                    <a:lnTo>
                      <a:pt x="0" y="206"/>
                    </a:lnTo>
                    <a:lnTo>
                      <a:pt x="2" y="206"/>
                    </a:lnTo>
                    <a:lnTo>
                      <a:pt x="2" y="202"/>
                    </a:lnTo>
                    <a:lnTo>
                      <a:pt x="2" y="198"/>
                    </a:lnTo>
                    <a:lnTo>
                      <a:pt x="4" y="189"/>
                    </a:lnTo>
                    <a:lnTo>
                      <a:pt x="4" y="185"/>
                    </a:lnTo>
                    <a:lnTo>
                      <a:pt x="5" y="185"/>
                    </a:lnTo>
                    <a:lnTo>
                      <a:pt x="5" y="180"/>
                    </a:lnTo>
                    <a:lnTo>
                      <a:pt x="5" y="176"/>
                    </a:lnTo>
                    <a:lnTo>
                      <a:pt x="5" y="172"/>
                    </a:lnTo>
                    <a:lnTo>
                      <a:pt x="7" y="167"/>
                    </a:lnTo>
                    <a:lnTo>
                      <a:pt x="7" y="163"/>
                    </a:lnTo>
                    <a:lnTo>
                      <a:pt x="9" y="158"/>
                    </a:lnTo>
                    <a:lnTo>
                      <a:pt x="9" y="154"/>
                    </a:lnTo>
                    <a:lnTo>
                      <a:pt x="9" y="150"/>
                    </a:lnTo>
                    <a:lnTo>
                      <a:pt x="11" y="145"/>
                    </a:lnTo>
                    <a:lnTo>
                      <a:pt x="11" y="141"/>
                    </a:lnTo>
                    <a:lnTo>
                      <a:pt x="13" y="137"/>
                    </a:lnTo>
                    <a:lnTo>
                      <a:pt x="13" y="132"/>
                    </a:lnTo>
                    <a:lnTo>
                      <a:pt x="13" y="128"/>
                    </a:lnTo>
                    <a:lnTo>
                      <a:pt x="15" y="123"/>
                    </a:lnTo>
                    <a:lnTo>
                      <a:pt x="15" y="119"/>
                    </a:lnTo>
                    <a:lnTo>
                      <a:pt x="15" y="114"/>
                    </a:lnTo>
                    <a:lnTo>
                      <a:pt x="17" y="114"/>
                    </a:lnTo>
                    <a:lnTo>
                      <a:pt x="17" y="110"/>
                    </a:lnTo>
                    <a:lnTo>
                      <a:pt x="17" y="106"/>
                    </a:lnTo>
                    <a:lnTo>
                      <a:pt x="19" y="106"/>
                    </a:lnTo>
                    <a:lnTo>
                      <a:pt x="19" y="101"/>
                    </a:lnTo>
                    <a:lnTo>
                      <a:pt x="19" y="97"/>
                    </a:lnTo>
                    <a:lnTo>
                      <a:pt x="21" y="97"/>
                    </a:lnTo>
                    <a:lnTo>
                      <a:pt x="21" y="93"/>
                    </a:lnTo>
                    <a:lnTo>
                      <a:pt x="21" y="88"/>
                    </a:lnTo>
                    <a:lnTo>
                      <a:pt x="22" y="83"/>
                    </a:lnTo>
                    <a:lnTo>
                      <a:pt x="22" y="79"/>
                    </a:lnTo>
                    <a:lnTo>
                      <a:pt x="22" y="75"/>
                    </a:lnTo>
                    <a:lnTo>
                      <a:pt x="24" y="75"/>
                    </a:lnTo>
                    <a:lnTo>
                      <a:pt x="24" y="70"/>
                    </a:lnTo>
                    <a:lnTo>
                      <a:pt x="24" y="66"/>
                    </a:lnTo>
                    <a:lnTo>
                      <a:pt x="26" y="66"/>
                    </a:lnTo>
                    <a:lnTo>
                      <a:pt x="26" y="62"/>
                    </a:lnTo>
                    <a:lnTo>
                      <a:pt x="26" y="57"/>
                    </a:lnTo>
                    <a:lnTo>
                      <a:pt x="28" y="57"/>
                    </a:lnTo>
                    <a:lnTo>
                      <a:pt x="28" y="53"/>
                    </a:lnTo>
                    <a:lnTo>
                      <a:pt x="28" y="49"/>
                    </a:lnTo>
                    <a:lnTo>
                      <a:pt x="30" y="49"/>
                    </a:lnTo>
                    <a:lnTo>
                      <a:pt x="30" y="44"/>
                    </a:lnTo>
                    <a:lnTo>
                      <a:pt x="32" y="40"/>
                    </a:lnTo>
                    <a:lnTo>
                      <a:pt x="32" y="35"/>
                    </a:lnTo>
                    <a:lnTo>
                      <a:pt x="33" y="35"/>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418" name="Freeform 50"/>
              <p:cNvSpPr>
                <a:spLocks/>
              </p:cNvSpPr>
              <p:nvPr/>
            </p:nvSpPr>
            <p:spPr bwMode="auto">
              <a:xfrm>
                <a:off x="3087" y="3124"/>
                <a:ext cx="32" cy="27"/>
              </a:xfrm>
              <a:custGeom>
                <a:avLst/>
                <a:gdLst/>
                <a:ahLst/>
                <a:cxnLst>
                  <a:cxn ang="0">
                    <a:pos x="0" y="26"/>
                  </a:cxn>
                  <a:cxn ang="0">
                    <a:pos x="0" y="26"/>
                  </a:cxn>
                  <a:cxn ang="0">
                    <a:pos x="0" y="22"/>
                  </a:cxn>
                  <a:cxn ang="0">
                    <a:pos x="2" y="22"/>
                  </a:cxn>
                  <a:cxn ang="0">
                    <a:pos x="2" y="18"/>
                  </a:cxn>
                  <a:cxn ang="0">
                    <a:pos x="4" y="18"/>
                  </a:cxn>
                  <a:cxn ang="0">
                    <a:pos x="4" y="13"/>
                  </a:cxn>
                  <a:cxn ang="0">
                    <a:pos x="5" y="13"/>
                  </a:cxn>
                  <a:cxn ang="0">
                    <a:pos x="7" y="9"/>
                  </a:cxn>
                  <a:cxn ang="0">
                    <a:pos x="9" y="9"/>
                  </a:cxn>
                  <a:cxn ang="0">
                    <a:pos x="9" y="5"/>
                  </a:cxn>
                  <a:cxn ang="0">
                    <a:pos x="11" y="5"/>
                  </a:cxn>
                  <a:cxn ang="0">
                    <a:pos x="13" y="5"/>
                  </a:cxn>
                  <a:cxn ang="0">
                    <a:pos x="13" y="0"/>
                  </a:cxn>
                  <a:cxn ang="0">
                    <a:pos x="15" y="0"/>
                  </a:cxn>
                  <a:cxn ang="0">
                    <a:pos x="16" y="0"/>
                  </a:cxn>
                  <a:cxn ang="0">
                    <a:pos x="18" y="0"/>
                  </a:cxn>
                  <a:cxn ang="0">
                    <a:pos x="20" y="0"/>
                  </a:cxn>
                  <a:cxn ang="0">
                    <a:pos x="22" y="0"/>
                  </a:cxn>
                  <a:cxn ang="0">
                    <a:pos x="24" y="0"/>
                  </a:cxn>
                  <a:cxn ang="0">
                    <a:pos x="24" y="5"/>
                  </a:cxn>
                  <a:cxn ang="0">
                    <a:pos x="26" y="5"/>
                  </a:cxn>
                  <a:cxn ang="0">
                    <a:pos x="27" y="5"/>
                  </a:cxn>
                  <a:cxn ang="0">
                    <a:pos x="27" y="9"/>
                  </a:cxn>
                  <a:cxn ang="0">
                    <a:pos x="29" y="9"/>
                  </a:cxn>
                  <a:cxn ang="0">
                    <a:pos x="29" y="13"/>
                  </a:cxn>
                  <a:cxn ang="0">
                    <a:pos x="31" y="13"/>
                  </a:cxn>
                </a:cxnLst>
                <a:rect l="0" t="0" r="r" b="b"/>
                <a:pathLst>
                  <a:path w="32" h="27">
                    <a:moveTo>
                      <a:pt x="0" y="26"/>
                    </a:moveTo>
                    <a:lnTo>
                      <a:pt x="0" y="26"/>
                    </a:lnTo>
                    <a:lnTo>
                      <a:pt x="0" y="22"/>
                    </a:lnTo>
                    <a:lnTo>
                      <a:pt x="2" y="22"/>
                    </a:lnTo>
                    <a:lnTo>
                      <a:pt x="2" y="18"/>
                    </a:lnTo>
                    <a:lnTo>
                      <a:pt x="4" y="18"/>
                    </a:lnTo>
                    <a:lnTo>
                      <a:pt x="4" y="13"/>
                    </a:lnTo>
                    <a:lnTo>
                      <a:pt x="5" y="13"/>
                    </a:lnTo>
                    <a:lnTo>
                      <a:pt x="7" y="9"/>
                    </a:lnTo>
                    <a:lnTo>
                      <a:pt x="9" y="9"/>
                    </a:lnTo>
                    <a:lnTo>
                      <a:pt x="9" y="5"/>
                    </a:lnTo>
                    <a:lnTo>
                      <a:pt x="11" y="5"/>
                    </a:lnTo>
                    <a:lnTo>
                      <a:pt x="13" y="5"/>
                    </a:lnTo>
                    <a:lnTo>
                      <a:pt x="13" y="0"/>
                    </a:lnTo>
                    <a:lnTo>
                      <a:pt x="15" y="0"/>
                    </a:lnTo>
                    <a:lnTo>
                      <a:pt x="16" y="0"/>
                    </a:lnTo>
                    <a:lnTo>
                      <a:pt x="18" y="0"/>
                    </a:lnTo>
                    <a:lnTo>
                      <a:pt x="20" y="0"/>
                    </a:lnTo>
                    <a:lnTo>
                      <a:pt x="22" y="0"/>
                    </a:lnTo>
                    <a:lnTo>
                      <a:pt x="24" y="0"/>
                    </a:lnTo>
                    <a:lnTo>
                      <a:pt x="24" y="5"/>
                    </a:lnTo>
                    <a:lnTo>
                      <a:pt x="26" y="5"/>
                    </a:lnTo>
                    <a:lnTo>
                      <a:pt x="27" y="5"/>
                    </a:lnTo>
                    <a:lnTo>
                      <a:pt x="27" y="9"/>
                    </a:lnTo>
                    <a:lnTo>
                      <a:pt x="29" y="9"/>
                    </a:lnTo>
                    <a:lnTo>
                      <a:pt x="29" y="13"/>
                    </a:lnTo>
                    <a:lnTo>
                      <a:pt x="31"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419" name="Freeform 51"/>
              <p:cNvSpPr>
                <a:spLocks/>
              </p:cNvSpPr>
              <p:nvPr/>
            </p:nvSpPr>
            <p:spPr bwMode="auto">
              <a:xfrm>
                <a:off x="3118" y="3137"/>
                <a:ext cx="45" cy="204"/>
              </a:xfrm>
              <a:custGeom>
                <a:avLst/>
                <a:gdLst/>
                <a:ahLst/>
                <a:cxnLst>
                  <a:cxn ang="0">
                    <a:pos x="0" y="0"/>
                  </a:cxn>
                  <a:cxn ang="0">
                    <a:pos x="0" y="0"/>
                  </a:cxn>
                  <a:cxn ang="0">
                    <a:pos x="2" y="0"/>
                  </a:cxn>
                  <a:cxn ang="0">
                    <a:pos x="2" y="5"/>
                  </a:cxn>
                  <a:cxn ang="0">
                    <a:pos x="4" y="5"/>
                  </a:cxn>
                  <a:cxn ang="0">
                    <a:pos x="4" y="9"/>
                  </a:cxn>
                  <a:cxn ang="0">
                    <a:pos x="6" y="9"/>
                  </a:cxn>
                  <a:cxn ang="0">
                    <a:pos x="6" y="13"/>
                  </a:cxn>
                  <a:cxn ang="0">
                    <a:pos x="7" y="13"/>
                  </a:cxn>
                  <a:cxn ang="0">
                    <a:pos x="7" y="18"/>
                  </a:cxn>
                  <a:cxn ang="0">
                    <a:pos x="7"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3"/>
                  </a:cxn>
                  <a:cxn ang="0">
                    <a:pos x="18" y="53"/>
                  </a:cxn>
                  <a:cxn ang="0">
                    <a:pos x="18" y="57"/>
                  </a:cxn>
                  <a:cxn ang="0">
                    <a:pos x="18" y="62"/>
                  </a:cxn>
                  <a:cxn ang="0">
                    <a:pos x="20" y="62"/>
                  </a:cxn>
                  <a:cxn ang="0">
                    <a:pos x="20" y="66"/>
                  </a:cxn>
                  <a:cxn ang="0">
                    <a:pos x="20" y="71"/>
                  </a:cxn>
                  <a:cxn ang="0">
                    <a:pos x="22" y="71"/>
                  </a:cxn>
                  <a:cxn ang="0">
                    <a:pos x="22" y="75"/>
                  </a:cxn>
                  <a:cxn ang="0">
                    <a:pos x="24" y="80"/>
                  </a:cxn>
                  <a:cxn ang="0">
                    <a:pos x="24" y="84"/>
                  </a:cxn>
                  <a:cxn ang="0">
                    <a:pos x="24" y="88"/>
                  </a:cxn>
                  <a:cxn ang="0">
                    <a:pos x="26" y="93"/>
                  </a:cxn>
                  <a:cxn ang="0">
                    <a:pos x="26" y="97"/>
                  </a:cxn>
                  <a:cxn ang="0">
                    <a:pos x="28" y="102"/>
                  </a:cxn>
                  <a:cxn ang="0">
                    <a:pos x="28" y="106"/>
                  </a:cxn>
                  <a:cxn ang="0">
                    <a:pos x="29" y="110"/>
                  </a:cxn>
                  <a:cxn ang="0">
                    <a:pos x="29" y="115"/>
                  </a:cxn>
                  <a:cxn ang="0">
                    <a:pos x="31" y="119"/>
                  </a:cxn>
                  <a:cxn ang="0">
                    <a:pos x="31" y="123"/>
                  </a:cxn>
                  <a:cxn ang="0">
                    <a:pos x="31" y="128"/>
                  </a:cxn>
                  <a:cxn ang="0">
                    <a:pos x="33" y="132"/>
                  </a:cxn>
                  <a:cxn ang="0">
                    <a:pos x="33" y="137"/>
                  </a:cxn>
                  <a:cxn ang="0">
                    <a:pos x="35" y="141"/>
                  </a:cxn>
                  <a:cxn ang="0">
                    <a:pos x="35" y="146"/>
                  </a:cxn>
                  <a:cxn ang="0">
                    <a:pos x="35" y="150"/>
                  </a:cxn>
                  <a:cxn ang="0">
                    <a:pos x="37" y="154"/>
                  </a:cxn>
                  <a:cxn ang="0">
                    <a:pos x="37" y="159"/>
                  </a:cxn>
                  <a:cxn ang="0">
                    <a:pos x="37" y="163"/>
                  </a:cxn>
                  <a:cxn ang="0">
                    <a:pos x="39" y="163"/>
                  </a:cxn>
                  <a:cxn ang="0">
                    <a:pos x="39" y="167"/>
                  </a:cxn>
                  <a:cxn ang="0">
                    <a:pos x="39" y="172"/>
                  </a:cxn>
                  <a:cxn ang="0">
                    <a:pos x="40" y="177"/>
                  </a:cxn>
                  <a:cxn ang="0">
                    <a:pos x="40" y="181"/>
                  </a:cxn>
                  <a:cxn ang="0">
                    <a:pos x="42" y="185"/>
                  </a:cxn>
                  <a:cxn ang="0">
                    <a:pos x="42" y="190"/>
                  </a:cxn>
                  <a:cxn ang="0">
                    <a:pos x="42" y="194"/>
                  </a:cxn>
                  <a:cxn ang="0">
                    <a:pos x="42" y="198"/>
                  </a:cxn>
                  <a:cxn ang="0">
                    <a:pos x="44" y="198"/>
                  </a:cxn>
                  <a:cxn ang="0">
                    <a:pos x="44" y="203"/>
                  </a:cxn>
                </a:cxnLst>
                <a:rect l="0" t="0" r="r" b="b"/>
                <a:pathLst>
                  <a:path w="45" h="204">
                    <a:moveTo>
                      <a:pt x="0" y="0"/>
                    </a:moveTo>
                    <a:lnTo>
                      <a:pt x="0" y="0"/>
                    </a:lnTo>
                    <a:lnTo>
                      <a:pt x="2" y="0"/>
                    </a:lnTo>
                    <a:lnTo>
                      <a:pt x="2" y="5"/>
                    </a:lnTo>
                    <a:lnTo>
                      <a:pt x="4" y="5"/>
                    </a:lnTo>
                    <a:lnTo>
                      <a:pt x="4" y="9"/>
                    </a:lnTo>
                    <a:lnTo>
                      <a:pt x="6" y="9"/>
                    </a:lnTo>
                    <a:lnTo>
                      <a:pt x="6" y="13"/>
                    </a:lnTo>
                    <a:lnTo>
                      <a:pt x="7" y="13"/>
                    </a:lnTo>
                    <a:lnTo>
                      <a:pt x="7" y="18"/>
                    </a:lnTo>
                    <a:lnTo>
                      <a:pt x="7" y="22"/>
                    </a:lnTo>
                    <a:lnTo>
                      <a:pt x="9" y="22"/>
                    </a:lnTo>
                    <a:lnTo>
                      <a:pt x="9" y="27"/>
                    </a:lnTo>
                    <a:lnTo>
                      <a:pt x="11" y="27"/>
                    </a:lnTo>
                    <a:lnTo>
                      <a:pt x="11" y="31"/>
                    </a:lnTo>
                    <a:lnTo>
                      <a:pt x="13" y="36"/>
                    </a:lnTo>
                    <a:lnTo>
                      <a:pt x="13" y="40"/>
                    </a:lnTo>
                    <a:lnTo>
                      <a:pt x="15" y="40"/>
                    </a:lnTo>
                    <a:lnTo>
                      <a:pt x="15" y="44"/>
                    </a:lnTo>
                    <a:lnTo>
                      <a:pt x="15" y="49"/>
                    </a:lnTo>
                    <a:lnTo>
                      <a:pt x="17" y="49"/>
                    </a:lnTo>
                    <a:lnTo>
                      <a:pt x="17" y="53"/>
                    </a:lnTo>
                    <a:lnTo>
                      <a:pt x="18" y="53"/>
                    </a:lnTo>
                    <a:lnTo>
                      <a:pt x="18" y="57"/>
                    </a:lnTo>
                    <a:lnTo>
                      <a:pt x="18" y="62"/>
                    </a:lnTo>
                    <a:lnTo>
                      <a:pt x="20" y="62"/>
                    </a:lnTo>
                    <a:lnTo>
                      <a:pt x="20" y="66"/>
                    </a:lnTo>
                    <a:lnTo>
                      <a:pt x="20" y="71"/>
                    </a:lnTo>
                    <a:lnTo>
                      <a:pt x="22" y="71"/>
                    </a:lnTo>
                    <a:lnTo>
                      <a:pt x="22" y="75"/>
                    </a:lnTo>
                    <a:lnTo>
                      <a:pt x="24" y="80"/>
                    </a:lnTo>
                    <a:lnTo>
                      <a:pt x="24" y="84"/>
                    </a:lnTo>
                    <a:lnTo>
                      <a:pt x="24" y="88"/>
                    </a:lnTo>
                    <a:lnTo>
                      <a:pt x="26" y="93"/>
                    </a:lnTo>
                    <a:lnTo>
                      <a:pt x="26" y="97"/>
                    </a:lnTo>
                    <a:lnTo>
                      <a:pt x="28" y="102"/>
                    </a:lnTo>
                    <a:lnTo>
                      <a:pt x="28" y="106"/>
                    </a:lnTo>
                    <a:lnTo>
                      <a:pt x="29" y="110"/>
                    </a:lnTo>
                    <a:lnTo>
                      <a:pt x="29" y="115"/>
                    </a:lnTo>
                    <a:lnTo>
                      <a:pt x="31" y="119"/>
                    </a:lnTo>
                    <a:lnTo>
                      <a:pt x="31" y="123"/>
                    </a:lnTo>
                    <a:lnTo>
                      <a:pt x="31" y="128"/>
                    </a:lnTo>
                    <a:lnTo>
                      <a:pt x="33" y="132"/>
                    </a:lnTo>
                    <a:lnTo>
                      <a:pt x="33" y="137"/>
                    </a:lnTo>
                    <a:lnTo>
                      <a:pt x="35" y="141"/>
                    </a:lnTo>
                    <a:lnTo>
                      <a:pt x="35" y="146"/>
                    </a:lnTo>
                    <a:lnTo>
                      <a:pt x="35" y="150"/>
                    </a:lnTo>
                    <a:lnTo>
                      <a:pt x="37" y="154"/>
                    </a:lnTo>
                    <a:lnTo>
                      <a:pt x="37" y="159"/>
                    </a:lnTo>
                    <a:lnTo>
                      <a:pt x="37" y="163"/>
                    </a:lnTo>
                    <a:lnTo>
                      <a:pt x="39" y="163"/>
                    </a:lnTo>
                    <a:lnTo>
                      <a:pt x="39" y="167"/>
                    </a:lnTo>
                    <a:lnTo>
                      <a:pt x="39" y="172"/>
                    </a:lnTo>
                    <a:lnTo>
                      <a:pt x="40" y="177"/>
                    </a:lnTo>
                    <a:lnTo>
                      <a:pt x="40" y="181"/>
                    </a:lnTo>
                    <a:lnTo>
                      <a:pt x="42" y="185"/>
                    </a:lnTo>
                    <a:lnTo>
                      <a:pt x="42" y="190"/>
                    </a:lnTo>
                    <a:lnTo>
                      <a:pt x="42" y="194"/>
                    </a:lnTo>
                    <a:lnTo>
                      <a:pt x="42" y="198"/>
                    </a:lnTo>
                    <a:lnTo>
                      <a:pt x="44" y="198"/>
                    </a:lnTo>
                    <a:lnTo>
                      <a:pt x="44"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420" name="Freeform 52"/>
              <p:cNvSpPr>
                <a:spLocks/>
              </p:cNvSpPr>
              <p:nvPr/>
            </p:nvSpPr>
            <p:spPr bwMode="auto">
              <a:xfrm>
                <a:off x="3162" y="3340"/>
                <a:ext cx="134" cy="597"/>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4"/>
                  </a:cxn>
                  <a:cxn ang="0">
                    <a:pos x="13" y="87"/>
                  </a:cxn>
                  <a:cxn ang="0">
                    <a:pos x="15" y="92"/>
                  </a:cxn>
                  <a:cxn ang="0">
                    <a:pos x="15" y="101"/>
                  </a:cxn>
                  <a:cxn ang="0">
                    <a:pos x="17" y="110"/>
                  </a:cxn>
                  <a:cxn ang="0">
                    <a:pos x="18" y="118"/>
                  </a:cxn>
                  <a:cxn ang="0">
                    <a:pos x="18" y="127"/>
                  </a:cxn>
                  <a:cxn ang="0">
                    <a:pos x="20" y="140"/>
                  </a:cxn>
                  <a:cxn ang="0">
                    <a:pos x="22" y="158"/>
                  </a:cxn>
                  <a:cxn ang="0">
                    <a:pos x="24" y="167"/>
                  </a:cxn>
                  <a:cxn ang="0">
                    <a:pos x="26" y="175"/>
                  </a:cxn>
                  <a:cxn ang="0">
                    <a:pos x="28" y="184"/>
                  </a:cxn>
                  <a:cxn ang="0">
                    <a:pos x="29" y="202"/>
                  </a:cxn>
                  <a:cxn ang="0">
                    <a:pos x="31" y="210"/>
                  </a:cxn>
                  <a:cxn ang="0">
                    <a:pos x="31" y="219"/>
                  </a:cxn>
                  <a:cxn ang="0">
                    <a:pos x="33" y="223"/>
                  </a:cxn>
                  <a:cxn ang="0">
                    <a:pos x="35" y="232"/>
                  </a:cxn>
                  <a:cxn ang="0">
                    <a:pos x="35" y="241"/>
                  </a:cxn>
                  <a:cxn ang="0">
                    <a:pos x="37" y="250"/>
                  </a:cxn>
                  <a:cxn ang="0">
                    <a:pos x="39" y="263"/>
                  </a:cxn>
                  <a:cxn ang="0">
                    <a:pos x="41" y="272"/>
                  </a:cxn>
                  <a:cxn ang="0">
                    <a:pos x="44" y="293"/>
                  </a:cxn>
                  <a:cxn ang="0">
                    <a:pos x="46" y="307"/>
                  </a:cxn>
                  <a:cxn ang="0">
                    <a:pos x="48" y="311"/>
                  </a:cxn>
                  <a:cxn ang="0">
                    <a:pos x="48" y="320"/>
                  </a:cxn>
                  <a:cxn ang="0">
                    <a:pos x="50" y="329"/>
                  </a:cxn>
                  <a:cxn ang="0">
                    <a:pos x="52" y="342"/>
                  </a:cxn>
                  <a:cxn ang="0">
                    <a:pos x="54" y="355"/>
                  </a:cxn>
                  <a:cxn ang="0">
                    <a:pos x="56" y="364"/>
                  </a:cxn>
                  <a:cxn ang="0">
                    <a:pos x="57" y="373"/>
                  </a:cxn>
                  <a:cxn ang="0">
                    <a:pos x="59" y="386"/>
                  </a:cxn>
                  <a:cxn ang="0">
                    <a:pos x="61" y="390"/>
                  </a:cxn>
                  <a:cxn ang="0">
                    <a:pos x="65" y="408"/>
                  </a:cxn>
                  <a:cxn ang="0">
                    <a:pos x="67" y="416"/>
                  </a:cxn>
                  <a:cxn ang="0">
                    <a:pos x="68" y="425"/>
                  </a:cxn>
                  <a:cxn ang="0">
                    <a:pos x="76" y="452"/>
                  </a:cxn>
                  <a:cxn ang="0">
                    <a:pos x="76" y="460"/>
                  </a:cxn>
                  <a:cxn ang="0">
                    <a:pos x="81" y="478"/>
                  </a:cxn>
                  <a:cxn ang="0">
                    <a:pos x="91" y="513"/>
                  </a:cxn>
                  <a:cxn ang="0">
                    <a:pos x="98" y="530"/>
                  </a:cxn>
                  <a:cxn ang="0">
                    <a:pos x="102" y="543"/>
                  </a:cxn>
                  <a:cxn ang="0">
                    <a:pos x="107" y="557"/>
                  </a:cxn>
                  <a:cxn ang="0">
                    <a:pos x="122" y="579"/>
                  </a:cxn>
                  <a:cxn ang="0">
                    <a:pos x="133" y="596"/>
                  </a:cxn>
                </a:cxnLst>
                <a:rect l="0" t="0" r="r" b="b"/>
                <a:pathLst>
                  <a:path w="134" h="597">
                    <a:moveTo>
                      <a:pt x="0" y="0"/>
                    </a:moveTo>
                    <a:lnTo>
                      <a:pt x="0" y="0"/>
                    </a:lnTo>
                    <a:lnTo>
                      <a:pt x="0" y="4"/>
                    </a:lnTo>
                    <a:lnTo>
                      <a:pt x="0" y="9"/>
                    </a:lnTo>
                    <a:lnTo>
                      <a:pt x="2" y="9"/>
                    </a:lnTo>
                    <a:lnTo>
                      <a:pt x="2" y="13"/>
                    </a:lnTo>
                    <a:lnTo>
                      <a:pt x="4" y="22"/>
                    </a:lnTo>
                    <a:lnTo>
                      <a:pt x="4" y="26"/>
                    </a:lnTo>
                    <a:lnTo>
                      <a:pt x="4" y="31"/>
                    </a:lnTo>
                    <a:lnTo>
                      <a:pt x="6" y="35"/>
                    </a:lnTo>
                    <a:lnTo>
                      <a:pt x="6" y="39"/>
                    </a:lnTo>
                    <a:lnTo>
                      <a:pt x="6" y="44"/>
                    </a:lnTo>
                    <a:lnTo>
                      <a:pt x="7" y="44"/>
                    </a:lnTo>
                    <a:lnTo>
                      <a:pt x="7" y="48"/>
                    </a:lnTo>
                    <a:lnTo>
                      <a:pt x="7" y="53"/>
                    </a:lnTo>
                    <a:lnTo>
                      <a:pt x="9" y="57"/>
                    </a:lnTo>
                    <a:lnTo>
                      <a:pt x="9" y="61"/>
                    </a:lnTo>
                    <a:lnTo>
                      <a:pt x="9" y="66"/>
                    </a:lnTo>
                    <a:lnTo>
                      <a:pt x="11" y="70"/>
                    </a:lnTo>
                    <a:lnTo>
                      <a:pt x="11" y="74"/>
                    </a:lnTo>
                    <a:lnTo>
                      <a:pt x="13" y="83"/>
                    </a:lnTo>
                    <a:lnTo>
                      <a:pt x="13" y="87"/>
                    </a:lnTo>
                    <a:lnTo>
                      <a:pt x="13" y="92"/>
                    </a:lnTo>
                    <a:lnTo>
                      <a:pt x="15" y="92"/>
                    </a:lnTo>
                    <a:lnTo>
                      <a:pt x="15" y="96"/>
                    </a:lnTo>
                    <a:lnTo>
                      <a:pt x="15" y="101"/>
                    </a:lnTo>
                    <a:lnTo>
                      <a:pt x="15" y="105"/>
                    </a:lnTo>
                    <a:lnTo>
                      <a:pt x="17" y="110"/>
                    </a:lnTo>
                    <a:lnTo>
                      <a:pt x="17" y="114"/>
                    </a:lnTo>
                    <a:lnTo>
                      <a:pt x="18" y="118"/>
                    </a:lnTo>
                    <a:lnTo>
                      <a:pt x="18" y="123"/>
                    </a:lnTo>
                    <a:lnTo>
                      <a:pt x="18" y="127"/>
                    </a:lnTo>
                    <a:lnTo>
                      <a:pt x="20" y="136"/>
                    </a:lnTo>
                    <a:lnTo>
                      <a:pt x="20" y="140"/>
                    </a:lnTo>
                    <a:lnTo>
                      <a:pt x="22" y="149"/>
                    </a:lnTo>
                    <a:lnTo>
                      <a:pt x="22" y="158"/>
                    </a:lnTo>
                    <a:lnTo>
                      <a:pt x="24" y="162"/>
                    </a:lnTo>
                    <a:lnTo>
                      <a:pt x="24" y="167"/>
                    </a:lnTo>
                    <a:lnTo>
                      <a:pt x="26" y="171"/>
                    </a:lnTo>
                    <a:lnTo>
                      <a:pt x="26" y="175"/>
                    </a:lnTo>
                    <a:lnTo>
                      <a:pt x="26" y="180"/>
                    </a:lnTo>
                    <a:lnTo>
                      <a:pt x="28" y="184"/>
                    </a:lnTo>
                    <a:lnTo>
                      <a:pt x="28" y="188"/>
                    </a:lnTo>
                    <a:lnTo>
                      <a:pt x="29" y="202"/>
                    </a:lnTo>
                    <a:lnTo>
                      <a:pt x="29" y="206"/>
                    </a:lnTo>
                    <a:lnTo>
                      <a:pt x="31" y="210"/>
                    </a:lnTo>
                    <a:lnTo>
                      <a:pt x="31" y="215"/>
                    </a:lnTo>
                    <a:lnTo>
                      <a:pt x="31" y="219"/>
                    </a:lnTo>
                    <a:lnTo>
                      <a:pt x="33" y="219"/>
                    </a:lnTo>
                    <a:lnTo>
                      <a:pt x="33" y="223"/>
                    </a:lnTo>
                    <a:lnTo>
                      <a:pt x="33" y="228"/>
                    </a:lnTo>
                    <a:lnTo>
                      <a:pt x="35" y="232"/>
                    </a:lnTo>
                    <a:lnTo>
                      <a:pt x="35" y="237"/>
                    </a:lnTo>
                    <a:lnTo>
                      <a:pt x="35" y="241"/>
                    </a:lnTo>
                    <a:lnTo>
                      <a:pt x="37" y="245"/>
                    </a:lnTo>
                    <a:lnTo>
                      <a:pt x="37" y="250"/>
                    </a:lnTo>
                    <a:lnTo>
                      <a:pt x="37" y="254"/>
                    </a:lnTo>
                    <a:lnTo>
                      <a:pt x="39" y="263"/>
                    </a:lnTo>
                    <a:lnTo>
                      <a:pt x="41" y="267"/>
                    </a:lnTo>
                    <a:lnTo>
                      <a:pt x="41" y="272"/>
                    </a:lnTo>
                    <a:lnTo>
                      <a:pt x="42" y="285"/>
                    </a:lnTo>
                    <a:lnTo>
                      <a:pt x="44" y="293"/>
                    </a:lnTo>
                    <a:lnTo>
                      <a:pt x="46" y="303"/>
                    </a:lnTo>
                    <a:lnTo>
                      <a:pt x="46" y="307"/>
                    </a:lnTo>
                    <a:lnTo>
                      <a:pt x="46" y="311"/>
                    </a:lnTo>
                    <a:lnTo>
                      <a:pt x="48" y="311"/>
                    </a:lnTo>
                    <a:lnTo>
                      <a:pt x="48" y="316"/>
                    </a:lnTo>
                    <a:lnTo>
                      <a:pt x="48" y="320"/>
                    </a:lnTo>
                    <a:lnTo>
                      <a:pt x="50" y="324"/>
                    </a:lnTo>
                    <a:lnTo>
                      <a:pt x="50" y="329"/>
                    </a:lnTo>
                    <a:lnTo>
                      <a:pt x="50" y="333"/>
                    </a:lnTo>
                    <a:lnTo>
                      <a:pt x="52" y="342"/>
                    </a:lnTo>
                    <a:lnTo>
                      <a:pt x="54" y="346"/>
                    </a:lnTo>
                    <a:lnTo>
                      <a:pt x="54" y="355"/>
                    </a:lnTo>
                    <a:lnTo>
                      <a:pt x="56" y="355"/>
                    </a:lnTo>
                    <a:lnTo>
                      <a:pt x="56" y="364"/>
                    </a:lnTo>
                    <a:lnTo>
                      <a:pt x="57" y="368"/>
                    </a:lnTo>
                    <a:lnTo>
                      <a:pt x="57" y="373"/>
                    </a:lnTo>
                    <a:lnTo>
                      <a:pt x="59" y="381"/>
                    </a:lnTo>
                    <a:lnTo>
                      <a:pt x="59" y="386"/>
                    </a:lnTo>
                    <a:lnTo>
                      <a:pt x="61" y="386"/>
                    </a:lnTo>
                    <a:lnTo>
                      <a:pt x="61" y="390"/>
                    </a:lnTo>
                    <a:lnTo>
                      <a:pt x="65" y="403"/>
                    </a:lnTo>
                    <a:lnTo>
                      <a:pt x="65" y="408"/>
                    </a:lnTo>
                    <a:lnTo>
                      <a:pt x="67" y="412"/>
                    </a:lnTo>
                    <a:lnTo>
                      <a:pt x="67" y="416"/>
                    </a:lnTo>
                    <a:lnTo>
                      <a:pt x="68" y="421"/>
                    </a:lnTo>
                    <a:lnTo>
                      <a:pt x="68" y="425"/>
                    </a:lnTo>
                    <a:lnTo>
                      <a:pt x="72" y="438"/>
                    </a:lnTo>
                    <a:lnTo>
                      <a:pt x="76" y="452"/>
                    </a:lnTo>
                    <a:lnTo>
                      <a:pt x="76" y="456"/>
                    </a:lnTo>
                    <a:lnTo>
                      <a:pt x="76" y="460"/>
                    </a:lnTo>
                    <a:lnTo>
                      <a:pt x="79" y="473"/>
                    </a:lnTo>
                    <a:lnTo>
                      <a:pt x="81" y="478"/>
                    </a:lnTo>
                    <a:lnTo>
                      <a:pt x="91" y="509"/>
                    </a:lnTo>
                    <a:lnTo>
                      <a:pt x="91" y="513"/>
                    </a:lnTo>
                    <a:lnTo>
                      <a:pt x="94" y="522"/>
                    </a:lnTo>
                    <a:lnTo>
                      <a:pt x="98" y="530"/>
                    </a:lnTo>
                    <a:lnTo>
                      <a:pt x="100" y="539"/>
                    </a:lnTo>
                    <a:lnTo>
                      <a:pt x="102" y="543"/>
                    </a:lnTo>
                    <a:lnTo>
                      <a:pt x="104" y="548"/>
                    </a:lnTo>
                    <a:lnTo>
                      <a:pt x="107" y="557"/>
                    </a:lnTo>
                    <a:lnTo>
                      <a:pt x="111" y="566"/>
                    </a:lnTo>
                    <a:lnTo>
                      <a:pt x="122" y="579"/>
                    </a:lnTo>
                    <a:lnTo>
                      <a:pt x="124" y="583"/>
                    </a:lnTo>
                    <a:lnTo>
                      <a:pt x="133"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421" name="Freeform 53"/>
              <p:cNvSpPr>
                <a:spLocks/>
              </p:cNvSpPr>
              <p:nvPr/>
            </p:nvSpPr>
            <p:spPr bwMode="auto">
              <a:xfrm>
                <a:off x="3295" y="3936"/>
                <a:ext cx="66" cy="33"/>
              </a:xfrm>
              <a:custGeom>
                <a:avLst/>
                <a:gdLst/>
                <a:ahLst/>
                <a:cxnLst>
                  <a:cxn ang="0">
                    <a:pos x="0" y="0"/>
                  </a:cxn>
                  <a:cxn ang="0">
                    <a:pos x="2" y="0"/>
                  </a:cxn>
                  <a:cxn ang="0">
                    <a:pos x="6" y="5"/>
                  </a:cxn>
                  <a:cxn ang="0">
                    <a:pos x="32" y="23"/>
                  </a:cxn>
                  <a:cxn ang="0">
                    <a:pos x="65" y="32"/>
                  </a:cxn>
                </a:cxnLst>
                <a:rect l="0" t="0" r="r" b="b"/>
                <a:pathLst>
                  <a:path w="66" h="33">
                    <a:moveTo>
                      <a:pt x="0" y="0"/>
                    </a:moveTo>
                    <a:lnTo>
                      <a:pt x="2" y="0"/>
                    </a:lnTo>
                    <a:lnTo>
                      <a:pt x="6" y="5"/>
                    </a:lnTo>
                    <a:lnTo>
                      <a:pt x="32" y="23"/>
                    </a:lnTo>
                    <a:lnTo>
                      <a:pt x="65"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8422" name="Line 54"/>
            <p:cNvSpPr>
              <a:spLocks noChangeShapeType="1"/>
            </p:cNvSpPr>
            <p:nvPr/>
          </p:nvSpPr>
          <p:spPr bwMode="auto">
            <a:xfrm>
              <a:off x="3104" y="3126"/>
              <a:ext cx="0" cy="899"/>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58423" name="AutoShape 55"/>
          <p:cNvSpPr>
            <a:spLocks noChangeArrowheads="1"/>
          </p:cNvSpPr>
          <p:nvPr/>
        </p:nvSpPr>
        <p:spPr bwMode="auto">
          <a:xfrm>
            <a:off x="1225550" y="16065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Medium</a:t>
            </a:r>
          </a:p>
          <a:p>
            <a:pPr algn="ctr" eaLnBrk="0" hangingPunct="0"/>
            <a:r>
              <a:rPr lang="en-US" sz="2400" b="1"/>
              <a:t>variability</a:t>
            </a:r>
          </a:p>
        </p:txBody>
      </p:sp>
      <p:sp>
        <p:nvSpPr>
          <p:cNvPr id="58424" name="AutoShape 56"/>
          <p:cNvSpPr>
            <a:spLocks noChangeArrowheads="1"/>
          </p:cNvSpPr>
          <p:nvPr/>
        </p:nvSpPr>
        <p:spPr bwMode="auto">
          <a:xfrm>
            <a:off x="6711950" y="3282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High</a:t>
            </a:r>
          </a:p>
          <a:p>
            <a:pPr algn="ctr" eaLnBrk="0" hangingPunct="0"/>
            <a:r>
              <a:rPr lang="en-US" sz="2400" b="1"/>
              <a:t>variability</a:t>
            </a:r>
          </a:p>
        </p:txBody>
      </p:sp>
      <p:sp>
        <p:nvSpPr>
          <p:cNvPr id="58425" name="AutoShape 57"/>
          <p:cNvSpPr>
            <a:spLocks noChangeArrowheads="1"/>
          </p:cNvSpPr>
          <p:nvPr/>
        </p:nvSpPr>
        <p:spPr bwMode="auto">
          <a:xfrm>
            <a:off x="1225550" y="5187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Low</a:t>
            </a:r>
          </a:p>
          <a:p>
            <a:pPr algn="ctr" eaLnBrk="0" hangingPunct="0"/>
            <a:r>
              <a:rPr lang="en-US" sz="2400" b="1"/>
              <a:t>variability</a:t>
            </a:r>
          </a:p>
        </p:txBody>
      </p:sp>
      <p:sp>
        <p:nvSpPr>
          <p:cNvPr id="58426" name="AutoShape 58"/>
          <p:cNvSpPr>
            <a:spLocks noChangeArrowheads="1"/>
          </p:cNvSpPr>
          <p:nvPr/>
        </p:nvSpPr>
        <p:spPr bwMode="auto">
          <a:xfrm>
            <a:off x="5568950" y="4806950"/>
            <a:ext cx="3111500" cy="1206500"/>
          </a:xfrm>
          <a:prstGeom prst="roundRect">
            <a:avLst>
              <a:gd name="adj" fmla="val 12495"/>
            </a:avLst>
          </a:prstGeom>
          <a:solidFill>
            <a:srgbClr val="00279F"/>
          </a:solidFill>
          <a:ln w="12700">
            <a:solidFill>
              <a:schemeClr val="tx1"/>
            </a:solidFill>
            <a:round/>
            <a:headEnd/>
            <a:tailEnd/>
          </a:ln>
          <a:effectLst/>
        </p:spPr>
        <p:txBody>
          <a:bodyPr wrap="none" lIns="90488" tIns="44450" rIns="90488" bIns="44450" anchor="ctr"/>
          <a:lstStyle/>
          <a:p>
            <a:pPr algn="ctr" eaLnBrk="0" hangingPunct="0"/>
            <a:r>
              <a:rPr lang="en-US" sz="2400" b="1">
                <a:solidFill>
                  <a:srgbClr val="FAFD00"/>
                </a:solidFill>
              </a:rPr>
              <a:t>Which one shows</a:t>
            </a:r>
          </a:p>
          <a:p>
            <a:pPr algn="ctr" eaLnBrk="0" hangingPunct="0"/>
            <a:r>
              <a:rPr lang="en-US" sz="2400" b="1">
                <a:solidFill>
                  <a:srgbClr val="FAFD00"/>
                </a:solidFill>
              </a:rPr>
              <a:t>the </a:t>
            </a:r>
            <a:r>
              <a:rPr lang="en-US" sz="2400" b="1" i="1"/>
              <a:t>greatest</a:t>
            </a:r>
            <a:endParaRPr lang="en-US" sz="2400" b="1">
              <a:solidFill>
                <a:srgbClr val="FAFD00"/>
              </a:solidFill>
            </a:endParaRPr>
          </a:p>
          <a:p>
            <a:pPr algn="ctr" eaLnBrk="0" hangingPunct="0"/>
            <a:r>
              <a:rPr lang="en-US" sz="2400" b="1">
                <a:solidFill>
                  <a:srgbClr val="FAFD00"/>
                </a:solidFill>
              </a:rPr>
              <a:t>difference?</a:t>
            </a:r>
          </a:p>
        </p:txBody>
      </p:sp>
      <p:grpSp>
        <p:nvGrpSpPr>
          <p:cNvPr id="58427" name="Group 59"/>
          <p:cNvGrpSpPr>
            <a:grpSpLocks/>
          </p:cNvGrpSpPr>
          <p:nvPr/>
        </p:nvGrpSpPr>
        <p:grpSpPr bwMode="auto">
          <a:xfrm>
            <a:off x="1905000" y="3354388"/>
            <a:ext cx="6149975" cy="1136650"/>
            <a:chOff x="1200" y="2113"/>
            <a:chExt cx="3874" cy="716"/>
          </a:xfrm>
        </p:grpSpPr>
        <p:sp>
          <p:nvSpPr>
            <p:cNvPr id="58428" name="Freeform 60"/>
            <p:cNvSpPr>
              <a:spLocks/>
            </p:cNvSpPr>
            <p:nvPr/>
          </p:nvSpPr>
          <p:spPr bwMode="auto">
            <a:xfrm>
              <a:off x="1200" y="2314"/>
              <a:ext cx="1439" cy="515"/>
            </a:xfrm>
            <a:custGeom>
              <a:avLst/>
              <a:gdLst/>
              <a:ahLst/>
              <a:cxnLst>
                <a:cxn ang="0">
                  <a:pos x="156" y="507"/>
                </a:cxn>
                <a:cxn ang="0">
                  <a:pos x="470" y="484"/>
                </a:cxn>
                <a:cxn ang="0">
                  <a:pos x="541" y="473"/>
                </a:cxn>
                <a:cxn ang="0">
                  <a:pos x="611" y="458"/>
                </a:cxn>
                <a:cxn ang="0">
                  <a:pos x="639" y="454"/>
                </a:cxn>
                <a:cxn ang="0">
                  <a:pos x="669" y="443"/>
                </a:cxn>
                <a:cxn ang="0">
                  <a:pos x="697" y="436"/>
                </a:cxn>
                <a:cxn ang="0">
                  <a:pos x="725" y="428"/>
                </a:cxn>
                <a:cxn ang="0">
                  <a:pos x="754" y="421"/>
                </a:cxn>
                <a:cxn ang="0">
                  <a:pos x="782" y="410"/>
                </a:cxn>
                <a:cxn ang="0">
                  <a:pos x="840" y="391"/>
                </a:cxn>
                <a:cxn ang="0">
                  <a:pos x="883" y="369"/>
                </a:cxn>
                <a:cxn ang="0">
                  <a:pos x="896" y="365"/>
                </a:cxn>
                <a:cxn ang="0">
                  <a:pos x="910" y="354"/>
                </a:cxn>
                <a:cxn ang="0">
                  <a:pos x="953" y="335"/>
                </a:cxn>
                <a:cxn ang="0">
                  <a:pos x="968" y="328"/>
                </a:cxn>
                <a:cxn ang="0">
                  <a:pos x="981" y="317"/>
                </a:cxn>
                <a:cxn ang="0">
                  <a:pos x="996" y="309"/>
                </a:cxn>
                <a:cxn ang="0">
                  <a:pos x="1024" y="298"/>
                </a:cxn>
                <a:cxn ang="0">
                  <a:pos x="1039" y="287"/>
                </a:cxn>
                <a:cxn ang="0">
                  <a:pos x="1053" y="283"/>
                </a:cxn>
                <a:cxn ang="0">
                  <a:pos x="1053" y="276"/>
                </a:cxn>
                <a:cxn ang="0">
                  <a:pos x="1067" y="264"/>
                </a:cxn>
                <a:cxn ang="0">
                  <a:pos x="1081" y="257"/>
                </a:cxn>
                <a:cxn ang="0">
                  <a:pos x="1096" y="253"/>
                </a:cxn>
                <a:cxn ang="0">
                  <a:pos x="1109" y="239"/>
                </a:cxn>
                <a:cxn ang="0">
                  <a:pos x="1124" y="231"/>
                </a:cxn>
                <a:cxn ang="0">
                  <a:pos x="1139" y="224"/>
                </a:cxn>
                <a:cxn ang="0">
                  <a:pos x="1152" y="212"/>
                </a:cxn>
                <a:cxn ang="0">
                  <a:pos x="1167" y="205"/>
                </a:cxn>
                <a:cxn ang="0">
                  <a:pos x="1182" y="194"/>
                </a:cxn>
                <a:cxn ang="0">
                  <a:pos x="1195" y="186"/>
                </a:cxn>
                <a:cxn ang="0">
                  <a:pos x="1195" y="179"/>
                </a:cxn>
                <a:cxn ang="0">
                  <a:pos x="1210" y="168"/>
                </a:cxn>
                <a:cxn ang="0">
                  <a:pos x="1224" y="164"/>
                </a:cxn>
                <a:cxn ang="0">
                  <a:pos x="1238" y="157"/>
                </a:cxn>
                <a:cxn ang="0">
                  <a:pos x="1252" y="145"/>
                </a:cxn>
                <a:cxn ang="0">
                  <a:pos x="1252" y="138"/>
                </a:cxn>
                <a:cxn ang="0">
                  <a:pos x="1267" y="130"/>
                </a:cxn>
                <a:cxn ang="0">
                  <a:pos x="1280" y="123"/>
                </a:cxn>
                <a:cxn ang="0">
                  <a:pos x="1280" y="115"/>
                </a:cxn>
                <a:cxn ang="0">
                  <a:pos x="1295" y="108"/>
                </a:cxn>
                <a:cxn ang="0">
                  <a:pos x="1310" y="104"/>
                </a:cxn>
                <a:cxn ang="0">
                  <a:pos x="1310" y="97"/>
                </a:cxn>
                <a:cxn ang="0">
                  <a:pos x="1323" y="89"/>
                </a:cxn>
                <a:cxn ang="0">
                  <a:pos x="1323" y="82"/>
                </a:cxn>
                <a:cxn ang="0">
                  <a:pos x="1338" y="78"/>
                </a:cxn>
                <a:cxn ang="0">
                  <a:pos x="1338" y="71"/>
                </a:cxn>
                <a:cxn ang="0">
                  <a:pos x="1353" y="67"/>
                </a:cxn>
                <a:cxn ang="0">
                  <a:pos x="1366" y="60"/>
                </a:cxn>
                <a:cxn ang="0">
                  <a:pos x="1380" y="45"/>
                </a:cxn>
                <a:cxn ang="0">
                  <a:pos x="1395" y="37"/>
                </a:cxn>
                <a:cxn ang="0">
                  <a:pos x="1408" y="22"/>
                </a:cxn>
                <a:cxn ang="0">
                  <a:pos x="1423" y="19"/>
                </a:cxn>
                <a:cxn ang="0">
                  <a:pos x="1423" y="11"/>
                </a:cxn>
                <a:cxn ang="0">
                  <a:pos x="1438" y="8"/>
                </a:cxn>
                <a:cxn ang="0">
                  <a:pos x="1438" y="0"/>
                </a:cxn>
              </a:cxnLst>
              <a:rect l="0" t="0" r="r" b="b"/>
              <a:pathLst>
                <a:path w="1439" h="515">
                  <a:moveTo>
                    <a:pt x="0" y="514"/>
                  </a:moveTo>
                  <a:lnTo>
                    <a:pt x="156" y="507"/>
                  </a:lnTo>
                  <a:lnTo>
                    <a:pt x="413" y="492"/>
                  </a:lnTo>
                  <a:lnTo>
                    <a:pt x="470" y="484"/>
                  </a:lnTo>
                  <a:lnTo>
                    <a:pt x="511" y="477"/>
                  </a:lnTo>
                  <a:lnTo>
                    <a:pt x="541" y="473"/>
                  </a:lnTo>
                  <a:lnTo>
                    <a:pt x="554" y="469"/>
                  </a:lnTo>
                  <a:lnTo>
                    <a:pt x="611" y="458"/>
                  </a:lnTo>
                  <a:lnTo>
                    <a:pt x="626" y="454"/>
                  </a:lnTo>
                  <a:lnTo>
                    <a:pt x="639" y="454"/>
                  </a:lnTo>
                  <a:lnTo>
                    <a:pt x="639" y="451"/>
                  </a:lnTo>
                  <a:lnTo>
                    <a:pt x="669" y="443"/>
                  </a:lnTo>
                  <a:lnTo>
                    <a:pt x="682" y="443"/>
                  </a:lnTo>
                  <a:lnTo>
                    <a:pt x="697" y="436"/>
                  </a:lnTo>
                  <a:lnTo>
                    <a:pt x="712" y="432"/>
                  </a:lnTo>
                  <a:lnTo>
                    <a:pt x="725" y="428"/>
                  </a:lnTo>
                  <a:lnTo>
                    <a:pt x="740" y="425"/>
                  </a:lnTo>
                  <a:lnTo>
                    <a:pt x="754" y="421"/>
                  </a:lnTo>
                  <a:lnTo>
                    <a:pt x="767" y="417"/>
                  </a:lnTo>
                  <a:lnTo>
                    <a:pt x="782" y="410"/>
                  </a:lnTo>
                  <a:lnTo>
                    <a:pt x="797" y="406"/>
                  </a:lnTo>
                  <a:lnTo>
                    <a:pt x="840" y="391"/>
                  </a:lnTo>
                  <a:lnTo>
                    <a:pt x="853" y="384"/>
                  </a:lnTo>
                  <a:lnTo>
                    <a:pt x="883" y="369"/>
                  </a:lnTo>
                  <a:lnTo>
                    <a:pt x="883" y="365"/>
                  </a:lnTo>
                  <a:lnTo>
                    <a:pt x="896" y="365"/>
                  </a:lnTo>
                  <a:lnTo>
                    <a:pt x="896" y="361"/>
                  </a:lnTo>
                  <a:lnTo>
                    <a:pt x="910" y="354"/>
                  </a:lnTo>
                  <a:lnTo>
                    <a:pt x="953" y="339"/>
                  </a:lnTo>
                  <a:lnTo>
                    <a:pt x="953" y="335"/>
                  </a:lnTo>
                  <a:lnTo>
                    <a:pt x="953" y="332"/>
                  </a:lnTo>
                  <a:lnTo>
                    <a:pt x="968" y="328"/>
                  </a:lnTo>
                  <a:lnTo>
                    <a:pt x="981" y="320"/>
                  </a:lnTo>
                  <a:lnTo>
                    <a:pt x="981" y="317"/>
                  </a:lnTo>
                  <a:lnTo>
                    <a:pt x="996" y="313"/>
                  </a:lnTo>
                  <a:lnTo>
                    <a:pt x="996" y="309"/>
                  </a:lnTo>
                  <a:lnTo>
                    <a:pt x="1011" y="305"/>
                  </a:lnTo>
                  <a:lnTo>
                    <a:pt x="1024" y="298"/>
                  </a:lnTo>
                  <a:lnTo>
                    <a:pt x="1024" y="290"/>
                  </a:lnTo>
                  <a:lnTo>
                    <a:pt x="1039" y="287"/>
                  </a:lnTo>
                  <a:lnTo>
                    <a:pt x="1039" y="283"/>
                  </a:lnTo>
                  <a:lnTo>
                    <a:pt x="1053" y="283"/>
                  </a:lnTo>
                  <a:lnTo>
                    <a:pt x="1053" y="279"/>
                  </a:lnTo>
                  <a:lnTo>
                    <a:pt x="1053" y="276"/>
                  </a:lnTo>
                  <a:lnTo>
                    <a:pt x="1067" y="268"/>
                  </a:lnTo>
                  <a:lnTo>
                    <a:pt x="1067" y="264"/>
                  </a:lnTo>
                  <a:lnTo>
                    <a:pt x="1081" y="261"/>
                  </a:lnTo>
                  <a:lnTo>
                    <a:pt x="1081" y="257"/>
                  </a:lnTo>
                  <a:lnTo>
                    <a:pt x="1096" y="257"/>
                  </a:lnTo>
                  <a:lnTo>
                    <a:pt x="1096" y="253"/>
                  </a:lnTo>
                  <a:lnTo>
                    <a:pt x="1096" y="250"/>
                  </a:lnTo>
                  <a:lnTo>
                    <a:pt x="1109" y="239"/>
                  </a:lnTo>
                  <a:lnTo>
                    <a:pt x="1124" y="235"/>
                  </a:lnTo>
                  <a:lnTo>
                    <a:pt x="1124" y="231"/>
                  </a:lnTo>
                  <a:lnTo>
                    <a:pt x="1124" y="227"/>
                  </a:lnTo>
                  <a:lnTo>
                    <a:pt x="1139" y="224"/>
                  </a:lnTo>
                  <a:lnTo>
                    <a:pt x="1152" y="216"/>
                  </a:lnTo>
                  <a:lnTo>
                    <a:pt x="1152" y="212"/>
                  </a:lnTo>
                  <a:lnTo>
                    <a:pt x="1152" y="209"/>
                  </a:lnTo>
                  <a:lnTo>
                    <a:pt x="1167" y="205"/>
                  </a:lnTo>
                  <a:lnTo>
                    <a:pt x="1167" y="201"/>
                  </a:lnTo>
                  <a:lnTo>
                    <a:pt x="1182" y="194"/>
                  </a:lnTo>
                  <a:lnTo>
                    <a:pt x="1182" y="190"/>
                  </a:lnTo>
                  <a:lnTo>
                    <a:pt x="1195" y="186"/>
                  </a:lnTo>
                  <a:lnTo>
                    <a:pt x="1195" y="183"/>
                  </a:lnTo>
                  <a:lnTo>
                    <a:pt x="1195" y="179"/>
                  </a:lnTo>
                  <a:lnTo>
                    <a:pt x="1210" y="171"/>
                  </a:lnTo>
                  <a:lnTo>
                    <a:pt x="1210" y="168"/>
                  </a:lnTo>
                  <a:lnTo>
                    <a:pt x="1224" y="168"/>
                  </a:lnTo>
                  <a:lnTo>
                    <a:pt x="1224" y="164"/>
                  </a:lnTo>
                  <a:lnTo>
                    <a:pt x="1224" y="160"/>
                  </a:lnTo>
                  <a:lnTo>
                    <a:pt x="1238" y="157"/>
                  </a:lnTo>
                  <a:lnTo>
                    <a:pt x="1238" y="153"/>
                  </a:lnTo>
                  <a:lnTo>
                    <a:pt x="1252" y="145"/>
                  </a:lnTo>
                  <a:lnTo>
                    <a:pt x="1252" y="142"/>
                  </a:lnTo>
                  <a:lnTo>
                    <a:pt x="1252" y="138"/>
                  </a:lnTo>
                  <a:lnTo>
                    <a:pt x="1267" y="134"/>
                  </a:lnTo>
                  <a:lnTo>
                    <a:pt x="1267" y="130"/>
                  </a:lnTo>
                  <a:lnTo>
                    <a:pt x="1267" y="127"/>
                  </a:lnTo>
                  <a:lnTo>
                    <a:pt x="1280" y="123"/>
                  </a:lnTo>
                  <a:lnTo>
                    <a:pt x="1280" y="119"/>
                  </a:lnTo>
                  <a:lnTo>
                    <a:pt x="1280" y="115"/>
                  </a:lnTo>
                  <a:lnTo>
                    <a:pt x="1295" y="112"/>
                  </a:lnTo>
                  <a:lnTo>
                    <a:pt x="1295" y="108"/>
                  </a:lnTo>
                  <a:lnTo>
                    <a:pt x="1295" y="104"/>
                  </a:lnTo>
                  <a:lnTo>
                    <a:pt x="1310" y="104"/>
                  </a:lnTo>
                  <a:lnTo>
                    <a:pt x="1310" y="101"/>
                  </a:lnTo>
                  <a:lnTo>
                    <a:pt x="1310" y="97"/>
                  </a:lnTo>
                  <a:lnTo>
                    <a:pt x="1323" y="93"/>
                  </a:lnTo>
                  <a:lnTo>
                    <a:pt x="1323" y="89"/>
                  </a:lnTo>
                  <a:lnTo>
                    <a:pt x="1323" y="86"/>
                  </a:lnTo>
                  <a:lnTo>
                    <a:pt x="1323" y="82"/>
                  </a:lnTo>
                  <a:lnTo>
                    <a:pt x="1338" y="82"/>
                  </a:lnTo>
                  <a:lnTo>
                    <a:pt x="1338" y="78"/>
                  </a:lnTo>
                  <a:lnTo>
                    <a:pt x="1338" y="75"/>
                  </a:lnTo>
                  <a:lnTo>
                    <a:pt x="1338" y="71"/>
                  </a:lnTo>
                  <a:lnTo>
                    <a:pt x="1353" y="71"/>
                  </a:lnTo>
                  <a:lnTo>
                    <a:pt x="1353" y="67"/>
                  </a:lnTo>
                  <a:lnTo>
                    <a:pt x="1353" y="63"/>
                  </a:lnTo>
                  <a:lnTo>
                    <a:pt x="1366" y="60"/>
                  </a:lnTo>
                  <a:lnTo>
                    <a:pt x="1366" y="56"/>
                  </a:lnTo>
                  <a:lnTo>
                    <a:pt x="1380" y="45"/>
                  </a:lnTo>
                  <a:lnTo>
                    <a:pt x="1380" y="41"/>
                  </a:lnTo>
                  <a:lnTo>
                    <a:pt x="1395" y="37"/>
                  </a:lnTo>
                  <a:lnTo>
                    <a:pt x="1395" y="33"/>
                  </a:lnTo>
                  <a:lnTo>
                    <a:pt x="1408" y="22"/>
                  </a:lnTo>
                  <a:lnTo>
                    <a:pt x="1408" y="19"/>
                  </a:lnTo>
                  <a:lnTo>
                    <a:pt x="1423" y="19"/>
                  </a:lnTo>
                  <a:lnTo>
                    <a:pt x="1423" y="15"/>
                  </a:lnTo>
                  <a:lnTo>
                    <a:pt x="1423" y="11"/>
                  </a:lnTo>
                  <a:lnTo>
                    <a:pt x="1423" y="8"/>
                  </a:lnTo>
                  <a:lnTo>
                    <a:pt x="1438" y="8"/>
                  </a:lnTo>
                  <a:lnTo>
                    <a:pt x="1438" y="4"/>
                  </a:lnTo>
                  <a:lnTo>
                    <a:pt x="1438"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429" name="Freeform 61"/>
            <p:cNvSpPr>
              <a:spLocks/>
            </p:cNvSpPr>
            <p:nvPr/>
          </p:nvSpPr>
          <p:spPr bwMode="auto">
            <a:xfrm>
              <a:off x="2638" y="2135"/>
              <a:ext cx="326" cy="180"/>
            </a:xfrm>
            <a:custGeom>
              <a:avLst/>
              <a:gdLst/>
              <a:ahLst/>
              <a:cxnLst>
                <a:cxn ang="0">
                  <a:pos x="0" y="179"/>
                </a:cxn>
                <a:cxn ang="0">
                  <a:pos x="0" y="179"/>
                </a:cxn>
                <a:cxn ang="0">
                  <a:pos x="0" y="175"/>
                </a:cxn>
                <a:cxn ang="0">
                  <a:pos x="13" y="175"/>
                </a:cxn>
                <a:cxn ang="0">
                  <a:pos x="13" y="172"/>
                </a:cxn>
                <a:cxn ang="0">
                  <a:pos x="13" y="168"/>
                </a:cxn>
                <a:cxn ang="0">
                  <a:pos x="28" y="161"/>
                </a:cxn>
                <a:cxn ang="0">
                  <a:pos x="28" y="157"/>
                </a:cxn>
                <a:cxn ang="0">
                  <a:pos x="41" y="157"/>
                </a:cxn>
                <a:cxn ang="0">
                  <a:pos x="41" y="153"/>
                </a:cxn>
                <a:cxn ang="0">
                  <a:pos x="41" y="149"/>
                </a:cxn>
                <a:cxn ang="0">
                  <a:pos x="41" y="146"/>
                </a:cxn>
                <a:cxn ang="0">
                  <a:pos x="56" y="142"/>
                </a:cxn>
                <a:cxn ang="0">
                  <a:pos x="56" y="138"/>
                </a:cxn>
                <a:cxn ang="0">
                  <a:pos x="70" y="134"/>
                </a:cxn>
                <a:cxn ang="0">
                  <a:pos x="70" y="130"/>
                </a:cxn>
                <a:cxn ang="0">
                  <a:pos x="70" y="127"/>
                </a:cxn>
                <a:cxn ang="0">
                  <a:pos x="83" y="123"/>
                </a:cxn>
                <a:cxn ang="0">
                  <a:pos x="83" y="119"/>
                </a:cxn>
                <a:cxn ang="0">
                  <a:pos x="98" y="116"/>
                </a:cxn>
                <a:cxn ang="0">
                  <a:pos x="98" y="112"/>
                </a:cxn>
                <a:cxn ang="0">
                  <a:pos x="98" y="108"/>
                </a:cxn>
                <a:cxn ang="0">
                  <a:pos x="113" y="105"/>
                </a:cxn>
                <a:cxn ang="0">
                  <a:pos x="113" y="101"/>
                </a:cxn>
                <a:cxn ang="0">
                  <a:pos x="113" y="97"/>
                </a:cxn>
                <a:cxn ang="0">
                  <a:pos x="126" y="97"/>
                </a:cxn>
                <a:cxn ang="0">
                  <a:pos x="126" y="93"/>
                </a:cxn>
                <a:cxn ang="0">
                  <a:pos x="126" y="90"/>
                </a:cxn>
                <a:cxn ang="0">
                  <a:pos x="140" y="90"/>
                </a:cxn>
                <a:cxn ang="0">
                  <a:pos x="140" y="86"/>
                </a:cxn>
                <a:cxn ang="0">
                  <a:pos x="140" y="82"/>
                </a:cxn>
                <a:cxn ang="0">
                  <a:pos x="155" y="82"/>
                </a:cxn>
                <a:cxn ang="0">
                  <a:pos x="155" y="79"/>
                </a:cxn>
                <a:cxn ang="0">
                  <a:pos x="155" y="75"/>
                </a:cxn>
                <a:cxn ang="0">
                  <a:pos x="168" y="71"/>
                </a:cxn>
                <a:cxn ang="0">
                  <a:pos x="168" y="67"/>
                </a:cxn>
                <a:cxn ang="0">
                  <a:pos x="168" y="64"/>
                </a:cxn>
                <a:cxn ang="0">
                  <a:pos x="183" y="64"/>
                </a:cxn>
                <a:cxn ang="0">
                  <a:pos x="183" y="60"/>
                </a:cxn>
                <a:cxn ang="0">
                  <a:pos x="183" y="56"/>
                </a:cxn>
                <a:cxn ang="0">
                  <a:pos x="198" y="56"/>
                </a:cxn>
                <a:cxn ang="0">
                  <a:pos x="198" y="52"/>
                </a:cxn>
                <a:cxn ang="0">
                  <a:pos x="198" y="49"/>
                </a:cxn>
                <a:cxn ang="0">
                  <a:pos x="211" y="49"/>
                </a:cxn>
                <a:cxn ang="0">
                  <a:pos x="211" y="45"/>
                </a:cxn>
                <a:cxn ang="0">
                  <a:pos x="211" y="41"/>
                </a:cxn>
                <a:cxn ang="0">
                  <a:pos x="225" y="41"/>
                </a:cxn>
                <a:cxn ang="0">
                  <a:pos x="225" y="37"/>
                </a:cxn>
                <a:cxn ang="0">
                  <a:pos x="240" y="34"/>
                </a:cxn>
                <a:cxn ang="0">
                  <a:pos x="240" y="30"/>
                </a:cxn>
                <a:cxn ang="0">
                  <a:pos x="253" y="30"/>
                </a:cxn>
                <a:cxn ang="0">
                  <a:pos x="253" y="26"/>
                </a:cxn>
                <a:cxn ang="0">
                  <a:pos x="253" y="23"/>
                </a:cxn>
                <a:cxn ang="0">
                  <a:pos x="268" y="23"/>
                </a:cxn>
                <a:cxn ang="0">
                  <a:pos x="268" y="19"/>
                </a:cxn>
                <a:cxn ang="0">
                  <a:pos x="283" y="15"/>
                </a:cxn>
                <a:cxn ang="0">
                  <a:pos x="283" y="12"/>
                </a:cxn>
                <a:cxn ang="0">
                  <a:pos x="296" y="12"/>
                </a:cxn>
                <a:cxn ang="0">
                  <a:pos x="296" y="8"/>
                </a:cxn>
                <a:cxn ang="0">
                  <a:pos x="310" y="8"/>
                </a:cxn>
                <a:cxn ang="0">
                  <a:pos x="310" y="4"/>
                </a:cxn>
                <a:cxn ang="0">
                  <a:pos x="325" y="0"/>
                </a:cxn>
              </a:cxnLst>
              <a:rect l="0" t="0" r="r" b="b"/>
              <a:pathLst>
                <a:path w="326" h="180">
                  <a:moveTo>
                    <a:pt x="0" y="179"/>
                  </a:moveTo>
                  <a:lnTo>
                    <a:pt x="0" y="179"/>
                  </a:lnTo>
                  <a:lnTo>
                    <a:pt x="0" y="175"/>
                  </a:lnTo>
                  <a:lnTo>
                    <a:pt x="13" y="175"/>
                  </a:lnTo>
                  <a:lnTo>
                    <a:pt x="13" y="172"/>
                  </a:lnTo>
                  <a:lnTo>
                    <a:pt x="13" y="168"/>
                  </a:lnTo>
                  <a:lnTo>
                    <a:pt x="28" y="161"/>
                  </a:lnTo>
                  <a:lnTo>
                    <a:pt x="28" y="157"/>
                  </a:lnTo>
                  <a:lnTo>
                    <a:pt x="41" y="157"/>
                  </a:lnTo>
                  <a:lnTo>
                    <a:pt x="41" y="153"/>
                  </a:lnTo>
                  <a:lnTo>
                    <a:pt x="41" y="149"/>
                  </a:lnTo>
                  <a:lnTo>
                    <a:pt x="41" y="146"/>
                  </a:lnTo>
                  <a:lnTo>
                    <a:pt x="56" y="142"/>
                  </a:lnTo>
                  <a:lnTo>
                    <a:pt x="56" y="138"/>
                  </a:lnTo>
                  <a:lnTo>
                    <a:pt x="70" y="134"/>
                  </a:lnTo>
                  <a:lnTo>
                    <a:pt x="70" y="130"/>
                  </a:lnTo>
                  <a:lnTo>
                    <a:pt x="70" y="127"/>
                  </a:lnTo>
                  <a:lnTo>
                    <a:pt x="83" y="123"/>
                  </a:lnTo>
                  <a:lnTo>
                    <a:pt x="83" y="119"/>
                  </a:lnTo>
                  <a:lnTo>
                    <a:pt x="98" y="116"/>
                  </a:lnTo>
                  <a:lnTo>
                    <a:pt x="98" y="112"/>
                  </a:lnTo>
                  <a:lnTo>
                    <a:pt x="98" y="108"/>
                  </a:lnTo>
                  <a:lnTo>
                    <a:pt x="113" y="105"/>
                  </a:lnTo>
                  <a:lnTo>
                    <a:pt x="113" y="101"/>
                  </a:lnTo>
                  <a:lnTo>
                    <a:pt x="113" y="97"/>
                  </a:lnTo>
                  <a:lnTo>
                    <a:pt x="126" y="97"/>
                  </a:lnTo>
                  <a:lnTo>
                    <a:pt x="126" y="93"/>
                  </a:lnTo>
                  <a:lnTo>
                    <a:pt x="126" y="90"/>
                  </a:lnTo>
                  <a:lnTo>
                    <a:pt x="140" y="90"/>
                  </a:lnTo>
                  <a:lnTo>
                    <a:pt x="140" y="86"/>
                  </a:lnTo>
                  <a:lnTo>
                    <a:pt x="140" y="82"/>
                  </a:lnTo>
                  <a:lnTo>
                    <a:pt x="155" y="82"/>
                  </a:lnTo>
                  <a:lnTo>
                    <a:pt x="155" y="79"/>
                  </a:lnTo>
                  <a:lnTo>
                    <a:pt x="155" y="75"/>
                  </a:lnTo>
                  <a:lnTo>
                    <a:pt x="168" y="71"/>
                  </a:lnTo>
                  <a:lnTo>
                    <a:pt x="168" y="67"/>
                  </a:lnTo>
                  <a:lnTo>
                    <a:pt x="168" y="64"/>
                  </a:lnTo>
                  <a:lnTo>
                    <a:pt x="183" y="64"/>
                  </a:lnTo>
                  <a:lnTo>
                    <a:pt x="183" y="60"/>
                  </a:lnTo>
                  <a:lnTo>
                    <a:pt x="183" y="56"/>
                  </a:lnTo>
                  <a:lnTo>
                    <a:pt x="198" y="56"/>
                  </a:lnTo>
                  <a:lnTo>
                    <a:pt x="198" y="52"/>
                  </a:lnTo>
                  <a:lnTo>
                    <a:pt x="198" y="49"/>
                  </a:lnTo>
                  <a:lnTo>
                    <a:pt x="211" y="49"/>
                  </a:lnTo>
                  <a:lnTo>
                    <a:pt x="211" y="45"/>
                  </a:lnTo>
                  <a:lnTo>
                    <a:pt x="211" y="41"/>
                  </a:lnTo>
                  <a:lnTo>
                    <a:pt x="225" y="41"/>
                  </a:lnTo>
                  <a:lnTo>
                    <a:pt x="225" y="37"/>
                  </a:lnTo>
                  <a:lnTo>
                    <a:pt x="240" y="34"/>
                  </a:lnTo>
                  <a:lnTo>
                    <a:pt x="240" y="30"/>
                  </a:lnTo>
                  <a:lnTo>
                    <a:pt x="253" y="30"/>
                  </a:lnTo>
                  <a:lnTo>
                    <a:pt x="253" y="26"/>
                  </a:lnTo>
                  <a:lnTo>
                    <a:pt x="253" y="23"/>
                  </a:lnTo>
                  <a:lnTo>
                    <a:pt x="268" y="23"/>
                  </a:lnTo>
                  <a:lnTo>
                    <a:pt x="268" y="19"/>
                  </a:lnTo>
                  <a:lnTo>
                    <a:pt x="283" y="15"/>
                  </a:lnTo>
                  <a:lnTo>
                    <a:pt x="283" y="12"/>
                  </a:lnTo>
                  <a:lnTo>
                    <a:pt x="296" y="12"/>
                  </a:lnTo>
                  <a:lnTo>
                    <a:pt x="296" y="8"/>
                  </a:lnTo>
                  <a:lnTo>
                    <a:pt x="310" y="8"/>
                  </a:lnTo>
                  <a:lnTo>
                    <a:pt x="310" y="4"/>
                  </a:lnTo>
                  <a:lnTo>
                    <a:pt x="325"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430" name="Freeform 62"/>
            <p:cNvSpPr>
              <a:spLocks/>
            </p:cNvSpPr>
            <p:nvPr/>
          </p:nvSpPr>
          <p:spPr bwMode="auto">
            <a:xfrm>
              <a:off x="2963" y="2113"/>
              <a:ext cx="244" cy="23"/>
            </a:xfrm>
            <a:custGeom>
              <a:avLst/>
              <a:gdLst/>
              <a:ahLst/>
              <a:cxnLst>
                <a:cxn ang="0">
                  <a:pos x="0" y="22"/>
                </a:cxn>
                <a:cxn ang="0">
                  <a:pos x="0" y="22"/>
                </a:cxn>
                <a:cxn ang="0">
                  <a:pos x="0" y="19"/>
                </a:cxn>
                <a:cxn ang="0">
                  <a:pos x="13" y="19"/>
                </a:cxn>
                <a:cxn ang="0">
                  <a:pos x="13" y="15"/>
                </a:cxn>
                <a:cxn ang="0">
                  <a:pos x="28" y="15"/>
                </a:cxn>
                <a:cxn ang="0">
                  <a:pos x="28" y="11"/>
                </a:cxn>
                <a:cxn ang="0">
                  <a:pos x="43" y="11"/>
                </a:cxn>
                <a:cxn ang="0">
                  <a:pos x="56" y="8"/>
                </a:cxn>
                <a:cxn ang="0">
                  <a:pos x="71" y="8"/>
                </a:cxn>
                <a:cxn ang="0">
                  <a:pos x="71" y="4"/>
                </a:cxn>
                <a:cxn ang="0">
                  <a:pos x="86" y="4"/>
                </a:cxn>
                <a:cxn ang="0">
                  <a:pos x="99" y="4"/>
                </a:cxn>
                <a:cxn ang="0">
                  <a:pos x="99" y="0"/>
                </a:cxn>
                <a:cxn ang="0">
                  <a:pos x="114" y="0"/>
                </a:cxn>
                <a:cxn ang="0">
                  <a:pos x="129" y="0"/>
                </a:cxn>
                <a:cxn ang="0">
                  <a:pos x="142" y="0"/>
                </a:cxn>
                <a:cxn ang="0">
                  <a:pos x="157" y="0"/>
                </a:cxn>
                <a:cxn ang="0">
                  <a:pos x="172" y="0"/>
                </a:cxn>
                <a:cxn ang="0">
                  <a:pos x="185" y="0"/>
                </a:cxn>
                <a:cxn ang="0">
                  <a:pos x="185" y="4"/>
                </a:cxn>
                <a:cxn ang="0">
                  <a:pos x="200" y="4"/>
                </a:cxn>
                <a:cxn ang="0">
                  <a:pos x="215" y="4"/>
                </a:cxn>
                <a:cxn ang="0">
                  <a:pos x="215" y="8"/>
                </a:cxn>
                <a:cxn ang="0">
                  <a:pos x="228" y="8"/>
                </a:cxn>
                <a:cxn ang="0">
                  <a:pos x="228" y="11"/>
                </a:cxn>
                <a:cxn ang="0">
                  <a:pos x="243" y="11"/>
                </a:cxn>
              </a:cxnLst>
              <a:rect l="0" t="0" r="r" b="b"/>
              <a:pathLst>
                <a:path w="244" h="23">
                  <a:moveTo>
                    <a:pt x="0" y="22"/>
                  </a:moveTo>
                  <a:lnTo>
                    <a:pt x="0" y="22"/>
                  </a:lnTo>
                  <a:lnTo>
                    <a:pt x="0" y="19"/>
                  </a:lnTo>
                  <a:lnTo>
                    <a:pt x="13" y="19"/>
                  </a:lnTo>
                  <a:lnTo>
                    <a:pt x="13" y="15"/>
                  </a:lnTo>
                  <a:lnTo>
                    <a:pt x="28" y="15"/>
                  </a:lnTo>
                  <a:lnTo>
                    <a:pt x="28" y="11"/>
                  </a:lnTo>
                  <a:lnTo>
                    <a:pt x="43" y="11"/>
                  </a:lnTo>
                  <a:lnTo>
                    <a:pt x="56" y="8"/>
                  </a:lnTo>
                  <a:lnTo>
                    <a:pt x="71" y="8"/>
                  </a:lnTo>
                  <a:lnTo>
                    <a:pt x="71" y="4"/>
                  </a:lnTo>
                  <a:lnTo>
                    <a:pt x="86" y="4"/>
                  </a:lnTo>
                  <a:lnTo>
                    <a:pt x="99" y="4"/>
                  </a:lnTo>
                  <a:lnTo>
                    <a:pt x="99" y="0"/>
                  </a:lnTo>
                  <a:lnTo>
                    <a:pt x="114" y="0"/>
                  </a:lnTo>
                  <a:lnTo>
                    <a:pt x="129" y="0"/>
                  </a:lnTo>
                  <a:lnTo>
                    <a:pt x="142" y="0"/>
                  </a:lnTo>
                  <a:lnTo>
                    <a:pt x="157" y="0"/>
                  </a:lnTo>
                  <a:lnTo>
                    <a:pt x="172" y="0"/>
                  </a:lnTo>
                  <a:lnTo>
                    <a:pt x="185" y="0"/>
                  </a:lnTo>
                  <a:lnTo>
                    <a:pt x="185" y="4"/>
                  </a:lnTo>
                  <a:lnTo>
                    <a:pt x="200" y="4"/>
                  </a:lnTo>
                  <a:lnTo>
                    <a:pt x="215" y="4"/>
                  </a:lnTo>
                  <a:lnTo>
                    <a:pt x="215" y="8"/>
                  </a:lnTo>
                  <a:lnTo>
                    <a:pt x="228" y="8"/>
                  </a:lnTo>
                  <a:lnTo>
                    <a:pt x="228" y="11"/>
                  </a:lnTo>
                  <a:lnTo>
                    <a:pt x="243" y="11"/>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431" name="Freeform 63"/>
            <p:cNvSpPr>
              <a:spLocks/>
            </p:cNvSpPr>
            <p:nvPr/>
          </p:nvSpPr>
          <p:spPr bwMode="auto">
            <a:xfrm>
              <a:off x="3206" y="2124"/>
              <a:ext cx="342" cy="173"/>
            </a:xfrm>
            <a:custGeom>
              <a:avLst/>
              <a:gdLst/>
              <a:ahLst/>
              <a:cxnLst>
                <a:cxn ang="0">
                  <a:pos x="0" y="0"/>
                </a:cxn>
                <a:cxn ang="0">
                  <a:pos x="0" y="0"/>
                </a:cxn>
                <a:cxn ang="0">
                  <a:pos x="15" y="0"/>
                </a:cxn>
                <a:cxn ang="0">
                  <a:pos x="15" y="4"/>
                </a:cxn>
                <a:cxn ang="0">
                  <a:pos x="28" y="4"/>
                </a:cxn>
                <a:cxn ang="0">
                  <a:pos x="28" y="8"/>
                </a:cxn>
                <a:cxn ang="0">
                  <a:pos x="43" y="8"/>
                </a:cxn>
                <a:cxn ang="0">
                  <a:pos x="43" y="11"/>
                </a:cxn>
                <a:cxn ang="0">
                  <a:pos x="57" y="11"/>
                </a:cxn>
                <a:cxn ang="0">
                  <a:pos x="57" y="15"/>
                </a:cxn>
                <a:cxn ang="0">
                  <a:pos x="57" y="19"/>
                </a:cxn>
                <a:cxn ang="0">
                  <a:pos x="70" y="19"/>
                </a:cxn>
                <a:cxn ang="0">
                  <a:pos x="70" y="23"/>
                </a:cxn>
                <a:cxn ang="0">
                  <a:pos x="85" y="23"/>
                </a:cxn>
                <a:cxn ang="0">
                  <a:pos x="85" y="26"/>
                </a:cxn>
                <a:cxn ang="0">
                  <a:pos x="100" y="30"/>
                </a:cxn>
                <a:cxn ang="0">
                  <a:pos x="100" y="34"/>
                </a:cxn>
                <a:cxn ang="0">
                  <a:pos x="113" y="34"/>
                </a:cxn>
                <a:cxn ang="0">
                  <a:pos x="113" y="37"/>
                </a:cxn>
                <a:cxn ang="0">
                  <a:pos x="113" y="41"/>
                </a:cxn>
                <a:cxn ang="0">
                  <a:pos x="128" y="41"/>
                </a:cxn>
                <a:cxn ang="0">
                  <a:pos x="128" y="45"/>
                </a:cxn>
                <a:cxn ang="0">
                  <a:pos x="143" y="45"/>
                </a:cxn>
                <a:cxn ang="0">
                  <a:pos x="143" y="49"/>
                </a:cxn>
                <a:cxn ang="0">
                  <a:pos x="143" y="52"/>
                </a:cxn>
                <a:cxn ang="0">
                  <a:pos x="156" y="52"/>
                </a:cxn>
                <a:cxn ang="0">
                  <a:pos x="156" y="56"/>
                </a:cxn>
                <a:cxn ang="0">
                  <a:pos x="156" y="60"/>
                </a:cxn>
                <a:cxn ang="0">
                  <a:pos x="171" y="60"/>
                </a:cxn>
                <a:cxn ang="0">
                  <a:pos x="171" y="64"/>
                </a:cxn>
                <a:cxn ang="0">
                  <a:pos x="185" y="68"/>
                </a:cxn>
                <a:cxn ang="0">
                  <a:pos x="185" y="71"/>
                </a:cxn>
                <a:cxn ang="0">
                  <a:pos x="185" y="75"/>
                </a:cxn>
                <a:cxn ang="0">
                  <a:pos x="198" y="79"/>
                </a:cxn>
                <a:cxn ang="0">
                  <a:pos x="198" y="82"/>
                </a:cxn>
                <a:cxn ang="0">
                  <a:pos x="213" y="86"/>
                </a:cxn>
                <a:cxn ang="0">
                  <a:pos x="213" y="90"/>
                </a:cxn>
                <a:cxn ang="0">
                  <a:pos x="228" y="93"/>
                </a:cxn>
                <a:cxn ang="0">
                  <a:pos x="228" y="97"/>
                </a:cxn>
                <a:cxn ang="0">
                  <a:pos x="241" y="101"/>
                </a:cxn>
                <a:cxn ang="0">
                  <a:pos x="241" y="104"/>
                </a:cxn>
                <a:cxn ang="0">
                  <a:pos x="241" y="108"/>
                </a:cxn>
                <a:cxn ang="0">
                  <a:pos x="256" y="112"/>
                </a:cxn>
                <a:cxn ang="0">
                  <a:pos x="256" y="116"/>
                </a:cxn>
                <a:cxn ang="0">
                  <a:pos x="271" y="120"/>
                </a:cxn>
                <a:cxn ang="0">
                  <a:pos x="271" y="123"/>
                </a:cxn>
                <a:cxn ang="0">
                  <a:pos x="271" y="127"/>
                </a:cxn>
                <a:cxn ang="0">
                  <a:pos x="284" y="131"/>
                </a:cxn>
                <a:cxn ang="0">
                  <a:pos x="284" y="135"/>
                </a:cxn>
                <a:cxn ang="0">
                  <a:pos x="284" y="138"/>
                </a:cxn>
                <a:cxn ang="0">
                  <a:pos x="298" y="138"/>
                </a:cxn>
                <a:cxn ang="0">
                  <a:pos x="298" y="142"/>
                </a:cxn>
                <a:cxn ang="0">
                  <a:pos x="298" y="146"/>
                </a:cxn>
                <a:cxn ang="0">
                  <a:pos x="313" y="150"/>
                </a:cxn>
                <a:cxn ang="0">
                  <a:pos x="313" y="153"/>
                </a:cxn>
                <a:cxn ang="0">
                  <a:pos x="326" y="157"/>
                </a:cxn>
                <a:cxn ang="0">
                  <a:pos x="326" y="161"/>
                </a:cxn>
                <a:cxn ang="0">
                  <a:pos x="326" y="164"/>
                </a:cxn>
                <a:cxn ang="0">
                  <a:pos x="326" y="168"/>
                </a:cxn>
                <a:cxn ang="0">
                  <a:pos x="341" y="168"/>
                </a:cxn>
                <a:cxn ang="0">
                  <a:pos x="341" y="172"/>
                </a:cxn>
              </a:cxnLst>
              <a:rect l="0" t="0" r="r" b="b"/>
              <a:pathLst>
                <a:path w="342" h="173">
                  <a:moveTo>
                    <a:pt x="0" y="0"/>
                  </a:moveTo>
                  <a:lnTo>
                    <a:pt x="0" y="0"/>
                  </a:lnTo>
                  <a:lnTo>
                    <a:pt x="15" y="0"/>
                  </a:lnTo>
                  <a:lnTo>
                    <a:pt x="15" y="4"/>
                  </a:lnTo>
                  <a:lnTo>
                    <a:pt x="28" y="4"/>
                  </a:lnTo>
                  <a:lnTo>
                    <a:pt x="28" y="8"/>
                  </a:lnTo>
                  <a:lnTo>
                    <a:pt x="43" y="8"/>
                  </a:lnTo>
                  <a:lnTo>
                    <a:pt x="43" y="11"/>
                  </a:lnTo>
                  <a:lnTo>
                    <a:pt x="57" y="11"/>
                  </a:lnTo>
                  <a:lnTo>
                    <a:pt x="57" y="15"/>
                  </a:lnTo>
                  <a:lnTo>
                    <a:pt x="57" y="19"/>
                  </a:lnTo>
                  <a:lnTo>
                    <a:pt x="70" y="19"/>
                  </a:lnTo>
                  <a:lnTo>
                    <a:pt x="70" y="23"/>
                  </a:lnTo>
                  <a:lnTo>
                    <a:pt x="85" y="23"/>
                  </a:lnTo>
                  <a:lnTo>
                    <a:pt x="85" y="26"/>
                  </a:lnTo>
                  <a:lnTo>
                    <a:pt x="100" y="30"/>
                  </a:lnTo>
                  <a:lnTo>
                    <a:pt x="100" y="34"/>
                  </a:lnTo>
                  <a:lnTo>
                    <a:pt x="113" y="34"/>
                  </a:lnTo>
                  <a:lnTo>
                    <a:pt x="113" y="37"/>
                  </a:lnTo>
                  <a:lnTo>
                    <a:pt x="113" y="41"/>
                  </a:lnTo>
                  <a:lnTo>
                    <a:pt x="128" y="41"/>
                  </a:lnTo>
                  <a:lnTo>
                    <a:pt x="128" y="45"/>
                  </a:lnTo>
                  <a:lnTo>
                    <a:pt x="143" y="45"/>
                  </a:lnTo>
                  <a:lnTo>
                    <a:pt x="143" y="49"/>
                  </a:lnTo>
                  <a:lnTo>
                    <a:pt x="143" y="52"/>
                  </a:lnTo>
                  <a:lnTo>
                    <a:pt x="156" y="52"/>
                  </a:lnTo>
                  <a:lnTo>
                    <a:pt x="156" y="56"/>
                  </a:lnTo>
                  <a:lnTo>
                    <a:pt x="156" y="60"/>
                  </a:lnTo>
                  <a:lnTo>
                    <a:pt x="171" y="60"/>
                  </a:lnTo>
                  <a:lnTo>
                    <a:pt x="171" y="64"/>
                  </a:lnTo>
                  <a:lnTo>
                    <a:pt x="185" y="68"/>
                  </a:lnTo>
                  <a:lnTo>
                    <a:pt x="185" y="71"/>
                  </a:lnTo>
                  <a:lnTo>
                    <a:pt x="185" y="75"/>
                  </a:lnTo>
                  <a:lnTo>
                    <a:pt x="198" y="79"/>
                  </a:lnTo>
                  <a:lnTo>
                    <a:pt x="198" y="82"/>
                  </a:lnTo>
                  <a:lnTo>
                    <a:pt x="213" y="86"/>
                  </a:lnTo>
                  <a:lnTo>
                    <a:pt x="213" y="90"/>
                  </a:lnTo>
                  <a:lnTo>
                    <a:pt x="228" y="93"/>
                  </a:lnTo>
                  <a:lnTo>
                    <a:pt x="228" y="97"/>
                  </a:lnTo>
                  <a:lnTo>
                    <a:pt x="241" y="101"/>
                  </a:lnTo>
                  <a:lnTo>
                    <a:pt x="241" y="104"/>
                  </a:lnTo>
                  <a:lnTo>
                    <a:pt x="241" y="108"/>
                  </a:lnTo>
                  <a:lnTo>
                    <a:pt x="256" y="112"/>
                  </a:lnTo>
                  <a:lnTo>
                    <a:pt x="256" y="116"/>
                  </a:lnTo>
                  <a:lnTo>
                    <a:pt x="271" y="120"/>
                  </a:lnTo>
                  <a:lnTo>
                    <a:pt x="271" y="123"/>
                  </a:lnTo>
                  <a:lnTo>
                    <a:pt x="271" y="127"/>
                  </a:lnTo>
                  <a:lnTo>
                    <a:pt x="284" y="131"/>
                  </a:lnTo>
                  <a:lnTo>
                    <a:pt x="284" y="135"/>
                  </a:lnTo>
                  <a:lnTo>
                    <a:pt x="284" y="138"/>
                  </a:lnTo>
                  <a:lnTo>
                    <a:pt x="298" y="138"/>
                  </a:lnTo>
                  <a:lnTo>
                    <a:pt x="298" y="142"/>
                  </a:lnTo>
                  <a:lnTo>
                    <a:pt x="298" y="146"/>
                  </a:lnTo>
                  <a:lnTo>
                    <a:pt x="313" y="150"/>
                  </a:lnTo>
                  <a:lnTo>
                    <a:pt x="313" y="153"/>
                  </a:lnTo>
                  <a:lnTo>
                    <a:pt x="326" y="157"/>
                  </a:lnTo>
                  <a:lnTo>
                    <a:pt x="326" y="161"/>
                  </a:lnTo>
                  <a:lnTo>
                    <a:pt x="326" y="164"/>
                  </a:lnTo>
                  <a:lnTo>
                    <a:pt x="326" y="168"/>
                  </a:lnTo>
                  <a:lnTo>
                    <a:pt x="341" y="168"/>
                  </a:lnTo>
                  <a:lnTo>
                    <a:pt x="341" y="17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432" name="Freeform 64"/>
            <p:cNvSpPr>
              <a:spLocks/>
            </p:cNvSpPr>
            <p:nvPr/>
          </p:nvSpPr>
          <p:spPr bwMode="auto">
            <a:xfrm>
              <a:off x="3547" y="2296"/>
              <a:ext cx="1027" cy="506"/>
            </a:xfrm>
            <a:custGeom>
              <a:avLst/>
              <a:gdLst/>
              <a:ahLst/>
              <a:cxnLst>
                <a:cxn ang="0">
                  <a:pos x="0" y="0"/>
                </a:cxn>
                <a:cxn ang="0">
                  <a:pos x="0" y="7"/>
                </a:cxn>
                <a:cxn ang="0">
                  <a:pos x="15" y="11"/>
                </a:cxn>
                <a:cxn ang="0">
                  <a:pos x="28" y="22"/>
                </a:cxn>
                <a:cxn ang="0">
                  <a:pos x="43" y="30"/>
                </a:cxn>
                <a:cxn ang="0">
                  <a:pos x="43" y="37"/>
                </a:cxn>
                <a:cxn ang="0">
                  <a:pos x="56" y="41"/>
                </a:cxn>
                <a:cxn ang="0">
                  <a:pos x="71" y="48"/>
                </a:cxn>
                <a:cxn ang="0">
                  <a:pos x="71" y="56"/>
                </a:cxn>
                <a:cxn ang="0">
                  <a:pos x="86" y="63"/>
                </a:cxn>
                <a:cxn ang="0">
                  <a:pos x="99" y="74"/>
                </a:cxn>
                <a:cxn ang="0">
                  <a:pos x="114" y="78"/>
                </a:cxn>
                <a:cxn ang="0">
                  <a:pos x="114" y="85"/>
                </a:cxn>
                <a:cxn ang="0">
                  <a:pos x="128" y="93"/>
                </a:cxn>
                <a:cxn ang="0">
                  <a:pos x="142" y="100"/>
                </a:cxn>
                <a:cxn ang="0">
                  <a:pos x="142" y="107"/>
                </a:cxn>
                <a:cxn ang="0">
                  <a:pos x="156" y="119"/>
                </a:cxn>
                <a:cxn ang="0">
                  <a:pos x="171" y="134"/>
                </a:cxn>
                <a:cxn ang="0">
                  <a:pos x="184" y="141"/>
                </a:cxn>
                <a:cxn ang="0">
                  <a:pos x="199" y="149"/>
                </a:cxn>
                <a:cxn ang="0">
                  <a:pos x="214" y="156"/>
                </a:cxn>
                <a:cxn ang="0">
                  <a:pos x="227" y="171"/>
                </a:cxn>
                <a:cxn ang="0">
                  <a:pos x="242" y="178"/>
                </a:cxn>
                <a:cxn ang="0">
                  <a:pos x="242" y="186"/>
                </a:cxn>
                <a:cxn ang="0">
                  <a:pos x="257" y="189"/>
                </a:cxn>
                <a:cxn ang="0">
                  <a:pos x="270" y="197"/>
                </a:cxn>
                <a:cxn ang="0">
                  <a:pos x="270" y="204"/>
                </a:cxn>
                <a:cxn ang="0">
                  <a:pos x="285" y="212"/>
                </a:cxn>
                <a:cxn ang="0">
                  <a:pos x="300" y="223"/>
                </a:cxn>
                <a:cxn ang="0">
                  <a:pos x="313" y="230"/>
                </a:cxn>
                <a:cxn ang="0">
                  <a:pos x="343" y="249"/>
                </a:cxn>
                <a:cxn ang="0">
                  <a:pos x="356" y="260"/>
                </a:cxn>
                <a:cxn ang="0">
                  <a:pos x="371" y="264"/>
                </a:cxn>
                <a:cxn ang="0">
                  <a:pos x="371" y="271"/>
                </a:cxn>
                <a:cxn ang="0">
                  <a:pos x="385" y="279"/>
                </a:cxn>
                <a:cxn ang="0">
                  <a:pos x="399" y="290"/>
                </a:cxn>
                <a:cxn ang="0">
                  <a:pos x="413" y="301"/>
                </a:cxn>
                <a:cxn ang="0">
                  <a:pos x="428" y="308"/>
                </a:cxn>
                <a:cxn ang="0">
                  <a:pos x="441" y="316"/>
                </a:cxn>
                <a:cxn ang="0">
                  <a:pos x="456" y="327"/>
                </a:cxn>
                <a:cxn ang="0">
                  <a:pos x="471" y="330"/>
                </a:cxn>
                <a:cxn ang="0">
                  <a:pos x="499" y="345"/>
                </a:cxn>
                <a:cxn ang="0">
                  <a:pos x="514" y="353"/>
                </a:cxn>
                <a:cxn ang="0">
                  <a:pos x="527" y="360"/>
                </a:cxn>
                <a:cxn ang="0">
                  <a:pos x="585" y="383"/>
                </a:cxn>
                <a:cxn ang="0">
                  <a:pos x="585" y="390"/>
                </a:cxn>
                <a:cxn ang="0">
                  <a:pos x="627" y="405"/>
                </a:cxn>
                <a:cxn ang="0">
                  <a:pos x="698" y="434"/>
                </a:cxn>
                <a:cxn ang="0">
                  <a:pos x="756" y="449"/>
                </a:cxn>
                <a:cxn ang="0">
                  <a:pos x="784" y="460"/>
                </a:cxn>
                <a:cxn ang="0">
                  <a:pos x="827" y="472"/>
                </a:cxn>
                <a:cxn ang="0">
                  <a:pos x="942" y="490"/>
                </a:cxn>
                <a:cxn ang="0">
                  <a:pos x="1026" y="505"/>
                </a:cxn>
              </a:cxnLst>
              <a:rect l="0" t="0" r="r" b="b"/>
              <a:pathLst>
                <a:path w="1027" h="506">
                  <a:moveTo>
                    <a:pt x="0" y="0"/>
                  </a:moveTo>
                  <a:lnTo>
                    <a:pt x="0" y="0"/>
                  </a:lnTo>
                  <a:lnTo>
                    <a:pt x="0" y="3"/>
                  </a:lnTo>
                  <a:lnTo>
                    <a:pt x="0" y="7"/>
                  </a:lnTo>
                  <a:lnTo>
                    <a:pt x="15" y="7"/>
                  </a:lnTo>
                  <a:lnTo>
                    <a:pt x="15" y="11"/>
                  </a:lnTo>
                  <a:lnTo>
                    <a:pt x="28" y="18"/>
                  </a:lnTo>
                  <a:lnTo>
                    <a:pt x="28" y="22"/>
                  </a:lnTo>
                  <a:lnTo>
                    <a:pt x="28" y="26"/>
                  </a:lnTo>
                  <a:lnTo>
                    <a:pt x="43" y="30"/>
                  </a:lnTo>
                  <a:lnTo>
                    <a:pt x="43" y="33"/>
                  </a:lnTo>
                  <a:lnTo>
                    <a:pt x="43" y="37"/>
                  </a:lnTo>
                  <a:lnTo>
                    <a:pt x="56" y="37"/>
                  </a:lnTo>
                  <a:lnTo>
                    <a:pt x="56" y="41"/>
                  </a:lnTo>
                  <a:lnTo>
                    <a:pt x="56" y="45"/>
                  </a:lnTo>
                  <a:lnTo>
                    <a:pt x="71" y="48"/>
                  </a:lnTo>
                  <a:lnTo>
                    <a:pt x="71" y="52"/>
                  </a:lnTo>
                  <a:lnTo>
                    <a:pt x="71" y="56"/>
                  </a:lnTo>
                  <a:lnTo>
                    <a:pt x="86" y="59"/>
                  </a:lnTo>
                  <a:lnTo>
                    <a:pt x="86" y="63"/>
                  </a:lnTo>
                  <a:lnTo>
                    <a:pt x="99" y="71"/>
                  </a:lnTo>
                  <a:lnTo>
                    <a:pt x="99" y="74"/>
                  </a:lnTo>
                  <a:lnTo>
                    <a:pt x="99" y="78"/>
                  </a:lnTo>
                  <a:lnTo>
                    <a:pt x="114" y="78"/>
                  </a:lnTo>
                  <a:lnTo>
                    <a:pt x="114" y="82"/>
                  </a:lnTo>
                  <a:lnTo>
                    <a:pt x="114" y="85"/>
                  </a:lnTo>
                  <a:lnTo>
                    <a:pt x="114" y="89"/>
                  </a:lnTo>
                  <a:lnTo>
                    <a:pt x="128" y="93"/>
                  </a:lnTo>
                  <a:lnTo>
                    <a:pt x="128" y="96"/>
                  </a:lnTo>
                  <a:lnTo>
                    <a:pt x="142" y="100"/>
                  </a:lnTo>
                  <a:lnTo>
                    <a:pt x="142" y="104"/>
                  </a:lnTo>
                  <a:lnTo>
                    <a:pt x="142" y="107"/>
                  </a:lnTo>
                  <a:lnTo>
                    <a:pt x="156" y="115"/>
                  </a:lnTo>
                  <a:lnTo>
                    <a:pt x="156" y="119"/>
                  </a:lnTo>
                  <a:lnTo>
                    <a:pt x="171" y="126"/>
                  </a:lnTo>
                  <a:lnTo>
                    <a:pt x="171" y="134"/>
                  </a:lnTo>
                  <a:lnTo>
                    <a:pt x="184" y="137"/>
                  </a:lnTo>
                  <a:lnTo>
                    <a:pt x="184" y="141"/>
                  </a:lnTo>
                  <a:lnTo>
                    <a:pt x="199" y="145"/>
                  </a:lnTo>
                  <a:lnTo>
                    <a:pt x="199" y="149"/>
                  </a:lnTo>
                  <a:lnTo>
                    <a:pt x="199" y="152"/>
                  </a:lnTo>
                  <a:lnTo>
                    <a:pt x="214" y="156"/>
                  </a:lnTo>
                  <a:lnTo>
                    <a:pt x="214" y="160"/>
                  </a:lnTo>
                  <a:lnTo>
                    <a:pt x="227" y="171"/>
                  </a:lnTo>
                  <a:lnTo>
                    <a:pt x="227" y="175"/>
                  </a:lnTo>
                  <a:lnTo>
                    <a:pt x="242" y="178"/>
                  </a:lnTo>
                  <a:lnTo>
                    <a:pt x="242" y="182"/>
                  </a:lnTo>
                  <a:lnTo>
                    <a:pt x="242" y="186"/>
                  </a:lnTo>
                  <a:lnTo>
                    <a:pt x="257" y="186"/>
                  </a:lnTo>
                  <a:lnTo>
                    <a:pt x="257" y="189"/>
                  </a:lnTo>
                  <a:lnTo>
                    <a:pt x="257" y="193"/>
                  </a:lnTo>
                  <a:lnTo>
                    <a:pt x="270" y="197"/>
                  </a:lnTo>
                  <a:lnTo>
                    <a:pt x="270" y="201"/>
                  </a:lnTo>
                  <a:lnTo>
                    <a:pt x="270" y="204"/>
                  </a:lnTo>
                  <a:lnTo>
                    <a:pt x="285" y="208"/>
                  </a:lnTo>
                  <a:lnTo>
                    <a:pt x="285" y="212"/>
                  </a:lnTo>
                  <a:lnTo>
                    <a:pt x="285" y="215"/>
                  </a:lnTo>
                  <a:lnTo>
                    <a:pt x="300" y="223"/>
                  </a:lnTo>
                  <a:lnTo>
                    <a:pt x="313" y="226"/>
                  </a:lnTo>
                  <a:lnTo>
                    <a:pt x="313" y="230"/>
                  </a:lnTo>
                  <a:lnTo>
                    <a:pt x="328" y="241"/>
                  </a:lnTo>
                  <a:lnTo>
                    <a:pt x="343" y="249"/>
                  </a:lnTo>
                  <a:lnTo>
                    <a:pt x="356" y="256"/>
                  </a:lnTo>
                  <a:lnTo>
                    <a:pt x="356" y="260"/>
                  </a:lnTo>
                  <a:lnTo>
                    <a:pt x="356" y="264"/>
                  </a:lnTo>
                  <a:lnTo>
                    <a:pt x="371" y="264"/>
                  </a:lnTo>
                  <a:lnTo>
                    <a:pt x="371" y="267"/>
                  </a:lnTo>
                  <a:lnTo>
                    <a:pt x="371" y="271"/>
                  </a:lnTo>
                  <a:lnTo>
                    <a:pt x="385" y="275"/>
                  </a:lnTo>
                  <a:lnTo>
                    <a:pt x="385" y="279"/>
                  </a:lnTo>
                  <a:lnTo>
                    <a:pt x="385" y="282"/>
                  </a:lnTo>
                  <a:lnTo>
                    <a:pt x="399" y="290"/>
                  </a:lnTo>
                  <a:lnTo>
                    <a:pt x="413" y="294"/>
                  </a:lnTo>
                  <a:lnTo>
                    <a:pt x="413" y="301"/>
                  </a:lnTo>
                  <a:lnTo>
                    <a:pt x="428" y="301"/>
                  </a:lnTo>
                  <a:lnTo>
                    <a:pt x="428" y="308"/>
                  </a:lnTo>
                  <a:lnTo>
                    <a:pt x="441" y="312"/>
                  </a:lnTo>
                  <a:lnTo>
                    <a:pt x="441" y="316"/>
                  </a:lnTo>
                  <a:lnTo>
                    <a:pt x="456" y="323"/>
                  </a:lnTo>
                  <a:lnTo>
                    <a:pt x="456" y="327"/>
                  </a:lnTo>
                  <a:lnTo>
                    <a:pt x="471" y="327"/>
                  </a:lnTo>
                  <a:lnTo>
                    <a:pt x="471" y="330"/>
                  </a:lnTo>
                  <a:lnTo>
                    <a:pt x="499" y="342"/>
                  </a:lnTo>
                  <a:lnTo>
                    <a:pt x="499" y="345"/>
                  </a:lnTo>
                  <a:lnTo>
                    <a:pt x="514" y="349"/>
                  </a:lnTo>
                  <a:lnTo>
                    <a:pt x="514" y="353"/>
                  </a:lnTo>
                  <a:lnTo>
                    <a:pt x="527" y="356"/>
                  </a:lnTo>
                  <a:lnTo>
                    <a:pt x="527" y="360"/>
                  </a:lnTo>
                  <a:lnTo>
                    <a:pt x="557" y="371"/>
                  </a:lnTo>
                  <a:lnTo>
                    <a:pt x="585" y="383"/>
                  </a:lnTo>
                  <a:lnTo>
                    <a:pt x="585" y="386"/>
                  </a:lnTo>
                  <a:lnTo>
                    <a:pt x="585" y="390"/>
                  </a:lnTo>
                  <a:lnTo>
                    <a:pt x="613" y="401"/>
                  </a:lnTo>
                  <a:lnTo>
                    <a:pt x="627" y="405"/>
                  </a:lnTo>
                  <a:lnTo>
                    <a:pt x="698" y="431"/>
                  </a:lnTo>
                  <a:lnTo>
                    <a:pt x="698" y="434"/>
                  </a:lnTo>
                  <a:lnTo>
                    <a:pt x="728" y="442"/>
                  </a:lnTo>
                  <a:lnTo>
                    <a:pt x="756" y="449"/>
                  </a:lnTo>
                  <a:lnTo>
                    <a:pt x="771" y="457"/>
                  </a:lnTo>
                  <a:lnTo>
                    <a:pt x="784" y="460"/>
                  </a:lnTo>
                  <a:lnTo>
                    <a:pt x="799" y="464"/>
                  </a:lnTo>
                  <a:lnTo>
                    <a:pt x="827" y="472"/>
                  </a:lnTo>
                  <a:lnTo>
                    <a:pt x="856" y="479"/>
                  </a:lnTo>
                  <a:lnTo>
                    <a:pt x="942" y="490"/>
                  </a:lnTo>
                  <a:lnTo>
                    <a:pt x="955" y="494"/>
                  </a:lnTo>
                  <a:lnTo>
                    <a:pt x="1026" y="505"/>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58433" name="Freeform 65"/>
            <p:cNvSpPr>
              <a:spLocks/>
            </p:cNvSpPr>
            <p:nvPr/>
          </p:nvSpPr>
          <p:spPr bwMode="auto">
            <a:xfrm>
              <a:off x="4573" y="2801"/>
              <a:ext cx="501" cy="28"/>
            </a:xfrm>
            <a:custGeom>
              <a:avLst/>
              <a:gdLst/>
              <a:ahLst/>
              <a:cxnLst>
                <a:cxn ang="0">
                  <a:pos x="0" y="0"/>
                </a:cxn>
                <a:cxn ang="0">
                  <a:pos x="15" y="0"/>
                </a:cxn>
                <a:cxn ang="0">
                  <a:pos x="43" y="4"/>
                </a:cxn>
                <a:cxn ang="0">
                  <a:pos x="243" y="19"/>
                </a:cxn>
                <a:cxn ang="0">
                  <a:pos x="500" y="27"/>
                </a:cxn>
              </a:cxnLst>
              <a:rect l="0" t="0" r="r" b="b"/>
              <a:pathLst>
                <a:path w="501" h="28">
                  <a:moveTo>
                    <a:pt x="0" y="0"/>
                  </a:moveTo>
                  <a:lnTo>
                    <a:pt x="15" y="0"/>
                  </a:lnTo>
                  <a:lnTo>
                    <a:pt x="43" y="4"/>
                  </a:lnTo>
                  <a:lnTo>
                    <a:pt x="243" y="19"/>
                  </a:lnTo>
                  <a:lnTo>
                    <a:pt x="500" y="27"/>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58434" name="Line 66"/>
          <p:cNvSpPr>
            <a:spLocks noChangeShapeType="1"/>
          </p:cNvSpPr>
          <p:nvPr/>
        </p:nvSpPr>
        <p:spPr bwMode="auto">
          <a:xfrm>
            <a:off x="4914900" y="3357563"/>
            <a:ext cx="0" cy="1208087"/>
          </a:xfrm>
          <a:prstGeom prst="line">
            <a:avLst/>
          </a:prstGeom>
          <a:noFill/>
          <a:ln w="12700">
            <a:solidFill>
              <a:schemeClr val="tx1"/>
            </a:solidFill>
            <a:prstDash val="lgDash"/>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42" name="Rectangle 26"/>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60418" name="Rectangle 2"/>
          <p:cNvSpPr>
            <a:spLocks noGrp="1" noRot="1" noChangeArrowheads="1"/>
          </p:cNvSpPr>
          <p:nvPr>
            <p:ph type="title"/>
          </p:nvPr>
        </p:nvSpPr>
        <p:spPr>
          <a:noFill/>
          <a:ln/>
        </p:spPr>
        <p:txBody>
          <a:bodyPr lIns="90488" tIns="44450" rIns="90488" bIns="44450"/>
          <a:lstStyle/>
          <a:p>
            <a:r>
              <a:rPr lang="en-US"/>
              <a:t>What Does </a:t>
            </a:r>
            <a:r>
              <a:rPr lang="en-US" i="1"/>
              <a:t>Difference</a:t>
            </a:r>
            <a:r>
              <a:rPr lang="en-US"/>
              <a:t> Mean?</a:t>
            </a:r>
          </a:p>
        </p:txBody>
      </p:sp>
      <p:sp>
        <p:nvSpPr>
          <p:cNvPr id="60419" name="Rectangle 3"/>
          <p:cNvSpPr>
            <a:spLocks noGrp="1" noRot="1" noChangeArrowheads="1"/>
          </p:cNvSpPr>
          <p:nvPr>
            <p:ph type="body" idx="1"/>
          </p:nvPr>
        </p:nvSpPr>
        <p:spPr>
          <a:xfrm>
            <a:off x="609600" y="1585913"/>
            <a:ext cx="7848600" cy="2681287"/>
          </a:xfrm>
          <a:noFill/>
          <a:ln/>
        </p:spPr>
        <p:txBody>
          <a:bodyPr lIns="90488" tIns="44450" rIns="90488" bIns="44450"/>
          <a:lstStyle/>
          <a:p>
            <a:r>
              <a:rPr lang="en-US" sz="2800"/>
              <a:t>A statistical difference is a function of the </a:t>
            </a:r>
            <a:r>
              <a:rPr lang="en-US" sz="2800" i="1">
                <a:solidFill>
                  <a:schemeClr val="tx2"/>
                </a:solidFill>
              </a:rPr>
              <a:t>difference between means</a:t>
            </a:r>
            <a:r>
              <a:rPr lang="en-US" sz="2800" i="1">
                <a:solidFill>
                  <a:srgbClr val="005400"/>
                </a:solidFill>
              </a:rPr>
              <a:t> </a:t>
            </a:r>
            <a:r>
              <a:rPr lang="en-US" sz="2800"/>
              <a:t>relative to the </a:t>
            </a:r>
            <a:r>
              <a:rPr lang="en-US" sz="2800" i="1">
                <a:solidFill>
                  <a:schemeClr val="tx2"/>
                </a:solidFill>
              </a:rPr>
              <a:t>variability</a:t>
            </a:r>
            <a:r>
              <a:rPr lang="en-US" sz="2800"/>
              <a:t>.</a:t>
            </a:r>
          </a:p>
          <a:p>
            <a:r>
              <a:rPr lang="en-US" sz="2800"/>
              <a:t>A small difference between means with large variability could be due to </a:t>
            </a:r>
            <a:r>
              <a:rPr lang="en-US" sz="2800" i="1">
                <a:solidFill>
                  <a:schemeClr val="tx2"/>
                </a:solidFill>
              </a:rPr>
              <a:t>chance</a:t>
            </a:r>
            <a:r>
              <a:rPr lang="en-US" sz="2800"/>
              <a:t>.</a:t>
            </a:r>
          </a:p>
        </p:txBody>
      </p:sp>
      <p:sp>
        <p:nvSpPr>
          <p:cNvPr id="60420" name="Line 4"/>
          <p:cNvSpPr>
            <a:spLocks noChangeShapeType="1"/>
          </p:cNvSpPr>
          <p:nvPr/>
        </p:nvSpPr>
        <p:spPr bwMode="auto">
          <a:xfrm>
            <a:off x="3263900" y="6394450"/>
            <a:ext cx="2757488" cy="0"/>
          </a:xfrm>
          <a:prstGeom prst="line">
            <a:avLst/>
          </a:prstGeom>
          <a:noFill/>
          <a:ln w="25400">
            <a:solidFill>
              <a:schemeClr val="tx1"/>
            </a:solidFill>
            <a:round/>
            <a:headEnd/>
            <a:tailEnd/>
          </a:ln>
          <a:effectLst/>
        </p:spPr>
        <p:txBody>
          <a:bodyPr wrap="none" anchor="ctr"/>
          <a:lstStyle/>
          <a:p>
            <a:endParaRPr lang="en-US"/>
          </a:p>
        </p:txBody>
      </p:sp>
      <p:sp>
        <p:nvSpPr>
          <p:cNvPr id="60421" name="Line 5"/>
          <p:cNvSpPr>
            <a:spLocks noChangeShapeType="1"/>
          </p:cNvSpPr>
          <p:nvPr/>
        </p:nvSpPr>
        <p:spPr bwMode="auto">
          <a:xfrm flipV="1">
            <a:off x="3248025" y="48275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60422" name="Group 6"/>
          <p:cNvGrpSpPr>
            <a:grpSpLocks/>
          </p:cNvGrpSpPr>
          <p:nvPr/>
        </p:nvGrpSpPr>
        <p:grpSpPr bwMode="auto">
          <a:xfrm>
            <a:off x="3962400" y="4954588"/>
            <a:ext cx="815975" cy="1439862"/>
            <a:chOff x="2496" y="3121"/>
            <a:chExt cx="514" cy="907"/>
          </a:xfrm>
        </p:grpSpPr>
        <p:grpSp>
          <p:nvGrpSpPr>
            <p:cNvPr id="60423" name="Group 7"/>
            <p:cNvGrpSpPr>
              <a:grpSpLocks/>
            </p:cNvGrpSpPr>
            <p:nvPr/>
          </p:nvGrpSpPr>
          <p:grpSpPr bwMode="auto">
            <a:xfrm>
              <a:off x="2496" y="3121"/>
              <a:ext cx="514" cy="851"/>
              <a:chOff x="2496" y="3121"/>
              <a:chExt cx="514" cy="851"/>
            </a:xfrm>
          </p:grpSpPr>
          <p:sp>
            <p:nvSpPr>
              <p:cNvPr id="60424" name="Freeform 8"/>
              <p:cNvSpPr>
                <a:spLocks/>
              </p:cNvSpPr>
              <p:nvPr/>
            </p:nvSpPr>
            <p:spPr bwMode="auto">
              <a:xfrm>
                <a:off x="2496" y="3360"/>
                <a:ext cx="191" cy="612"/>
              </a:xfrm>
              <a:custGeom>
                <a:avLst/>
                <a:gdLst/>
                <a:ahLst/>
                <a:cxnLst>
                  <a:cxn ang="0">
                    <a:pos x="21" y="602"/>
                  </a:cxn>
                  <a:cxn ang="0">
                    <a:pos x="62" y="576"/>
                  </a:cxn>
                  <a:cxn ang="0">
                    <a:pos x="71" y="563"/>
                  </a:cxn>
                  <a:cxn ang="0">
                    <a:pos x="81" y="545"/>
                  </a:cxn>
                  <a:cxn ang="0">
                    <a:pos x="84" y="540"/>
                  </a:cxn>
                  <a:cxn ang="0">
                    <a:pos x="88" y="527"/>
                  </a:cxn>
                  <a:cxn ang="0">
                    <a:pos x="92" y="518"/>
                  </a:cxn>
                  <a:cxn ang="0">
                    <a:pos x="96" y="509"/>
                  </a:cxn>
                  <a:cxn ang="0">
                    <a:pos x="100" y="500"/>
                  </a:cxn>
                  <a:cxn ang="0">
                    <a:pos x="103" y="487"/>
                  </a:cxn>
                  <a:cxn ang="0">
                    <a:pos x="111" y="465"/>
                  </a:cxn>
                  <a:cxn ang="0">
                    <a:pos x="117" y="439"/>
                  </a:cxn>
                  <a:cxn ang="0">
                    <a:pos x="118" y="434"/>
                  </a:cxn>
                  <a:cxn ang="0">
                    <a:pos x="120" y="421"/>
                  </a:cxn>
                  <a:cxn ang="0">
                    <a:pos x="126" y="398"/>
                  </a:cxn>
                  <a:cxn ang="0">
                    <a:pos x="128" y="390"/>
                  </a:cxn>
                  <a:cxn ang="0">
                    <a:pos x="130" y="376"/>
                  </a:cxn>
                  <a:cxn ang="0">
                    <a:pos x="132" y="368"/>
                  </a:cxn>
                  <a:cxn ang="0">
                    <a:pos x="135" y="354"/>
                  </a:cxn>
                  <a:cxn ang="0">
                    <a:pos x="137" y="341"/>
                  </a:cxn>
                  <a:cxn ang="0">
                    <a:pos x="139" y="337"/>
                  </a:cxn>
                  <a:cxn ang="0">
                    <a:pos x="139" y="328"/>
                  </a:cxn>
                  <a:cxn ang="0">
                    <a:pos x="141" y="314"/>
                  </a:cxn>
                  <a:cxn ang="0">
                    <a:pos x="143" y="306"/>
                  </a:cxn>
                  <a:cxn ang="0">
                    <a:pos x="145" y="301"/>
                  </a:cxn>
                  <a:cxn ang="0">
                    <a:pos x="147" y="284"/>
                  </a:cxn>
                  <a:cxn ang="0">
                    <a:pos x="149" y="274"/>
                  </a:cxn>
                  <a:cxn ang="0">
                    <a:pos x="150" y="266"/>
                  </a:cxn>
                  <a:cxn ang="0">
                    <a:pos x="152" y="252"/>
                  </a:cxn>
                  <a:cxn ang="0">
                    <a:pos x="154" y="244"/>
                  </a:cxn>
                  <a:cxn ang="0">
                    <a:pos x="156" y="231"/>
                  </a:cxn>
                  <a:cxn ang="0">
                    <a:pos x="158" y="221"/>
                  </a:cxn>
                  <a:cxn ang="0">
                    <a:pos x="158" y="213"/>
                  </a:cxn>
                  <a:cxn ang="0">
                    <a:pos x="160" y="199"/>
                  </a:cxn>
                  <a:cxn ang="0">
                    <a:pos x="162" y="195"/>
                  </a:cxn>
                  <a:cxn ang="0">
                    <a:pos x="164" y="186"/>
                  </a:cxn>
                  <a:cxn ang="0">
                    <a:pos x="165" y="173"/>
                  </a:cxn>
                  <a:cxn ang="0">
                    <a:pos x="165" y="164"/>
                  </a:cxn>
                  <a:cxn ang="0">
                    <a:pos x="167" y="155"/>
                  </a:cxn>
                  <a:cxn ang="0">
                    <a:pos x="169" y="146"/>
                  </a:cxn>
                  <a:cxn ang="0">
                    <a:pos x="169" y="137"/>
                  </a:cxn>
                  <a:cxn ang="0">
                    <a:pos x="171" y="129"/>
                  </a:cxn>
                  <a:cxn ang="0">
                    <a:pos x="173" y="124"/>
                  </a:cxn>
                  <a:cxn ang="0">
                    <a:pos x="173" y="115"/>
                  </a:cxn>
                  <a:cxn ang="0">
                    <a:pos x="175" y="106"/>
                  </a:cxn>
                  <a:cxn ang="0">
                    <a:pos x="175" y="97"/>
                  </a:cxn>
                  <a:cxn ang="0">
                    <a:pos x="177" y="93"/>
                  </a:cxn>
                  <a:cxn ang="0">
                    <a:pos x="177" y="84"/>
                  </a:cxn>
                  <a:cxn ang="0">
                    <a:pos x="179" y="80"/>
                  </a:cxn>
                  <a:cxn ang="0">
                    <a:pos x="180" y="71"/>
                  </a:cxn>
                  <a:cxn ang="0">
                    <a:pos x="182" y="53"/>
                  </a:cxn>
                  <a:cxn ang="0">
                    <a:pos x="184" y="44"/>
                  </a:cxn>
                  <a:cxn ang="0">
                    <a:pos x="186" y="27"/>
                  </a:cxn>
                  <a:cxn ang="0">
                    <a:pos x="188" y="22"/>
                  </a:cxn>
                  <a:cxn ang="0">
                    <a:pos x="188" y="13"/>
                  </a:cxn>
                  <a:cxn ang="0">
                    <a:pos x="190" y="9"/>
                  </a:cxn>
                  <a:cxn ang="0">
                    <a:pos x="190" y="0"/>
                  </a:cxn>
                </a:cxnLst>
                <a:rect l="0" t="0" r="r" b="b"/>
                <a:pathLst>
                  <a:path w="191" h="612">
                    <a:moveTo>
                      <a:pt x="0" y="611"/>
                    </a:moveTo>
                    <a:lnTo>
                      <a:pt x="21" y="602"/>
                    </a:lnTo>
                    <a:lnTo>
                      <a:pt x="55" y="584"/>
                    </a:lnTo>
                    <a:lnTo>
                      <a:pt x="62" y="576"/>
                    </a:lnTo>
                    <a:lnTo>
                      <a:pt x="68" y="567"/>
                    </a:lnTo>
                    <a:lnTo>
                      <a:pt x="71" y="563"/>
                    </a:lnTo>
                    <a:lnTo>
                      <a:pt x="73" y="558"/>
                    </a:lnTo>
                    <a:lnTo>
                      <a:pt x="81" y="545"/>
                    </a:lnTo>
                    <a:lnTo>
                      <a:pt x="83" y="540"/>
                    </a:lnTo>
                    <a:lnTo>
                      <a:pt x="84" y="540"/>
                    </a:lnTo>
                    <a:lnTo>
                      <a:pt x="84" y="536"/>
                    </a:lnTo>
                    <a:lnTo>
                      <a:pt x="88" y="527"/>
                    </a:lnTo>
                    <a:lnTo>
                      <a:pt x="90" y="527"/>
                    </a:lnTo>
                    <a:lnTo>
                      <a:pt x="92" y="518"/>
                    </a:lnTo>
                    <a:lnTo>
                      <a:pt x="94" y="514"/>
                    </a:lnTo>
                    <a:lnTo>
                      <a:pt x="96" y="509"/>
                    </a:lnTo>
                    <a:lnTo>
                      <a:pt x="98" y="505"/>
                    </a:lnTo>
                    <a:lnTo>
                      <a:pt x="100" y="500"/>
                    </a:lnTo>
                    <a:lnTo>
                      <a:pt x="101" y="496"/>
                    </a:lnTo>
                    <a:lnTo>
                      <a:pt x="103" y="487"/>
                    </a:lnTo>
                    <a:lnTo>
                      <a:pt x="105" y="482"/>
                    </a:lnTo>
                    <a:lnTo>
                      <a:pt x="111" y="465"/>
                    </a:lnTo>
                    <a:lnTo>
                      <a:pt x="113" y="456"/>
                    </a:lnTo>
                    <a:lnTo>
                      <a:pt x="117" y="439"/>
                    </a:lnTo>
                    <a:lnTo>
                      <a:pt x="117" y="434"/>
                    </a:lnTo>
                    <a:lnTo>
                      <a:pt x="118" y="434"/>
                    </a:lnTo>
                    <a:lnTo>
                      <a:pt x="118" y="429"/>
                    </a:lnTo>
                    <a:lnTo>
                      <a:pt x="120" y="421"/>
                    </a:lnTo>
                    <a:lnTo>
                      <a:pt x="126" y="403"/>
                    </a:lnTo>
                    <a:lnTo>
                      <a:pt x="126" y="398"/>
                    </a:lnTo>
                    <a:lnTo>
                      <a:pt x="126" y="394"/>
                    </a:lnTo>
                    <a:lnTo>
                      <a:pt x="128" y="390"/>
                    </a:lnTo>
                    <a:lnTo>
                      <a:pt x="130" y="381"/>
                    </a:lnTo>
                    <a:lnTo>
                      <a:pt x="130" y="376"/>
                    </a:lnTo>
                    <a:lnTo>
                      <a:pt x="132" y="372"/>
                    </a:lnTo>
                    <a:lnTo>
                      <a:pt x="132" y="368"/>
                    </a:lnTo>
                    <a:lnTo>
                      <a:pt x="134" y="363"/>
                    </a:lnTo>
                    <a:lnTo>
                      <a:pt x="135" y="354"/>
                    </a:lnTo>
                    <a:lnTo>
                      <a:pt x="135" y="345"/>
                    </a:lnTo>
                    <a:lnTo>
                      <a:pt x="137" y="341"/>
                    </a:lnTo>
                    <a:lnTo>
                      <a:pt x="137" y="337"/>
                    </a:lnTo>
                    <a:lnTo>
                      <a:pt x="139" y="337"/>
                    </a:lnTo>
                    <a:lnTo>
                      <a:pt x="139" y="332"/>
                    </a:lnTo>
                    <a:lnTo>
                      <a:pt x="139" y="328"/>
                    </a:lnTo>
                    <a:lnTo>
                      <a:pt x="141" y="319"/>
                    </a:lnTo>
                    <a:lnTo>
                      <a:pt x="141" y="314"/>
                    </a:lnTo>
                    <a:lnTo>
                      <a:pt x="143" y="310"/>
                    </a:lnTo>
                    <a:lnTo>
                      <a:pt x="143" y="306"/>
                    </a:lnTo>
                    <a:lnTo>
                      <a:pt x="145" y="306"/>
                    </a:lnTo>
                    <a:lnTo>
                      <a:pt x="145" y="301"/>
                    </a:lnTo>
                    <a:lnTo>
                      <a:pt x="145" y="297"/>
                    </a:lnTo>
                    <a:lnTo>
                      <a:pt x="147" y="284"/>
                    </a:lnTo>
                    <a:lnTo>
                      <a:pt x="149" y="279"/>
                    </a:lnTo>
                    <a:lnTo>
                      <a:pt x="149" y="274"/>
                    </a:lnTo>
                    <a:lnTo>
                      <a:pt x="149" y="270"/>
                    </a:lnTo>
                    <a:lnTo>
                      <a:pt x="150" y="266"/>
                    </a:lnTo>
                    <a:lnTo>
                      <a:pt x="152" y="257"/>
                    </a:lnTo>
                    <a:lnTo>
                      <a:pt x="152" y="252"/>
                    </a:lnTo>
                    <a:lnTo>
                      <a:pt x="152" y="248"/>
                    </a:lnTo>
                    <a:lnTo>
                      <a:pt x="154" y="244"/>
                    </a:lnTo>
                    <a:lnTo>
                      <a:pt x="154" y="239"/>
                    </a:lnTo>
                    <a:lnTo>
                      <a:pt x="156" y="231"/>
                    </a:lnTo>
                    <a:lnTo>
                      <a:pt x="156" y="226"/>
                    </a:lnTo>
                    <a:lnTo>
                      <a:pt x="158" y="221"/>
                    </a:lnTo>
                    <a:lnTo>
                      <a:pt x="158" y="217"/>
                    </a:lnTo>
                    <a:lnTo>
                      <a:pt x="158" y="213"/>
                    </a:lnTo>
                    <a:lnTo>
                      <a:pt x="160" y="203"/>
                    </a:lnTo>
                    <a:lnTo>
                      <a:pt x="160" y="199"/>
                    </a:lnTo>
                    <a:lnTo>
                      <a:pt x="162" y="199"/>
                    </a:lnTo>
                    <a:lnTo>
                      <a:pt x="162" y="195"/>
                    </a:lnTo>
                    <a:lnTo>
                      <a:pt x="162" y="190"/>
                    </a:lnTo>
                    <a:lnTo>
                      <a:pt x="164" y="186"/>
                    </a:lnTo>
                    <a:lnTo>
                      <a:pt x="164" y="182"/>
                    </a:lnTo>
                    <a:lnTo>
                      <a:pt x="165" y="173"/>
                    </a:lnTo>
                    <a:lnTo>
                      <a:pt x="165" y="168"/>
                    </a:lnTo>
                    <a:lnTo>
                      <a:pt x="165" y="164"/>
                    </a:lnTo>
                    <a:lnTo>
                      <a:pt x="167" y="160"/>
                    </a:lnTo>
                    <a:lnTo>
                      <a:pt x="167" y="155"/>
                    </a:lnTo>
                    <a:lnTo>
                      <a:pt x="167" y="150"/>
                    </a:lnTo>
                    <a:lnTo>
                      <a:pt x="169" y="146"/>
                    </a:lnTo>
                    <a:lnTo>
                      <a:pt x="169" y="142"/>
                    </a:lnTo>
                    <a:lnTo>
                      <a:pt x="169" y="137"/>
                    </a:lnTo>
                    <a:lnTo>
                      <a:pt x="171" y="133"/>
                    </a:lnTo>
                    <a:lnTo>
                      <a:pt x="171" y="129"/>
                    </a:lnTo>
                    <a:lnTo>
                      <a:pt x="171" y="124"/>
                    </a:lnTo>
                    <a:lnTo>
                      <a:pt x="173" y="124"/>
                    </a:lnTo>
                    <a:lnTo>
                      <a:pt x="173" y="120"/>
                    </a:lnTo>
                    <a:lnTo>
                      <a:pt x="173" y="115"/>
                    </a:lnTo>
                    <a:lnTo>
                      <a:pt x="175" y="111"/>
                    </a:lnTo>
                    <a:lnTo>
                      <a:pt x="175" y="106"/>
                    </a:lnTo>
                    <a:lnTo>
                      <a:pt x="175" y="102"/>
                    </a:lnTo>
                    <a:lnTo>
                      <a:pt x="175" y="97"/>
                    </a:lnTo>
                    <a:lnTo>
                      <a:pt x="177" y="97"/>
                    </a:lnTo>
                    <a:lnTo>
                      <a:pt x="177" y="93"/>
                    </a:lnTo>
                    <a:lnTo>
                      <a:pt x="177" y="89"/>
                    </a:lnTo>
                    <a:lnTo>
                      <a:pt x="177" y="84"/>
                    </a:lnTo>
                    <a:lnTo>
                      <a:pt x="179" y="84"/>
                    </a:lnTo>
                    <a:lnTo>
                      <a:pt x="179" y="80"/>
                    </a:lnTo>
                    <a:lnTo>
                      <a:pt x="179" y="75"/>
                    </a:lnTo>
                    <a:lnTo>
                      <a:pt x="180" y="71"/>
                    </a:lnTo>
                    <a:lnTo>
                      <a:pt x="180" y="66"/>
                    </a:lnTo>
                    <a:lnTo>
                      <a:pt x="182" y="53"/>
                    </a:lnTo>
                    <a:lnTo>
                      <a:pt x="182" y="49"/>
                    </a:lnTo>
                    <a:lnTo>
                      <a:pt x="184" y="44"/>
                    </a:lnTo>
                    <a:lnTo>
                      <a:pt x="184" y="40"/>
                    </a:lnTo>
                    <a:lnTo>
                      <a:pt x="186" y="27"/>
                    </a:lnTo>
                    <a:lnTo>
                      <a:pt x="186" y="22"/>
                    </a:lnTo>
                    <a:lnTo>
                      <a:pt x="188" y="22"/>
                    </a:lnTo>
                    <a:lnTo>
                      <a:pt x="188" y="18"/>
                    </a:lnTo>
                    <a:lnTo>
                      <a:pt x="188" y="13"/>
                    </a:lnTo>
                    <a:lnTo>
                      <a:pt x="188" y="9"/>
                    </a:lnTo>
                    <a:lnTo>
                      <a:pt x="190" y="9"/>
                    </a:lnTo>
                    <a:lnTo>
                      <a:pt x="190" y="5"/>
                    </a:lnTo>
                    <a:lnTo>
                      <a:pt x="19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0425" name="Freeform 9"/>
              <p:cNvSpPr>
                <a:spLocks/>
              </p:cNvSpPr>
              <p:nvPr/>
            </p:nvSpPr>
            <p:spPr bwMode="auto">
              <a:xfrm>
                <a:off x="2686" y="3147"/>
                <a:ext cx="44" cy="214"/>
              </a:xfrm>
              <a:custGeom>
                <a:avLst/>
                <a:gdLst/>
                <a:ahLst/>
                <a:cxnLst>
                  <a:cxn ang="0">
                    <a:pos x="0" y="213"/>
                  </a:cxn>
                  <a:cxn ang="0">
                    <a:pos x="0" y="213"/>
                  </a:cxn>
                  <a:cxn ang="0">
                    <a:pos x="0" y="208"/>
                  </a:cxn>
                  <a:cxn ang="0">
                    <a:pos x="2" y="208"/>
                  </a:cxn>
                  <a:cxn ang="0">
                    <a:pos x="2" y="204"/>
                  </a:cxn>
                  <a:cxn ang="0">
                    <a:pos x="2" y="200"/>
                  </a:cxn>
                  <a:cxn ang="0">
                    <a:pos x="4" y="191"/>
                  </a:cxn>
                  <a:cxn ang="0">
                    <a:pos x="4" y="186"/>
                  </a:cxn>
                  <a:cxn ang="0">
                    <a:pos x="5" y="186"/>
                  </a:cxn>
                  <a:cxn ang="0">
                    <a:pos x="5" y="182"/>
                  </a:cxn>
                  <a:cxn ang="0">
                    <a:pos x="5" y="178"/>
                  </a:cxn>
                  <a:cxn ang="0">
                    <a:pos x="5" y="173"/>
                  </a:cxn>
                  <a:cxn ang="0">
                    <a:pos x="7" y="169"/>
                  </a:cxn>
                  <a:cxn ang="0">
                    <a:pos x="7" y="164"/>
                  </a:cxn>
                  <a:cxn ang="0">
                    <a:pos x="9" y="160"/>
                  </a:cxn>
                  <a:cxn ang="0">
                    <a:pos x="9" y="155"/>
                  </a:cxn>
                  <a:cxn ang="0">
                    <a:pos x="9" y="151"/>
                  </a:cxn>
                  <a:cxn ang="0">
                    <a:pos x="11" y="147"/>
                  </a:cxn>
                  <a:cxn ang="0">
                    <a:pos x="11" y="142"/>
                  </a:cxn>
                  <a:cxn ang="0">
                    <a:pos x="13" y="138"/>
                  </a:cxn>
                  <a:cxn ang="0">
                    <a:pos x="13" y="133"/>
                  </a:cxn>
                  <a:cxn ang="0">
                    <a:pos x="13" y="129"/>
                  </a:cxn>
                  <a:cxn ang="0">
                    <a:pos x="15" y="125"/>
                  </a:cxn>
                  <a:cxn ang="0">
                    <a:pos x="15" y="120"/>
                  </a:cxn>
                  <a:cxn ang="0">
                    <a:pos x="15" y="115"/>
                  </a:cxn>
                  <a:cxn ang="0">
                    <a:pos x="17" y="115"/>
                  </a:cxn>
                  <a:cxn ang="0">
                    <a:pos x="17" y="111"/>
                  </a:cxn>
                  <a:cxn ang="0">
                    <a:pos x="17" y="107"/>
                  </a:cxn>
                  <a:cxn ang="0">
                    <a:pos x="19" y="107"/>
                  </a:cxn>
                  <a:cxn ang="0">
                    <a:pos x="19" y="102"/>
                  </a:cxn>
                  <a:cxn ang="0">
                    <a:pos x="19" y="98"/>
                  </a:cxn>
                  <a:cxn ang="0">
                    <a:pos x="21" y="98"/>
                  </a:cxn>
                  <a:cxn ang="0">
                    <a:pos x="21" y="93"/>
                  </a:cxn>
                  <a:cxn ang="0">
                    <a:pos x="21" y="89"/>
                  </a:cxn>
                  <a:cxn ang="0">
                    <a:pos x="22" y="84"/>
                  </a:cxn>
                  <a:cxn ang="0">
                    <a:pos x="22" y="80"/>
                  </a:cxn>
                  <a:cxn ang="0">
                    <a:pos x="22" y="76"/>
                  </a:cxn>
                  <a:cxn ang="0">
                    <a:pos x="24" y="76"/>
                  </a:cxn>
                  <a:cxn ang="0">
                    <a:pos x="24" y="71"/>
                  </a:cxn>
                  <a:cxn ang="0">
                    <a:pos x="24" y="67"/>
                  </a:cxn>
                  <a:cxn ang="0">
                    <a:pos x="26" y="67"/>
                  </a:cxn>
                  <a:cxn ang="0">
                    <a:pos x="26" y="62"/>
                  </a:cxn>
                  <a:cxn ang="0">
                    <a:pos x="26" y="58"/>
                  </a:cxn>
                  <a:cxn ang="0">
                    <a:pos x="28" y="58"/>
                  </a:cxn>
                  <a:cxn ang="0">
                    <a:pos x="28" y="54"/>
                  </a:cxn>
                  <a:cxn ang="0">
                    <a:pos x="28" y="49"/>
                  </a:cxn>
                  <a:cxn ang="0">
                    <a:pos x="30" y="49"/>
                  </a:cxn>
                  <a:cxn ang="0">
                    <a:pos x="30" y="44"/>
                  </a:cxn>
                  <a:cxn ang="0">
                    <a:pos x="32" y="40"/>
                  </a:cxn>
                  <a:cxn ang="0">
                    <a:pos x="32" y="36"/>
                  </a:cxn>
                  <a:cxn ang="0">
                    <a:pos x="33" y="36"/>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4">
                    <a:moveTo>
                      <a:pt x="0" y="213"/>
                    </a:moveTo>
                    <a:lnTo>
                      <a:pt x="0" y="213"/>
                    </a:lnTo>
                    <a:lnTo>
                      <a:pt x="0" y="208"/>
                    </a:lnTo>
                    <a:lnTo>
                      <a:pt x="2" y="208"/>
                    </a:lnTo>
                    <a:lnTo>
                      <a:pt x="2" y="204"/>
                    </a:lnTo>
                    <a:lnTo>
                      <a:pt x="2" y="200"/>
                    </a:lnTo>
                    <a:lnTo>
                      <a:pt x="4" y="191"/>
                    </a:lnTo>
                    <a:lnTo>
                      <a:pt x="4" y="186"/>
                    </a:lnTo>
                    <a:lnTo>
                      <a:pt x="5" y="186"/>
                    </a:lnTo>
                    <a:lnTo>
                      <a:pt x="5" y="182"/>
                    </a:lnTo>
                    <a:lnTo>
                      <a:pt x="5" y="178"/>
                    </a:lnTo>
                    <a:lnTo>
                      <a:pt x="5" y="173"/>
                    </a:lnTo>
                    <a:lnTo>
                      <a:pt x="7" y="169"/>
                    </a:lnTo>
                    <a:lnTo>
                      <a:pt x="7" y="164"/>
                    </a:lnTo>
                    <a:lnTo>
                      <a:pt x="9" y="160"/>
                    </a:lnTo>
                    <a:lnTo>
                      <a:pt x="9" y="155"/>
                    </a:lnTo>
                    <a:lnTo>
                      <a:pt x="9" y="151"/>
                    </a:lnTo>
                    <a:lnTo>
                      <a:pt x="11" y="147"/>
                    </a:lnTo>
                    <a:lnTo>
                      <a:pt x="11" y="142"/>
                    </a:lnTo>
                    <a:lnTo>
                      <a:pt x="13" y="138"/>
                    </a:lnTo>
                    <a:lnTo>
                      <a:pt x="13" y="133"/>
                    </a:lnTo>
                    <a:lnTo>
                      <a:pt x="13" y="129"/>
                    </a:lnTo>
                    <a:lnTo>
                      <a:pt x="15" y="125"/>
                    </a:lnTo>
                    <a:lnTo>
                      <a:pt x="15" y="120"/>
                    </a:lnTo>
                    <a:lnTo>
                      <a:pt x="15" y="115"/>
                    </a:lnTo>
                    <a:lnTo>
                      <a:pt x="17" y="115"/>
                    </a:lnTo>
                    <a:lnTo>
                      <a:pt x="17" y="111"/>
                    </a:lnTo>
                    <a:lnTo>
                      <a:pt x="17" y="107"/>
                    </a:lnTo>
                    <a:lnTo>
                      <a:pt x="19" y="107"/>
                    </a:lnTo>
                    <a:lnTo>
                      <a:pt x="19" y="102"/>
                    </a:lnTo>
                    <a:lnTo>
                      <a:pt x="19" y="98"/>
                    </a:lnTo>
                    <a:lnTo>
                      <a:pt x="21" y="98"/>
                    </a:lnTo>
                    <a:lnTo>
                      <a:pt x="21" y="93"/>
                    </a:lnTo>
                    <a:lnTo>
                      <a:pt x="21" y="89"/>
                    </a:lnTo>
                    <a:lnTo>
                      <a:pt x="22" y="84"/>
                    </a:lnTo>
                    <a:lnTo>
                      <a:pt x="22" y="80"/>
                    </a:lnTo>
                    <a:lnTo>
                      <a:pt x="22" y="76"/>
                    </a:lnTo>
                    <a:lnTo>
                      <a:pt x="24" y="76"/>
                    </a:lnTo>
                    <a:lnTo>
                      <a:pt x="24" y="71"/>
                    </a:lnTo>
                    <a:lnTo>
                      <a:pt x="24" y="67"/>
                    </a:lnTo>
                    <a:lnTo>
                      <a:pt x="26" y="67"/>
                    </a:lnTo>
                    <a:lnTo>
                      <a:pt x="26" y="62"/>
                    </a:lnTo>
                    <a:lnTo>
                      <a:pt x="26" y="58"/>
                    </a:lnTo>
                    <a:lnTo>
                      <a:pt x="28" y="58"/>
                    </a:lnTo>
                    <a:lnTo>
                      <a:pt x="28" y="54"/>
                    </a:lnTo>
                    <a:lnTo>
                      <a:pt x="28" y="49"/>
                    </a:lnTo>
                    <a:lnTo>
                      <a:pt x="30" y="49"/>
                    </a:lnTo>
                    <a:lnTo>
                      <a:pt x="30" y="44"/>
                    </a:lnTo>
                    <a:lnTo>
                      <a:pt x="32" y="40"/>
                    </a:lnTo>
                    <a:lnTo>
                      <a:pt x="32" y="36"/>
                    </a:lnTo>
                    <a:lnTo>
                      <a:pt x="33" y="36"/>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0426" name="Freeform 10"/>
              <p:cNvSpPr>
                <a:spLocks/>
              </p:cNvSpPr>
              <p:nvPr/>
            </p:nvSpPr>
            <p:spPr bwMode="auto">
              <a:xfrm>
                <a:off x="2729" y="3121"/>
                <a:ext cx="34" cy="27"/>
              </a:xfrm>
              <a:custGeom>
                <a:avLst/>
                <a:gdLst/>
                <a:ahLst/>
                <a:cxnLst>
                  <a:cxn ang="0">
                    <a:pos x="0" y="26"/>
                  </a:cxn>
                  <a:cxn ang="0">
                    <a:pos x="0" y="26"/>
                  </a:cxn>
                  <a:cxn ang="0">
                    <a:pos x="0" y="22"/>
                  </a:cxn>
                  <a:cxn ang="0">
                    <a:pos x="2" y="22"/>
                  </a:cxn>
                  <a:cxn ang="0">
                    <a:pos x="2" y="18"/>
                  </a:cxn>
                  <a:cxn ang="0">
                    <a:pos x="4" y="18"/>
                  </a:cxn>
                  <a:cxn ang="0">
                    <a:pos x="4" y="13"/>
                  </a:cxn>
                  <a:cxn ang="0">
                    <a:pos x="6" y="13"/>
                  </a:cxn>
                  <a:cxn ang="0">
                    <a:pos x="8" y="9"/>
                  </a:cxn>
                  <a:cxn ang="0">
                    <a:pos x="10" y="9"/>
                  </a:cxn>
                  <a:cxn ang="0">
                    <a:pos x="10" y="5"/>
                  </a:cxn>
                  <a:cxn ang="0">
                    <a:pos x="12" y="5"/>
                  </a:cxn>
                  <a:cxn ang="0">
                    <a:pos x="13" y="5"/>
                  </a:cxn>
                  <a:cxn ang="0">
                    <a:pos x="13" y="0"/>
                  </a:cxn>
                  <a:cxn ang="0">
                    <a:pos x="15" y="0"/>
                  </a:cxn>
                  <a:cxn ang="0">
                    <a:pos x="18" y="0"/>
                  </a:cxn>
                  <a:cxn ang="0">
                    <a:pos x="19" y="0"/>
                  </a:cxn>
                  <a:cxn ang="0">
                    <a:pos x="21" y="0"/>
                  </a:cxn>
                  <a:cxn ang="0">
                    <a:pos x="23" y="0"/>
                  </a:cxn>
                  <a:cxn ang="0">
                    <a:pos x="25" y="0"/>
                  </a:cxn>
                  <a:cxn ang="0">
                    <a:pos x="25" y="5"/>
                  </a:cxn>
                  <a:cxn ang="0">
                    <a:pos x="27" y="5"/>
                  </a:cxn>
                  <a:cxn ang="0">
                    <a:pos x="29" y="5"/>
                  </a:cxn>
                  <a:cxn ang="0">
                    <a:pos x="29" y="9"/>
                  </a:cxn>
                  <a:cxn ang="0">
                    <a:pos x="31" y="9"/>
                  </a:cxn>
                  <a:cxn ang="0">
                    <a:pos x="31" y="13"/>
                  </a:cxn>
                  <a:cxn ang="0">
                    <a:pos x="33" y="13"/>
                  </a:cxn>
                </a:cxnLst>
                <a:rect l="0" t="0" r="r" b="b"/>
                <a:pathLst>
                  <a:path w="34" h="27">
                    <a:moveTo>
                      <a:pt x="0" y="26"/>
                    </a:moveTo>
                    <a:lnTo>
                      <a:pt x="0" y="26"/>
                    </a:lnTo>
                    <a:lnTo>
                      <a:pt x="0" y="22"/>
                    </a:lnTo>
                    <a:lnTo>
                      <a:pt x="2" y="22"/>
                    </a:lnTo>
                    <a:lnTo>
                      <a:pt x="2" y="18"/>
                    </a:lnTo>
                    <a:lnTo>
                      <a:pt x="4" y="18"/>
                    </a:lnTo>
                    <a:lnTo>
                      <a:pt x="4" y="13"/>
                    </a:lnTo>
                    <a:lnTo>
                      <a:pt x="6" y="13"/>
                    </a:lnTo>
                    <a:lnTo>
                      <a:pt x="8" y="9"/>
                    </a:lnTo>
                    <a:lnTo>
                      <a:pt x="10" y="9"/>
                    </a:lnTo>
                    <a:lnTo>
                      <a:pt x="10" y="5"/>
                    </a:lnTo>
                    <a:lnTo>
                      <a:pt x="12" y="5"/>
                    </a:lnTo>
                    <a:lnTo>
                      <a:pt x="13" y="5"/>
                    </a:lnTo>
                    <a:lnTo>
                      <a:pt x="13" y="0"/>
                    </a:lnTo>
                    <a:lnTo>
                      <a:pt x="15" y="0"/>
                    </a:lnTo>
                    <a:lnTo>
                      <a:pt x="18" y="0"/>
                    </a:lnTo>
                    <a:lnTo>
                      <a:pt x="19" y="0"/>
                    </a:lnTo>
                    <a:lnTo>
                      <a:pt x="21" y="0"/>
                    </a:lnTo>
                    <a:lnTo>
                      <a:pt x="23" y="0"/>
                    </a:lnTo>
                    <a:lnTo>
                      <a:pt x="25" y="0"/>
                    </a:lnTo>
                    <a:lnTo>
                      <a:pt x="25" y="5"/>
                    </a:lnTo>
                    <a:lnTo>
                      <a:pt x="27" y="5"/>
                    </a:lnTo>
                    <a:lnTo>
                      <a:pt x="29" y="5"/>
                    </a:lnTo>
                    <a:lnTo>
                      <a:pt x="29" y="9"/>
                    </a:lnTo>
                    <a:lnTo>
                      <a:pt x="31" y="9"/>
                    </a:lnTo>
                    <a:lnTo>
                      <a:pt x="31" y="13"/>
                    </a:lnTo>
                    <a:lnTo>
                      <a:pt x="33"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0427" name="Freeform 11"/>
              <p:cNvSpPr>
                <a:spLocks/>
              </p:cNvSpPr>
              <p:nvPr/>
            </p:nvSpPr>
            <p:spPr bwMode="auto">
              <a:xfrm>
                <a:off x="2762" y="3134"/>
                <a:ext cx="46" cy="205"/>
              </a:xfrm>
              <a:custGeom>
                <a:avLst/>
                <a:gdLst/>
                <a:ahLst/>
                <a:cxnLst>
                  <a:cxn ang="0">
                    <a:pos x="0" y="0"/>
                  </a:cxn>
                  <a:cxn ang="0">
                    <a:pos x="0" y="0"/>
                  </a:cxn>
                  <a:cxn ang="0">
                    <a:pos x="2" y="0"/>
                  </a:cxn>
                  <a:cxn ang="0">
                    <a:pos x="2" y="5"/>
                  </a:cxn>
                  <a:cxn ang="0">
                    <a:pos x="4" y="5"/>
                  </a:cxn>
                  <a:cxn ang="0">
                    <a:pos x="4" y="9"/>
                  </a:cxn>
                  <a:cxn ang="0">
                    <a:pos x="6" y="9"/>
                  </a:cxn>
                  <a:cxn ang="0">
                    <a:pos x="6" y="13"/>
                  </a:cxn>
                  <a:cxn ang="0">
                    <a:pos x="8" y="13"/>
                  </a:cxn>
                  <a:cxn ang="0">
                    <a:pos x="8" y="18"/>
                  </a:cxn>
                  <a:cxn ang="0">
                    <a:pos x="8"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4"/>
                  </a:cxn>
                  <a:cxn ang="0">
                    <a:pos x="19" y="54"/>
                  </a:cxn>
                  <a:cxn ang="0">
                    <a:pos x="19" y="58"/>
                  </a:cxn>
                  <a:cxn ang="0">
                    <a:pos x="19" y="62"/>
                  </a:cxn>
                  <a:cxn ang="0">
                    <a:pos x="21" y="62"/>
                  </a:cxn>
                  <a:cxn ang="0">
                    <a:pos x="21" y="67"/>
                  </a:cxn>
                  <a:cxn ang="0">
                    <a:pos x="21" y="71"/>
                  </a:cxn>
                  <a:cxn ang="0">
                    <a:pos x="23" y="71"/>
                  </a:cxn>
                  <a:cxn ang="0">
                    <a:pos x="23" y="75"/>
                  </a:cxn>
                  <a:cxn ang="0">
                    <a:pos x="24" y="80"/>
                  </a:cxn>
                  <a:cxn ang="0">
                    <a:pos x="24" y="84"/>
                  </a:cxn>
                  <a:cxn ang="0">
                    <a:pos x="24" y="89"/>
                  </a:cxn>
                  <a:cxn ang="0">
                    <a:pos x="26" y="93"/>
                  </a:cxn>
                  <a:cxn ang="0">
                    <a:pos x="26" y="97"/>
                  </a:cxn>
                  <a:cxn ang="0">
                    <a:pos x="28" y="102"/>
                  </a:cxn>
                  <a:cxn ang="0">
                    <a:pos x="28" y="107"/>
                  </a:cxn>
                  <a:cxn ang="0">
                    <a:pos x="30" y="111"/>
                  </a:cxn>
                  <a:cxn ang="0">
                    <a:pos x="30" y="115"/>
                  </a:cxn>
                  <a:cxn ang="0">
                    <a:pos x="32" y="120"/>
                  </a:cxn>
                  <a:cxn ang="0">
                    <a:pos x="32" y="124"/>
                  </a:cxn>
                  <a:cxn ang="0">
                    <a:pos x="32" y="129"/>
                  </a:cxn>
                  <a:cxn ang="0">
                    <a:pos x="34" y="133"/>
                  </a:cxn>
                  <a:cxn ang="0">
                    <a:pos x="34" y="138"/>
                  </a:cxn>
                  <a:cxn ang="0">
                    <a:pos x="36" y="142"/>
                  </a:cxn>
                  <a:cxn ang="0">
                    <a:pos x="36" y="146"/>
                  </a:cxn>
                  <a:cxn ang="0">
                    <a:pos x="36" y="151"/>
                  </a:cxn>
                  <a:cxn ang="0">
                    <a:pos x="37" y="155"/>
                  </a:cxn>
                  <a:cxn ang="0">
                    <a:pos x="37" y="160"/>
                  </a:cxn>
                  <a:cxn ang="0">
                    <a:pos x="37" y="164"/>
                  </a:cxn>
                  <a:cxn ang="0">
                    <a:pos x="39" y="164"/>
                  </a:cxn>
                  <a:cxn ang="0">
                    <a:pos x="39" y="168"/>
                  </a:cxn>
                  <a:cxn ang="0">
                    <a:pos x="39" y="173"/>
                  </a:cxn>
                  <a:cxn ang="0">
                    <a:pos x="41" y="177"/>
                  </a:cxn>
                  <a:cxn ang="0">
                    <a:pos x="41" y="182"/>
                  </a:cxn>
                  <a:cxn ang="0">
                    <a:pos x="43" y="186"/>
                  </a:cxn>
                  <a:cxn ang="0">
                    <a:pos x="43" y="191"/>
                  </a:cxn>
                  <a:cxn ang="0">
                    <a:pos x="43" y="195"/>
                  </a:cxn>
                  <a:cxn ang="0">
                    <a:pos x="43" y="199"/>
                  </a:cxn>
                  <a:cxn ang="0">
                    <a:pos x="45" y="199"/>
                  </a:cxn>
                  <a:cxn ang="0">
                    <a:pos x="45" y="204"/>
                  </a:cxn>
                </a:cxnLst>
                <a:rect l="0" t="0" r="r" b="b"/>
                <a:pathLst>
                  <a:path w="46" h="205">
                    <a:moveTo>
                      <a:pt x="0" y="0"/>
                    </a:moveTo>
                    <a:lnTo>
                      <a:pt x="0" y="0"/>
                    </a:lnTo>
                    <a:lnTo>
                      <a:pt x="2" y="0"/>
                    </a:lnTo>
                    <a:lnTo>
                      <a:pt x="2" y="5"/>
                    </a:lnTo>
                    <a:lnTo>
                      <a:pt x="4" y="5"/>
                    </a:lnTo>
                    <a:lnTo>
                      <a:pt x="4" y="9"/>
                    </a:lnTo>
                    <a:lnTo>
                      <a:pt x="6" y="9"/>
                    </a:lnTo>
                    <a:lnTo>
                      <a:pt x="6" y="13"/>
                    </a:lnTo>
                    <a:lnTo>
                      <a:pt x="8" y="13"/>
                    </a:lnTo>
                    <a:lnTo>
                      <a:pt x="8" y="18"/>
                    </a:lnTo>
                    <a:lnTo>
                      <a:pt x="8" y="22"/>
                    </a:lnTo>
                    <a:lnTo>
                      <a:pt x="9" y="22"/>
                    </a:lnTo>
                    <a:lnTo>
                      <a:pt x="9" y="27"/>
                    </a:lnTo>
                    <a:lnTo>
                      <a:pt x="11" y="27"/>
                    </a:lnTo>
                    <a:lnTo>
                      <a:pt x="11" y="31"/>
                    </a:lnTo>
                    <a:lnTo>
                      <a:pt x="13" y="36"/>
                    </a:lnTo>
                    <a:lnTo>
                      <a:pt x="13" y="40"/>
                    </a:lnTo>
                    <a:lnTo>
                      <a:pt x="15" y="40"/>
                    </a:lnTo>
                    <a:lnTo>
                      <a:pt x="15" y="44"/>
                    </a:lnTo>
                    <a:lnTo>
                      <a:pt x="15" y="49"/>
                    </a:lnTo>
                    <a:lnTo>
                      <a:pt x="17" y="49"/>
                    </a:lnTo>
                    <a:lnTo>
                      <a:pt x="17" y="54"/>
                    </a:lnTo>
                    <a:lnTo>
                      <a:pt x="19" y="54"/>
                    </a:lnTo>
                    <a:lnTo>
                      <a:pt x="19" y="58"/>
                    </a:lnTo>
                    <a:lnTo>
                      <a:pt x="19" y="62"/>
                    </a:lnTo>
                    <a:lnTo>
                      <a:pt x="21" y="62"/>
                    </a:lnTo>
                    <a:lnTo>
                      <a:pt x="21" y="67"/>
                    </a:lnTo>
                    <a:lnTo>
                      <a:pt x="21" y="71"/>
                    </a:lnTo>
                    <a:lnTo>
                      <a:pt x="23" y="71"/>
                    </a:lnTo>
                    <a:lnTo>
                      <a:pt x="23" y="75"/>
                    </a:lnTo>
                    <a:lnTo>
                      <a:pt x="24" y="80"/>
                    </a:lnTo>
                    <a:lnTo>
                      <a:pt x="24" y="84"/>
                    </a:lnTo>
                    <a:lnTo>
                      <a:pt x="24" y="89"/>
                    </a:lnTo>
                    <a:lnTo>
                      <a:pt x="26" y="93"/>
                    </a:lnTo>
                    <a:lnTo>
                      <a:pt x="26" y="97"/>
                    </a:lnTo>
                    <a:lnTo>
                      <a:pt x="28" y="102"/>
                    </a:lnTo>
                    <a:lnTo>
                      <a:pt x="28" y="107"/>
                    </a:lnTo>
                    <a:lnTo>
                      <a:pt x="30" y="111"/>
                    </a:lnTo>
                    <a:lnTo>
                      <a:pt x="30" y="115"/>
                    </a:lnTo>
                    <a:lnTo>
                      <a:pt x="32" y="120"/>
                    </a:lnTo>
                    <a:lnTo>
                      <a:pt x="32" y="124"/>
                    </a:lnTo>
                    <a:lnTo>
                      <a:pt x="32" y="129"/>
                    </a:lnTo>
                    <a:lnTo>
                      <a:pt x="34" y="133"/>
                    </a:lnTo>
                    <a:lnTo>
                      <a:pt x="34" y="138"/>
                    </a:lnTo>
                    <a:lnTo>
                      <a:pt x="36" y="142"/>
                    </a:lnTo>
                    <a:lnTo>
                      <a:pt x="36" y="146"/>
                    </a:lnTo>
                    <a:lnTo>
                      <a:pt x="36" y="151"/>
                    </a:lnTo>
                    <a:lnTo>
                      <a:pt x="37" y="155"/>
                    </a:lnTo>
                    <a:lnTo>
                      <a:pt x="37" y="160"/>
                    </a:lnTo>
                    <a:lnTo>
                      <a:pt x="37" y="164"/>
                    </a:lnTo>
                    <a:lnTo>
                      <a:pt x="39" y="164"/>
                    </a:lnTo>
                    <a:lnTo>
                      <a:pt x="39" y="168"/>
                    </a:lnTo>
                    <a:lnTo>
                      <a:pt x="39" y="173"/>
                    </a:lnTo>
                    <a:lnTo>
                      <a:pt x="41" y="177"/>
                    </a:lnTo>
                    <a:lnTo>
                      <a:pt x="41" y="182"/>
                    </a:lnTo>
                    <a:lnTo>
                      <a:pt x="43" y="186"/>
                    </a:lnTo>
                    <a:lnTo>
                      <a:pt x="43" y="191"/>
                    </a:lnTo>
                    <a:lnTo>
                      <a:pt x="43" y="195"/>
                    </a:lnTo>
                    <a:lnTo>
                      <a:pt x="43" y="199"/>
                    </a:lnTo>
                    <a:lnTo>
                      <a:pt x="45" y="199"/>
                    </a:lnTo>
                    <a:lnTo>
                      <a:pt x="45" y="204"/>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0428" name="Freeform 12"/>
              <p:cNvSpPr>
                <a:spLocks/>
              </p:cNvSpPr>
              <p:nvPr/>
            </p:nvSpPr>
            <p:spPr bwMode="auto">
              <a:xfrm>
                <a:off x="2807" y="3338"/>
                <a:ext cx="137" cy="601"/>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5"/>
                  </a:cxn>
                  <a:cxn ang="0">
                    <a:pos x="13" y="88"/>
                  </a:cxn>
                  <a:cxn ang="0">
                    <a:pos x="15" y="93"/>
                  </a:cxn>
                  <a:cxn ang="0">
                    <a:pos x="15" y="101"/>
                  </a:cxn>
                  <a:cxn ang="0">
                    <a:pos x="17" y="110"/>
                  </a:cxn>
                  <a:cxn ang="0">
                    <a:pos x="19" y="119"/>
                  </a:cxn>
                  <a:cxn ang="0">
                    <a:pos x="19" y="128"/>
                  </a:cxn>
                  <a:cxn ang="0">
                    <a:pos x="21" y="141"/>
                  </a:cxn>
                  <a:cxn ang="0">
                    <a:pos x="23" y="159"/>
                  </a:cxn>
                  <a:cxn ang="0">
                    <a:pos x="24" y="168"/>
                  </a:cxn>
                  <a:cxn ang="0">
                    <a:pos x="26" y="176"/>
                  </a:cxn>
                  <a:cxn ang="0">
                    <a:pos x="28" y="185"/>
                  </a:cxn>
                  <a:cxn ang="0">
                    <a:pos x="30" y="203"/>
                  </a:cxn>
                  <a:cxn ang="0">
                    <a:pos x="32" y="212"/>
                  </a:cxn>
                  <a:cxn ang="0">
                    <a:pos x="32" y="221"/>
                  </a:cxn>
                  <a:cxn ang="0">
                    <a:pos x="34" y="225"/>
                  </a:cxn>
                  <a:cxn ang="0">
                    <a:pos x="36" y="234"/>
                  </a:cxn>
                  <a:cxn ang="0">
                    <a:pos x="36" y="243"/>
                  </a:cxn>
                  <a:cxn ang="0">
                    <a:pos x="38" y="252"/>
                  </a:cxn>
                  <a:cxn ang="0">
                    <a:pos x="40" y="265"/>
                  </a:cxn>
                  <a:cxn ang="0">
                    <a:pos x="41" y="274"/>
                  </a:cxn>
                  <a:cxn ang="0">
                    <a:pos x="45" y="295"/>
                  </a:cxn>
                  <a:cxn ang="0">
                    <a:pos x="47" y="309"/>
                  </a:cxn>
                  <a:cxn ang="0">
                    <a:pos x="49" y="313"/>
                  </a:cxn>
                  <a:cxn ang="0">
                    <a:pos x="49" y="322"/>
                  </a:cxn>
                  <a:cxn ang="0">
                    <a:pos x="51" y="331"/>
                  </a:cxn>
                  <a:cxn ang="0">
                    <a:pos x="53" y="344"/>
                  </a:cxn>
                  <a:cxn ang="0">
                    <a:pos x="55" y="357"/>
                  </a:cxn>
                  <a:cxn ang="0">
                    <a:pos x="57" y="366"/>
                  </a:cxn>
                  <a:cxn ang="0">
                    <a:pos x="59" y="375"/>
                  </a:cxn>
                  <a:cxn ang="0">
                    <a:pos x="60" y="388"/>
                  </a:cxn>
                  <a:cxn ang="0">
                    <a:pos x="62" y="393"/>
                  </a:cxn>
                  <a:cxn ang="0">
                    <a:pos x="66" y="410"/>
                  </a:cxn>
                  <a:cxn ang="0">
                    <a:pos x="68" y="419"/>
                  </a:cxn>
                  <a:cxn ang="0">
                    <a:pos x="70" y="428"/>
                  </a:cxn>
                  <a:cxn ang="0">
                    <a:pos x="77" y="455"/>
                  </a:cxn>
                  <a:cxn ang="0">
                    <a:pos x="77" y="463"/>
                  </a:cxn>
                  <a:cxn ang="0">
                    <a:pos x="83" y="481"/>
                  </a:cxn>
                  <a:cxn ang="0">
                    <a:pos x="93" y="516"/>
                  </a:cxn>
                  <a:cxn ang="0">
                    <a:pos x="100" y="534"/>
                  </a:cxn>
                  <a:cxn ang="0">
                    <a:pos x="104" y="547"/>
                  </a:cxn>
                  <a:cxn ang="0">
                    <a:pos x="110" y="560"/>
                  </a:cxn>
                  <a:cxn ang="0">
                    <a:pos x="125" y="583"/>
                  </a:cxn>
                  <a:cxn ang="0">
                    <a:pos x="136" y="600"/>
                  </a:cxn>
                </a:cxnLst>
                <a:rect l="0" t="0" r="r" b="b"/>
                <a:pathLst>
                  <a:path w="137" h="601">
                    <a:moveTo>
                      <a:pt x="0" y="0"/>
                    </a:moveTo>
                    <a:lnTo>
                      <a:pt x="0" y="0"/>
                    </a:lnTo>
                    <a:lnTo>
                      <a:pt x="0" y="4"/>
                    </a:lnTo>
                    <a:lnTo>
                      <a:pt x="0" y="9"/>
                    </a:lnTo>
                    <a:lnTo>
                      <a:pt x="2" y="9"/>
                    </a:lnTo>
                    <a:lnTo>
                      <a:pt x="2" y="13"/>
                    </a:lnTo>
                    <a:lnTo>
                      <a:pt x="4" y="22"/>
                    </a:lnTo>
                    <a:lnTo>
                      <a:pt x="4" y="26"/>
                    </a:lnTo>
                    <a:lnTo>
                      <a:pt x="4" y="31"/>
                    </a:lnTo>
                    <a:lnTo>
                      <a:pt x="6" y="35"/>
                    </a:lnTo>
                    <a:lnTo>
                      <a:pt x="6" y="40"/>
                    </a:lnTo>
                    <a:lnTo>
                      <a:pt x="6" y="44"/>
                    </a:lnTo>
                    <a:lnTo>
                      <a:pt x="7" y="44"/>
                    </a:lnTo>
                    <a:lnTo>
                      <a:pt x="7" y="48"/>
                    </a:lnTo>
                    <a:lnTo>
                      <a:pt x="7" y="53"/>
                    </a:lnTo>
                    <a:lnTo>
                      <a:pt x="9" y="57"/>
                    </a:lnTo>
                    <a:lnTo>
                      <a:pt x="9" y="62"/>
                    </a:lnTo>
                    <a:lnTo>
                      <a:pt x="9" y="66"/>
                    </a:lnTo>
                    <a:lnTo>
                      <a:pt x="11" y="71"/>
                    </a:lnTo>
                    <a:lnTo>
                      <a:pt x="11" y="75"/>
                    </a:lnTo>
                    <a:lnTo>
                      <a:pt x="13" y="84"/>
                    </a:lnTo>
                    <a:lnTo>
                      <a:pt x="13" y="88"/>
                    </a:lnTo>
                    <a:lnTo>
                      <a:pt x="13" y="93"/>
                    </a:lnTo>
                    <a:lnTo>
                      <a:pt x="15" y="93"/>
                    </a:lnTo>
                    <a:lnTo>
                      <a:pt x="15" y="97"/>
                    </a:lnTo>
                    <a:lnTo>
                      <a:pt x="15" y="101"/>
                    </a:lnTo>
                    <a:lnTo>
                      <a:pt x="15" y="106"/>
                    </a:lnTo>
                    <a:lnTo>
                      <a:pt x="17" y="110"/>
                    </a:lnTo>
                    <a:lnTo>
                      <a:pt x="17" y="114"/>
                    </a:lnTo>
                    <a:lnTo>
                      <a:pt x="19" y="119"/>
                    </a:lnTo>
                    <a:lnTo>
                      <a:pt x="19" y="124"/>
                    </a:lnTo>
                    <a:lnTo>
                      <a:pt x="19" y="128"/>
                    </a:lnTo>
                    <a:lnTo>
                      <a:pt x="21" y="137"/>
                    </a:lnTo>
                    <a:lnTo>
                      <a:pt x="21" y="141"/>
                    </a:lnTo>
                    <a:lnTo>
                      <a:pt x="23" y="150"/>
                    </a:lnTo>
                    <a:lnTo>
                      <a:pt x="23" y="159"/>
                    </a:lnTo>
                    <a:lnTo>
                      <a:pt x="24" y="163"/>
                    </a:lnTo>
                    <a:lnTo>
                      <a:pt x="24" y="168"/>
                    </a:lnTo>
                    <a:lnTo>
                      <a:pt x="26" y="172"/>
                    </a:lnTo>
                    <a:lnTo>
                      <a:pt x="26" y="176"/>
                    </a:lnTo>
                    <a:lnTo>
                      <a:pt x="26" y="181"/>
                    </a:lnTo>
                    <a:lnTo>
                      <a:pt x="28" y="185"/>
                    </a:lnTo>
                    <a:lnTo>
                      <a:pt x="28" y="190"/>
                    </a:lnTo>
                    <a:lnTo>
                      <a:pt x="30" y="203"/>
                    </a:lnTo>
                    <a:lnTo>
                      <a:pt x="30" y="207"/>
                    </a:lnTo>
                    <a:lnTo>
                      <a:pt x="32" y="212"/>
                    </a:lnTo>
                    <a:lnTo>
                      <a:pt x="32" y="216"/>
                    </a:lnTo>
                    <a:lnTo>
                      <a:pt x="32" y="221"/>
                    </a:lnTo>
                    <a:lnTo>
                      <a:pt x="34" y="221"/>
                    </a:lnTo>
                    <a:lnTo>
                      <a:pt x="34" y="225"/>
                    </a:lnTo>
                    <a:lnTo>
                      <a:pt x="34" y="229"/>
                    </a:lnTo>
                    <a:lnTo>
                      <a:pt x="36" y="234"/>
                    </a:lnTo>
                    <a:lnTo>
                      <a:pt x="36" y="238"/>
                    </a:lnTo>
                    <a:lnTo>
                      <a:pt x="36" y="243"/>
                    </a:lnTo>
                    <a:lnTo>
                      <a:pt x="38" y="247"/>
                    </a:lnTo>
                    <a:lnTo>
                      <a:pt x="38" y="252"/>
                    </a:lnTo>
                    <a:lnTo>
                      <a:pt x="38" y="256"/>
                    </a:lnTo>
                    <a:lnTo>
                      <a:pt x="40" y="265"/>
                    </a:lnTo>
                    <a:lnTo>
                      <a:pt x="41" y="269"/>
                    </a:lnTo>
                    <a:lnTo>
                      <a:pt x="41" y="274"/>
                    </a:lnTo>
                    <a:lnTo>
                      <a:pt x="43" y="287"/>
                    </a:lnTo>
                    <a:lnTo>
                      <a:pt x="45" y="295"/>
                    </a:lnTo>
                    <a:lnTo>
                      <a:pt x="47" y="305"/>
                    </a:lnTo>
                    <a:lnTo>
                      <a:pt x="47" y="309"/>
                    </a:lnTo>
                    <a:lnTo>
                      <a:pt x="47" y="313"/>
                    </a:lnTo>
                    <a:lnTo>
                      <a:pt x="49" y="313"/>
                    </a:lnTo>
                    <a:lnTo>
                      <a:pt x="49" y="318"/>
                    </a:lnTo>
                    <a:lnTo>
                      <a:pt x="49" y="322"/>
                    </a:lnTo>
                    <a:lnTo>
                      <a:pt x="51" y="326"/>
                    </a:lnTo>
                    <a:lnTo>
                      <a:pt x="51" y="331"/>
                    </a:lnTo>
                    <a:lnTo>
                      <a:pt x="51" y="335"/>
                    </a:lnTo>
                    <a:lnTo>
                      <a:pt x="53" y="344"/>
                    </a:lnTo>
                    <a:lnTo>
                      <a:pt x="55" y="349"/>
                    </a:lnTo>
                    <a:lnTo>
                      <a:pt x="55" y="357"/>
                    </a:lnTo>
                    <a:lnTo>
                      <a:pt x="57" y="357"/>
                    </a:lnTo>
                    <a:lnTo>
                      <a:pt x="57" y="366"/>
                    </a:lnTo>
                    <a:lnTo>
                      <a:pt x="59" y="371"/>
                    </a:lnTo>
                    <a:lnTo>
                      <a:pt x="59" y="375"/>
                    </a:lnTo>
                    <a:lnTo>
                      <a:pt x="60" y="384"/>
                    </a:lnTo>
                    <a:lnTo>
                      <a:pt x="60" y="388"/>
                    </a:lnTo>
                    <a:lnTo>
                      <a:pt x="62" y="388"/>
                    </a:lnTo>
                    <a:lnTo>
                      <a:pt x="62" y="393"/>
                    </a:lnTo>
                    <a:lnTo>
                      <a:pt x="66" y="406"/>
                    </a:lnTo>
                    <a:lnTo>
                      <a:pt x="66" y="410"/>
                    </a:lnTo>
                    <a:lnTo>
                      <a:pt x="68" y="415"/>
                    </a:lnTo>
                    <a:lnTo>
                      <a:pt x="68" y="419"/>
                    </a:lnTo>
                    <a:lnTo>
                      <a:pt x="70" y="424"/>
                    </a:lnTo>
                    <a:lnTo>
                      <a:pt x="70" y="428"/>
                    </a:lnTo>
                    <a:lnTo>
                      <a:pt x="74" y="441"/>
                    </a:lnTo>
                    <a:lnTo>
                      <a:pt x="77" y="455"/>
                    </a:lnTo>
                    <a:lnTo>
                      <a:pt x="77" y="459"/>
                    </a:lnTo>
                    <a:lnTo>
                      <a:pt x="77" y="463"/>
                    </a:lnTo>
                    <a:lnTo>
                      <a:pt x="81" y="476"/>
                    </a:lnTo>
                    <a:lnTo>
                      <a:pt x="83" y="481"/>
                    </a:lnTo>
                    <a:lnTo>
                      <a:pt x="93" y="512"/>
                    </a:lnTo>
                    <a:lnTo>
                      <a:pt x="93" y="516"/>
                    </a:lnTo>
                    <a:lnTo>
                      <a:pt x="96" y="525"/>
                    </a:lnTo>
                    <a:lnTo>
                      <a:pt x="100" y="534"/>
                    </a:lnTo>
                    <a:lnTo>
                      <a:pt x="102" y="543"/>
                    </a:lnTo>
                    <a:lnTo>
                      <a:pt x="104" y="547"/>
                    </a:lnTo>
                    <a:lnTo>
                      <a:pt x="106" y="552"/>
                    </a:lnTo>
                    <a:lnTo>
                      <a:pt x="110" y="560"/>
                    </a:lnTo>
                    <a:lnTo>
                      <a:pt x="114" y="569"/>
                    </a:lnTo>
                    <a:lnTo>
                      <a:pt x="125" y="583"/>
                    </a:lnTo>
                    <a:lnTo>
                      <a:pt x="127" y="587"/>
                    </a:lnTo>
                    <a:lnTo>
                      <a:pt x="136" y="6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0429" name="Freeform 13"/>
              <p:cNvSpPr>
                <a:spLocks/>
              </p:cNvSpPr>
              <p:nvPr/>
            </p:nvSpPr>
            <p:spPr bwMode="auto">
              <a:xfrm>
                <a:off x="2943" y="3938"/>
                <a:ext cx="67" cy="34"/>
              </a:xfrm>
              <a:custGeom>
                <a:avLst/>
                <a:gdLst/>
                <a:ahLst/>
                <a:cxnLst>
                  <a:cxn ang="0">
                    <a:pos x="0" y="0"/>
                  </a:cxn>
                  <a:cxn ang="0">
                    <a:pos x="2" y="0"/>
                  </a:cxn>
                  <a:cxn ang="0">
                    <a:pos x="6" y="5"/>
                  </a:cxn>
                  <a:cxn ang="0">
                    <a:pos x="32" y="24"/>
                  </a:cxn>
                  <a:cxn ang="0">
                    <a:pos x="66" y="33"/>
                  </a:cxn>
                </a:cxnLst>
                <a:rect l="0" t="0" r="r" b="b"/>
                <a:pathLst>
                  <a:path w="67" h="34">
                    <a:moveTo>
                      <a:pt x="0" y="0"/>
                    </a:moveTo>
                    <a:lnTo>
                      <a:pt x="2" y="0"/>
                    </a:lnTo>
                    <a:lnTo>
                      <a:pt x="6" y="5"/>
                    </a:lnTo>
                    <a:lnTo>
                      <a:pt x="32" y="24"/>
                    </a:lnTo>
                    <a:lnTo>
                      <a:pt x="66" y="3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60430" name="Line 14"/>
            <p:cNvSpPr>
              <a:spLocks noChangeShapeType="1"/>
            </p:cNvSpPr>
            <p:nvPr/>
          </p:nvSpPr>
          <p:spPr bwMode="auto">
            <a:xfrm>
              <a:off x="2747" y="3123"/>
              <a:ext cx="0" cy="905"/>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60431" name="Group 15"/>
          <p:cNvGrpSpPr>
            <a:grpSpLocks/>
          </p:cNvGrpSpPr>
          <p:nvPr/>
        </p:nvGrpSpPr>
        <p:grpSpPr bwMode="auto">
          <a:xfrm>
            <a:off x="4537075" y="4959350"/>
            <a:ext cx="798513" cy="1430338"/>
            <a:chOff x="2858" y="3124"/>
            <a:chExt cx="503" cy="901"/>
          </a:xfrm>
        </p:grpSpPr>
        <p:grpSp>
          <p:nvGrpSpPr>
            <p:cNvPr id="60432" name="Group 16"/>
            <p:cNvGrpSpPr>
              <a:grpSpLocks/>
            </p:cNvGrpSpPr>
            <p:nvPr/>
          </p:nvGrpSpPr>
          <p:grpSpPr bwMode="auto">
            <a:xfrm>
              <a:off x="2858" y="3124"/>
              <a:ext cx="503" cy="845"/>
              <a:chOff x="2858" y="3124"/>
              <a:chExt cx="503" cy="845"/>
            </a:xfrm>
          </p:grpSpPr>
          <p:sp>
            <p:nvSpPr>
              <p:cNvPr id="60433" name="Freeform 17"/>
              <p:cNvSpPr>
                <a:spLocks/>
              </p:cNvSpPr>
              <p:nvPr/>
            </p:nvSpPr>
            <p:spPr bwMode="auto">
              <a:xfrm>
                <a:off x="2858" y="3361"/>
                <a:ext cx="187" cy="608"/>
              </a:xfrm>
              <a:custGeom>
                <a:avLst/>
                <a:gdLst/>
                <a:ahLst/>
                <a:cxnLst>
                  <a:cxn ang="0">
                    <a:pos x="20" y="598"/>
                  </a:cxn>
                  <a:cxn ang="0">
                    <a:pos x="61" y="572"/>
                  </a:cxn>
                  <a:cxn ang="0">
                    <a:pos x="70" y="559"/>
                  </a:cxn>
                  <a:cxn ang="0">
                    <a:pos x="79" y="541"/>
                  </a:cxn>
                  <a:cxn ang="0">
                    <a:pos x="83" y="537"/>
                  </a:cxn>
                  <a:cxn ang="0">
                    <a:pos x="87" y="523"/>
                  </a:cxn>
                  <a:cxn ang="0">
                    <a:pos x="90" y="515"/>
                  </a:cxn>
                  <a:cxn ang="0">
                    <a:pos x="94" y="506"/>
                  </a:cxn>
                  <a:cxn ang="0">
                    <a:pos x="98" y="497"/>
                  </a:cxn>
                  <a:cxn ang="0">
                    <a:pos x="101" y="484"/>
                  </a:cxn>
                  <a:cxn ang="0">
                    <a:pos x="109" y="462"/>
                  </a:cxn>
                  <a:cxn ang="0">
                    <a:pos x="114" y="436"/>
                  </a:cxn>
                  <a:cxn ang="0">
                    <a:pos x="116" y="431"/>
                  </a:cxn>
                  <a:cxn ang="0">
                    <a:pos x="118" y="418"/>
                  </a:cxn>
                  <a:cxn ang="0">
                    <a:pos x="123" y="396"/>
                  </a:cxn>
                  <a:cxn ang="0">
                    <a:pos x="125" y="387"/>
                  </a:cxn>
                  <a:cxn ang="0">
                    <a:pos x="127" y="374"/>
                  </a:cxn>
                  <a:cxn ang="0">
                    <a:pos x="129" y="365"/>
                  </a:cxn>
                  <a:cxn ang="0">
                    <a:pos x="132" y="352"/>
                  </a:cxn>
                  <a:cxn ang="0">
                    <a:pos x="134" y="339"/>
                  </a:cxn>
                  <a:cxn ang="0">
                    <a:pos x="136" y="334"/>
                  </a:cxn>
                  <a:cxn ang="0">
                    <a:pos x="136" y="326"/>
                  </a:cxn>
                  <a:cxn ang="0">
                    <a:pos x="138" y="312"/>
                  </a:cxn>
                  <a:cxn ang="0">
                    <a:pos x="140" y="304"/>
                  </a:cxn>
                  <a:cxn ang="0">
                    <a:pos x="142" y="299"/>
                  </a:cxn>
                  <a:cxn ang="0">
                    <a:pos x="143" y="282"/>
                  </a:cxn>
                  <a:cxn ang="0">
                    <a:pos x="145" y="273"/>
                  </a:cxn>
                  <a:cxn ang="0">
                    <a:pos x="147" y="264"/>
                  </a:cxn>
                  <a:cxn ang="0">
                    <a:pos x="149" y="251"/>
                  </a:cxn>
                  <a:cxn ang="0">
                    <a:pos x="151" y="242"/>
                  </a:cxn>
                  <a:cxn ang="0">
                    <a:pos x="153" y="229"/>
                  </a:cxn>
                  <a:cxn ang="0">
                    <a:pos x="155" y="220"/>
                  </a:cxn>
                  <a:cxn ang="0">
                    <a:pos x="155" y="211"/>
                  </a:cxn>
                  <a:cxn ang="0">
                    <a:pos x="156" y="198"/>
                  </a:cxn>
                  <a:cxn ang="0">
                    <a:pos x="158" y="194"/>
                  </a:cxn>
                  <a:cxn ang="0">
                    <a:pos x="160" y="185"/>
                  </a:cxn>
                  <a:cxn ang="0">
                    <a:pos x="162" y="172"/>
                  </a:cxn>
                  <a:cxn ang="0">
                    <a:pos x="162" y="163"/>
                  </a:cxn>
                  <a:cxn ang="0">
                    <a:pos x="164" y="154"/>
                  </a:cxn>
                  <a:cxn ang="0">
                    <a:pos x="166" y="145"/>
                  </a:cxn>
                  <a:cxn ang="0">
                    <a:pos x="166" y="136"/>
                  </a:cxn>
                  <a:cxn ang="0">
                    <a:pos x="168" y="128"/>
                  </a:cxn>
                  <a:cxn ang="0">
                    <a:pos x="169" y="123"/>
                  </a:cxn>
                  <a:cxn ang="0">
                    <a:pos x="169" y="115"/>
                  </a:cxn>
                  <a:cxn ang="0">
                    <a:pos x="171" y="105"/>
                  </a:cxn>
                  <a:cxn ang="0">
                    <a:pos x="171" y="97"/>
                  </a:cxn>
                  <a:cxn ang="0">
                    <a:pos x="173" y="92"/>
                  </a:cxn>
                  <a:cxn ang="0">
                    <a:pos x="173" y="84"/>
                  </a:cxn>
                  <a:cxn ang="0">
                    <a:pos x="175" y="79"/>
                  </a:cxn>
                  <a:cxn ang="0">
                    <a:pos x="177" y="70"/>
                  </a:cxn>
                  <a:cxn ang="0">
                    <a:pos x="179" y="53"/>
                  </a:cxn>
                  <a:cxn ang="0">
                    <a:pos x="180" y="44"/>
                  </a:cxn>
                  <a:cxn ang="0">
                    <a:pos x="182" y="26"/>
                  </a:cxn>
                  <a:cxn ang="0">
                    <a:pos x="184" y="22"/>
                  </a:cxn>
                  <a:cxn ang="0">
                    <a:pos x="184" y="13"/>
                  </a:cxn>
                  <a:cxn ang="0">
                    <a:pos x="186" y="9"/>
                  </a:cxn>
                  <a:cxn ang="0">
                    <a:pos x="186" y="0"/>
                  </a:cxn>
                </a:cxnLst>
                <a:rect l="0" t="0" r="r" b="b"/>
                <a:pathLst>
                  <a:path w="187" h="608">
                    <a:moveTo>
                      <a:pt x="0" y="607"/>
                    </a:moveTo>
                    <a:lnTo>
                      <a:pt x="20" y="598"/>
                    </a:lnTo>
                    <a:lnTo>
                      <a:pt x="53" y="581"/>
                    </a:lnTo>
                    <a:lnTo>
                      <a:pt x="61" y="572"/>
                    </a:lnTo>
                    <a:lnTo>
                      <a:pt x="66" y="563"/>
                    </a:lnTo>
                    <a:lnTo>
                      <a:pt x="70" y="559"/>
                    </a:lnTo>
                    <a:lnTo>
                      <a:pt x="72" y="554"/>
                    </a:lnTo>
                    <a:lnTo>
                      <a:pt x="79" y="541"/>
                    </a:lnTo>
                    <a:lnTo>
                      <a:pt x="81" y="537"/>
                    </a:lnTo>
                    <a:lnTo>
                      <a:pt x="83" y="537"/>
                    </a:lnTo>
                    <a:lnTo>
                      <a:pt x="83" y="533"/>
                    </a:lnTo>
                    <a:lnTo>
                      <a:pt x="87" y="523"/>
                    </a:lnTo>
                    <a:lnTo>
                      <a:pt x="88" y="523"/>
                    </a:lnTo>
                    <a:lnTo>
                      <a:pt x="90" y="515"/>
                    </a:lnTo>
                    <a:lnTo>
                      <a:pt x="92" y="510"/>
                    </a:lnTo>
                    <a:lnTo>
                      <a:pt x="94" y="506"/>
                    </a:lnTo>
                    <a:lnTo>
                      <a:pt x="96" y="502"/>
                    </a:lnTo>
                    <a:lnTo>
                      <a:pt x="98" y="497"/>
                    </a:lnTo>
                    <a:lnTo>
                      <a:pt x="99" y="492"/>
                    </a:lnTo>
                    <a:lnTo>
                      <a:pt x="101" y="484"/>
                    </a:lnTo>
                    <a:lnTo>
                      <a:pt x="103" y="479"/>
                    </a:lnTo>
                    <a:lnTo>
                      <a:pt x="109" y="462"/>
                    </a:lnTo>
                    <a:lnTo>
                      <a:pt x="110" y="453"/>
                    </a:lnTo>
                    <a:lnTo>
                      <a:pt x="114" y="436"/>
                    </a:lnTo>
                    <a:lnTo>
                      <a:pt x="114" y="431"/>
                    </a:lnTo>
                    <a:lnTo>
                      <a:pt x="116" y="431"/>
                    </a:lnTo>
                    <a:lnTo>
                      <a:pt x="116" y="427"/>
                    </a:lnTo>
                    <a:lnTo>
                      <a:pt x="118" y="418"/>
                    </a:lnTo>
                    <a:lnTo>
                      <a:pt x="123" y="400"/>
                    </a:lnTo>
                    <a:lnTo>
                      <a:pt x="123" y="396"/>
                    </a:lnTo>
                    <a:lnTo>
                      <a:pt x="123" y="392"/>
                    </a:lnTo>
                    <a:lnTo>
                      <a:pt x="125" y="387"/>
                    </a:lnTo>
                    <a:lnTo>
                      <a:pt x="127" y="378"/>
                    </a:lnTo>
                    <a:lnTo>
                      <a:pt x="127" y="374"/>
                    </a:lnTo>
                    <a:lnTo>
                      <a:pt x="129" y="369"/>
                    </a:lnTo>
                    <a:lnTo>
                      <a:pt x="129" y="365"/>
                    </a:lnTo>
                    <a:lnTo>
                      <a:pt x="131" y="361"/>
                    </a:lnTo>
                    <a:lnTo>
                      <a:pt x="132" y="352"/>
                    </a:lnTo>
                    <a:lnTo>
                      <a:pt x="132" y="343"/>
                    </a:lnTo>
                    <a:lnTo>
                      <a:pt x="134" y="339"/>
                    </a:lnTo>
                    <a:lnTo>
                      <a:pt x="134" y="334"/>
                    </a:lnTo>
                    <a:lnTo>
                      <a:pt x="136" y="334"/>
                    </a:lnTo>
                    <a:lnTo>
                      <a:pt x="136" y="330"/>
                    </a:lnTo>
                    <a:lnTo>
                      <a:pt x="136" y="326"/>
                    </a:lnTo>
                    <a:lnTo>
                      <a:pt x="138" y="317"/>
                    </a:lnTo>
                    <a:lnTo>
                      <a:pt x="138" y="312"/>
                    </a:lnTo>
                    <a:lnTo>
                      <a:pt x="140" y="308"/>
                    </a:lnTo>
                    <a:lnTo>
                      <a:pt x="140" y="304"/>
                    </a:lnTo>
                    <a:lnTo>
                      <a:pt x="142" y="304"/>
                    </a:lnTo>
                    <a:lnTo>
                      <a:pt x="142" y="299"/>
                    </a:lnTo>
                    <a:lnTo>
                      <a:pt x="142" y="295"/>
                    </a:lnTo>
                    <a:lnTo>
                      <a:pt x="143" y="282"/>
                    </a:lnTo>
                    <a:lnTo>
                      <a:pt x="145" y="277"/>
                    </a:lnTo>
                    <a:lnTo>
                      <a:pt x="145" y="273"/>
                    </a:lnTo>
                    <a:lnTo>
                      <a:pt x="145" y="269"/>
                    </a:lnTo>
                    <a:lnTo>
                      <a:pt x="147" y="264"/>
                    </a:lnTo>
                    <a:lnTo>
                      <a:pt x="149" y="255"/>
                    </a:lnTo>
                    <a:lnTo>
                      <a:pt x="149" y="251"/>
                    </a:lnTo>
                    <a:lnTo>
                      <a:pt x="149" y="246"/>
                    </a:lnTo>
                    <a:lnTo>
                      <a:pt x="151" y="242"/>
                    </a:lnTo>
                    <a:lnTo>
                      <a:pt x="151" y="238"/>
                    </a:lnTo>
                    <a:lnTo>
                      <a:pt x="153" y="229"/>
                    </a:lnTo>
                    <a:lnTo>
                      <a:pt x="153" y="224"/>
                    </a:lnTo>
                    <a:lnTo>
                      <a:pt x="155" y="220"/>
                    </a:lnTo>
                    <a:lnTo>
                      <a:pt x="155" y="216"/>
                    </a:lnTo>
                    <a:lnTo>
                      <a:pt x="155" y="211"/>
                    </a:lnTo>
                    <a:lnTo>
                      <a:pt x="156" y="202"/>
                    </a:lnTo>
                    <a:lnTo>
                      <a:pt x="156" y="198"/>
                    </a:lnTo>
                    <a:lnTo>
                      <a:pt x="158" y="198"/>
                    </a:lnTo>
                    <a:lnTo>
                      <a:pt x="158" y="194"/>
                    </a:lnTo>
                    <a:lnTo>
                      <a:pt x="158" y="189"/>
                    </a:lnTo>
                    <a:lnTo>
                      <a:pt x="160" y="185"/>
                    </a:lnTo>
                    <a:lnTo>
                      <a:pt x="160" y="180"/>
                    </a:lnTo>
                    <a:lnTo>
                      <a:pt x="162" y="172"/>
                    </a:lnTo>
                    <a:lnTo>
                      <a:pt x="162" y="167"/>
                    </a:lnTo>
                    <a:lnTo>
                      <a:pt x="162" y="163"/>
                    </a:lnTo>
                    <a:lnTo>
                      <a:pt x="164" y="159"/>
                    </a:lnTo>
                    <a:lnTo>
                      <a:pt x="164" y="154"/>
                    </a:lnTo>
                    <a:lnTo>
                      <a:pt x="164" y="149"/>
                    </a:lnTo>
                    <a:lnTo>
                      <a:pt x="166" y="145"/>
                    </a:lnTo>
                    <a:lnTo>
                      <a:pt x="166" y="141"/>
                    </a:lnTo>
                    <a:lnTo>
                      <a:pt x="166" y="136"/>
                    </a:lnTo>
                    <a:lnTo>
                      <a:pt x="168" y="132"/>
                    </a:lnTo>
                    <a:lnTo>
                      <a:pt x="168" y="128"/>
                    </a:lnTo>
                    <a:lnTo>
                      <a:pt x="168" y="123"/>
                    </a:lnTo>
                    <a:lnTo>
                      <a:pt x="169" y="123"/>
                    </a:lnTo>
                    <a:lnTo>
                      <a:pt x="169" y="119"/>
                    </a:lnTo>
                    <a:lnTo>
                      <a:pt x="169" y="115"/>
                    </a:lnTo>
                    <a:lnTo>
                      <a:pt x="171" y="110"/>
                    </a:lnTo>
                    <a:lnTo>
                      <a:pt x="171" y="105"/>
                    </a:lnTo>
                    <a:lnTo>
                      <a:pt x="171" y="101"/>
                    </a:lnTo>
                    <a:lnTo>
                      <a:pt x="171" y="97"/>
                    </a:lnTo>
                    <a:lnTo>
                      <a:pt x="173" y="97"/>
                    </a:lnTo>
                    <a:lnTo>
                      <a:pt x="173" y="92"/>
                    </a:lnTo>
                    <a:lnTo>
                      <a:pt x="173" y="88"/>
                    </a:lnTo>
                    <a:lnTo>
                      <a:pt x="173" y="84"/>
                    </a:lnTo>
                    <a:lnTo>
                      <a:pt x="175" y="84"/>
                    </a:lnTo>
                    <a:lnTo>
                      <a:pt x="175" y="79"/>
                    </a:lnTo>
                    <a:lnTo>
                      <a:pt x="175" y="75"/>
                    </a:lnTo>
                    <a:lnTo>
                      <a:pt x="177" y="70"/>
                    </a:lnTo>
                    <a:lnTo>
                      <a:pt x="177" y="66"/>
                    </a:lnTo>
                    <a:lnTo>
                      <a:pt x="179" y="53"/>
                    </a:lnTo>
                    <a:lnTo>
                      <a:pt x="179" y="49"/>
                    </a:lnTo>
                    <a:lnTo>
                      <a:pt x="180" y="44"/>
                    </a:lnTo>
                    <a:lnTo>
                      <a:pt x="180" y="40"/>
                    </a:lnTo>
                    <a:lnTo>
                      <a:pt x="182" y="26"/>
                    </a:lnTo>
                    <a:lnTo>
                      <a:pt x="182" y="22"/>
                    </a:lnTo>
                    <a:lnTo>
                      <a:pt x="184" y="22"/>
                    </a:lnTo>
                    <a:lnTo>
                      <a:pt x="184" y="18"/>
                    </a:lnTo>
                    <a:lnTo>
                      <a:pt x="184" y="13"/>
                    </a:lnTo>
                    <a:lnTo>
                      <a:pt x="184" y="9"/>
                    </a:lnTo>
                    <a:lnTo>
                      <a:pt x="186" y="9"/>
                    </a:lnTo>
                    <a:lnTo>
                      <a:pt x="186" y="5"/>
                    </a:lnTo>
                    <a:lnTo>
                      <a:pt x="18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0434" name="Freeform 18"/>
              <p:cNvSpPr>
                <a:spLocks/>
              </p:cNvSpPr>
              <p:nvPr/>
            </p:nvSpPr>
            <p:spPr bwMode="auto">
              <a:xfrm>
                <a:off x="3044" y="3150"/>
                <a:ext cx="44" cy="212"/>
              </a:xfrm>
              <a:custGeom>
                <a:avLst/>
                <a:gdLst/>
                <a:ahLst/>
                <a:cxnLst>
                  <a:cxn ang="0">
                    <a:pos x="0" y="211"/>
                  </a:cxn>
                  <a:cxn ang="0">
                    <a:pos x="0" y="211"/>
                  </a:cxn>
                  <a:cxn ang="0">
                    <a:pos x="0" y="206"/>
                  </a:cxn>
                  <a:cxn ang="0">
                    <a:pos x="2" y="206"/>
                  </a:cxn>
                  <a:cxn ang="0">
                    <a:pos x="2" y="202"/>
                  </a:cxn>
                  <a:cxn ang="0">
                    <a:pos x="2" y="198"/>
                  </a:cxn>
                  <a:cxn ang="0">
                    <a:pos x="4" y="189"/>
                  </a:cxn>
                  <a:cxn ang="0">
                    <a:pos x="4" y="185"/>
                  </a:cxn>
                  <a:cxn ang="0">
                    <a:pos x="5" y="185"/>
                  </a:cxn>
                  <a:cxn ang="0">
                    <a:pos x="5" y="180"/>
                  </a:cxn>
                  <a:cxn ang="0">
                    <a:pos x="5" y="176"/>
                  </a:cxn>
                  <a:cxn ang="0">
                    <a:pos x="5" y="172"/>
                  </a:cxn>
                  <a:cxn ang="0">
                    <a:pos x="7" y="167"/>
                  </a:cxn>
                  <a:cxn ang="0">
                    <a:pos x="7" y="163"/>
                  </a:cxn>
                  <a:cxn ang="0">
                    <a:pos x="9" y="158"/>
                  </a:cxn>
                  <a:cxn ang="0">
                    <a:pos x="9" y="154"/>
                  </a:cxn>
                  <a:cxn ang="0">
                    <a:pos x="9" y="150"/>
                  </a:cxn>
                  <a:cxn ang="0">
                    <a:pos x="11" y="145"/>
                  </a:cxn>
                  <a:cxn ang="0">
                    <a:pos x="11" y="141"/>
                  </a:cxn>
                  <a:cxn ang="0">
                    <a:pos x="13" y="137"/>
                  </a:cxn>
                  <a:cxn ang="0">
                    <a:pos x="13" y="132"/>
                  </a:cxn>
                  <a:cxn ang="0">
                    <a:pos x="13" y="128"/>
                  </a:cxn>
                  <a:cxn ang="0">
                    <a:pos x="15" y="123"/>
                  </a:cxn>
                  <a:cxn ang="0">
                    <a:pos x="15" y="119"/>
                  </a:cxn>
                  <a:cxn ang="0">
                    <a:pos x="15" y="114"/>
                  </a:cxn>
                  <a:cxn ang="0">
                    <a:pos x="17" y="114"/>
                  </a:cxn>
                  <a:cxn ang="0">
                    <a:pos x="17" y="110"/>
                  </a:cxn>
                  <a:cxn ang="0">
                    <a:pos x="17" y="106"/>
                  </a:cxn>
                  <a:cxn ang="0">
                    <a:pos x="19" y="106"/>
                  </a:cxn>
                  <a:cxn ang="0">
                    <a:pos x="19" y="101"/>
                  </a:cxn>
                  <a:cxn ang="0">
                    <a:pos x="19" y="97"/>
                  </a:cxn>
                  <a:cxn ang="0">
                    <a:pos x="21" y="97"/>
                  </a:cxn>
                  <a:cxn ang="0">
                    <a:pos x="21" y="93"/>
                  </a:cxn>
                  <a:cxn ang="0">
                    <a:pos x="21" y="88"/>
                  </a:cxn>
                  <a:cxn ang="0">
                    <a:pos x="22" y="83"/>
                  </a:cxn>
                  <a:cxn ang="0">
                    <a:pos x="22" y="79"/>
                  </a:cxn>
                  <a:cxn ang="0">
                    <a:pos x="22" y="75"/>
                  </a:cxn>
                  <a:cxn ang="0">
                    <a:pos x="24" y="75"/>
                  </a:cxn>
                  <a:cxn ang="0">
                    <a:pos x="24" y="70"/>
                  </a:cxn>
                  <a:cxn ang="0">
                    <a:pos x="24" y="66"/>
                  </a:cxn>
                  <a:cxn ang="0">
                    <a:pos x="26" y="66"/>
                  </a:cxn>
                  <a:cxn ang="0">
                    <a:pos x="26" y="62"/>
                  </a:cxn>
                  <a:cxn ang="0">
                    <a:pos x="26" y="57"/>
                  </a:cxn>
                  <a:cxn ang="0">
                    <a:pos x="28" y="57"/>
                  </a:cxn>
                  <a:cxn ang="0">
                    <a:pos x="28" y="53"/>
                  </a:cxn>
                  <a:cxn ang="0">
                    <a:pos x="28" y="49"/>
                  </a:cxn>
                  <a:cxn ang="0">
                    <a:pos x="30" y="49"/>
                  </a:cxn>
                  <a:cxn ang="0">
                    <a:pos x="30" y="44"/>
                  </a:cxn>
                  <a:cxn ang="0">
                    <a:pos x="32" y="40"/>
                  </a:cxn>
                  <a:cxn ang="0">
                    <a:pos x="32" y="35"/>
                  </a:cxn>
                  <a:cxn ang="0">
                    <a:pos x="33" y="35"/>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2">
                    <a:moveTo>
                      <a:pt x="0" y="211"/>
                    </a:moveTo>
                    <a:lnTo>
                      <a:pt x="0" y="211"/>
                    </a:lnTo>
                    <a:lnTo>
                      <a:pt x="0" y="206"/>
                    </a:lnTo>
                    <a:lnTo>
                      <a:pt x="2" y="206"/>
                    </a:lnTo>
                    <a:lnTo>
                      <a:pt x="2" y="202"/>
                    </a:lnTo>
                    <a:lnTo>
                      <a:pt x="2" y="198"/>
                    </a:lnTo>
                    <a:lnTo>
                      <a:pt x="4" y="189"/>
                    </a:lnTo>
                    <a:lnTo>
                      <a:pt x="4" y="185"/>
                    </a:lnTo>
                    <a:lnTo>
                      <a:pt x="5" y="185"/>
                    </a:lnTo>
                    <a:lnTo>
                      <a:pt x="5" y="180"/>
                    </a:lnTo>
                    <a:lnTo>
                      <a:pt x="5" y="176"/>
                    </a:lnTo>
                    <a:lnTo>
                      <a:pt x="5" y="172"/>
                    </a:lnTo>
                    <a:lnTo>
                      <a:pt x="7" y="167"/>
                    </a:lnTo>
                    <a:lnTo>
                      <a:pt x="7" y="163"/>
                    </a:lnTo>
                    <a:lnTo>
                      <a:pt x="9" y="158"/>
                    </a:lnTo>
                    <a:lnTo>
                      <a:pt x="9" y="154"/>
                    </a:lnTo>
                    <a:lnTo>
                      <a:pt x="9" y="150"/>
                    </a:lnTo>
                    <a:lnTo>
                      <a:pt x="11" y="145"/>
                    </a:lnTo>
                    <a:lnTo>
                      <a:pt x="11" y="141"/>
                    </a:lnTo>
                    <a:lnTo>
                      <a:pt x="13" y="137"/>
                    </a:lnTo>
                    <a:lnTo>
                      <a:pt x="13" y="132"/>
                    </a:lnTo>
                    <a:lnTo>
                      <a:pt x="13" y="128"/>
                    </a:lnTo>
                    <a:lnTo>
                      <a:pt x="15" y="123"/>
                    </a:lnTo>
                    <a:lnTo>
                      <a:pt x="15" y="119"/>
                    </a:lnTo>
                    <a:lnTo>
                      <a:pt x="15" y="114"/>
                    </a:lnTo>
                    <a:lnTo>
                      <a:pt x="17" y="114"/>
                    </a:lnTo>
                    <a:lnTo>
                      <a:pt x="17" y="110"/>
                    </a:lnTo>
                    <a:lnTo>
                      <a:pt x="17" y="106"/>
                    </a:lnTo>
                    <a:lnTo>
                      <a:pt x="19" y="106"/>
                    </a:lnTo>
                    <a:lnTo>
                      <a:pt x="19" y="101"/>
                    </a:lnTo>
                    <a:lnTo>
                      <a:pt x="19" y="97"/>
                    </a:lnTo>
                    <a:lnTo>
                      <a:pt x="21" y="97"/>
                    </a:lnTo>
                    <a:lnTo>
                      <a:pt x="21" y="93"/>
                    </a:lnTo>
                    <a:lnTo>
                      <a:pt x="21" y="88"/>
                    </a:lnTo>
                    <a:lnTo>
                      <a:pt x="22" y="83"/>
                    </a:lnTo>
                    <a:lnTo>
                      <a:pt x="22" y="79"/>
                    </a:lnTo>
                    <a:lnTo>
                      <a:pt x="22" y="75"/>
                    </a:lnTo>
                    <a:lnTo>
                      <a:pt x="24" y="75"/>
                    </a:lnTo>
                    <a:lnTo>
                      <a:pt x="24" y="70"/>
                    </a:lnTo>
                    <a:lnTo>
                      <a:pt x="24" y="66"/>
                    </a:lnTo>
                    <a:lnTo>
                      <a:pt x="26" y="66"/>
                    </a:lnTo>
                    <a:lnTo>
                      <a:pt x="26" y="62"/>
                    </a:lnTo>
                    <a:lnTo>
                      <a:pt x="26" y="57"/>
                    </a:lnTo>
                    <a:lnTo>
                      <a:pt x="28" y="57"/>
                    </a:lnTo>
                    <a:lnTo>
                      <a:pt x="28" y="53"/>
                    </a:lnTo>
                    <a:lnTo>
                      <a:pt x="28" y="49"/>
                    </a:lnTo>
                    <a:lnTo>
                      <a:pt x="30" y="49"/>
                    </a:lnTo>
                    <a:lnTo>
                      <a:pt x="30" y="44"/>
                    </a:lnTo>
                    <a:lnTo>
                      <a:pt x="32" y="40"/>
                    </a:lnTo>
                    <a:lnTo>
                      <a:pt x="32" y="35"/>
                    </a:lnTo>
                    <a:lnTo>
                      <a:pt x="33" y="35"/>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0435" name="Freeform 19"/>
              <p:cNvSpPr>
                <a:spLocks/>
              </p:cNvSpPr>
              <p:nvPr/>
            </p:nvSpPr>
            <p:spPr bwMode="auto">
              <a:xfrm>
                <a:off x="3087" y="3124"/>
                <a:ext cx="32" cy="27"/>
              </a:xfrm>
              <a:custGeom>
                <a:avLst/>
                <a:gdLst/>
                <a:ahLst/>
                <a:cxnLst>
                  <a:cxn ang="0">
                    <a:pos x="0" y="26"/>
                  </a:cxn>
                  <a:cxn ang="0">
                    <a:pos x="0" y="26"/>
                  </a:cxn>
                  <a:cxn ang="0">
                    <a:pos x="0" y="22"/>
                  </a:cxn>
                  <a:cxn ang="0">
                    <a:pos x="2" y="22"/>
                  </a:cxn>
                  <a:cxn ang="0">
                    <a:pos x="2" y="18"/>
                  </a:cxn>
                  <a:cxn ang="0">
                    <a:pos x="4" y="18"/>
                  </a:cxn>
                  <a:cxn ang="0">
                    <a:pos x="4" y="13"/>
                  </a:cxn>
                  <a:cxn ang="0">
                    <a:pos x="5" y="13"/>
                  </a:cxn>
                  <a:cxn ang="0">
                    <a:pos x="7" y="9"/>
                  </a:cxn>
                  <a:cxn ang="0">
                    <a:pos x="9" y="9"/>
                  </a:cxn>
                  <a:cxn ang="0">
                    <a:pos x="9" y="5"/>
                  </a:cxn>
                  <a:cxn ang="0">
                    <a:pos x="11" y="5"/>
                  </a:cxn>
                  <a:cxn ang="0">
                    <a:pos x="13" y="5"/>
                  </a:cxn>
                  <a:cxn ang="0">
                    <a:pos x="13" y="0"/>
                  </a:cxn>
                  <a:cxn ang="0">
                    <a:pos x="15" y="0"/>
                  </a:cxn>
                  <a:cxn ang="0">
                    <a:pos x="16" y="0"/>
                  </a:cxn>
                  <a:cxn ang="0">
                    <a:pos x="18" y="0"/>
                  </a:cxn>
                  <a:cxn ang="0">
                    <a:pos x="20" y="0"/>
                  </a:cxn>
                  <a:cxn ang="0">
                    <a:pos x="22" y="0"/>
                  </a:cxn>
                  <a:cxn ang="0">
                    <a:pos x="24" y="0"/>
                  </a:cxn>
                  <a:cxn ang="0">
                    <a:pos x="24" y="5"/>
                  </a:cxn>
                  <a:cxn ang="0">
                    <a:pos x="26" y="5"/>
                  </a:cxn>
                  <a:cxn ang="0">
                    <a:pos x="27" y="5"/>
                  </a:cxn>
                  <a:cxn ang="0">
                    <a:pos x="27" y="9"/>
                  </a:cxn>
                  <a:cxn ang="0">
                    <a:pos x="29" y="9"/>
                  </a:cxn>
                  <a:cxn ang="0">
                    <a:pos x="29" y="13"/>
                  </a:cxn>
                  <a:cxn ang="0">
                    <a:pos x="31" y="13"/>
                  </a:cxn>
                </a:cxnLst>
                <a:rect l="0" t="0" r="r" b="b"/>
                <a:pathLst>
                  <a:path w="32" h="27">
                    <a:moveTo>
                      <a:pt x="0" y="26"/>
                    </a:moveTo>
                    <a:lnTo>
                      <a:pt x="0" y="26"/>
                    </a:lnTo>
                    <a:lnTo>
                      <a:pt x="0" y="22"/>
                    </a:lnTo>
                    <a:lnTo>
                      <a:pt x="2" y="22"/>
                    </a:lnTo>
                    <a:lnTo>
                      <a:pt x="2" y="18"/>
                    </a:lnTo>
                    <a:lnTo>
                      <a:pt x="4" y="18"/>
                    </a:lnTo>
                    <a:lnTo>
                      <a:pt x="4" y="13"/>
                    </a:lnTo>
                    <a:lnTo>
                      <a:pt x="5" y="13"/>
                    </a:lnTo>
                    <a:lnTo>
                      <a:pt x="7" y="9"/>
                    </a:lnTo>
                    <a:lnTo>
                      <a:pt x="9" y="9"/>
                    </a:lnTo>
                    <a:lnTo>
                      <a:pt x="9" y="5"/>
                    </a:lnTo>
                    <a:lnTo>
                      <a:pt x="11" y="5"/>
                    </a:lnTo>
                    <a:lnTo>
                      <a:pt x="13" y="5"/>
                    </a:lnTo>
                    <a:lnTo>
                      <a:pt x="13" y="0"/>
                    </a:lnTo>
                    <a:lnTo>
                      <a:pt x="15" y="0"/>
                    </a:lnTo>
                    <a:lnTo>
                      <a:pt x="16" y="0"/>
                    </a:lnTo>
                    <a:lnTo>
                      <a:pt x="18" y="0"/>
                    </a:lnTo>
                    <a:lnTo>
                      <a:pt x="20" y="0"/>
                    </a:lnTo>
                    <a:lnTo>
                      <a:pt x="22" y="0"/>
                    </a:lnTo>
                    <a:lnTo>
                      <a:pt x="24" y="0"/>
                    </a:lnTo>
                    <a:lnTo>
                      <a:pt x="24" y="5"/>
                    </a:lnTo>
                    <a:lnTo>
                      <a:pt x="26" y="5"/>
                    </a:lnTo>
                    <a:lnTo>
                      <a:pt x="27" y="5"/>
                    </a:lnTo>
                    <a:lnTo>
                      <a:pt x="27" y="9"/>
                    </a:lnTo>
                    <a:lnTo>
                      <a:pt x="29" y="9"/>
                    </a:lnTo>
                    <a:lnTo>
                      <a:pt x="29" y="13"/>
                    </a:lnTo>
                    <a:lnTo>
                      <a:pt x="31"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0436" name="Freeform 20"/>
              <p:cNvSpPr>
                <a:spLocks/>
              </p:cNvSpPr>
              <p:nvPr/>
            </p:nvSpPr>
            <p:spPr bwMode="auto">
              <a:xfrm>
                <a:off x="3118" y="3137"/>
                <a:ext cx="45" cy="204"/>
              </a:xfrm>
              <a:custGeom>
                <a:avLst/>
                <a:gdLst/>
                <a:ahLst/>
                <a:cxnLst>
                  <a:cxn ang="0">
                    <a:pos x="0" y="0"/>
                  </a:cxn>
                  <a:cxn ang="0">
                    <a:pos x="0" y="0"/>
                  </a:cxn>
                  <a:cxn ang="0">
                    <a:pos x="2" y="0"/>
                  </a:cxn>
                  <a:cxn ang="0">
                    <a:pos x="2" y="5"/>
                  </a:cxn>
                  <a:cxn ang="0">
                    <a:pos x="4" y="5"/>
                  </a:cxn>
                  <a:cxn ang="0">
                    <a:pos x="4" y="9"/>
                  </a:cxn>
                  <a:cxn ang="0">
                    <a:pos x="6" y="9"/>
                  </a:cxn>
                  <a:cxn ang="0">
                    <a:pos x="6" y="13"/>
                  </a:cxn>
                  <a:cxn ang="0">
                    <a:pos x="7" y="13"/>
                  </a:cxn>
                  <a:cxn ang="0">
                    <a:pos x="7" y="18"/>
                  </a:cxn>
                  <a:cxn ang="0">
                    <a:pos x="7"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3"/>
                  </a:cxn>
                  <a:cxn ang="0">
                    <a:pos x="18" y="53"/>
                  </a:cxn>
                  <a:cxn ang="0">
                    <a:pos x="18" y="57"/>
                  </a:cxn>
                  <a:cxn ang="0">
                    <a:pos x="18" y="62"/>
                  </a:cxn>
                  <a:cxn ang="0">
                    <a:pos x="20" y="62"/>
                  </a:cxn>
                  <a:cxn ang="0">
                    <a:pos x="20" y="66"/>
                  </a:cxn>
                  <a:cxn ang="0">
                    <a:pos x="20" y="71"/>
                  </a:cxn>
                  <a:cxn ang="0">
                    <a:pos x="22" y="71"/>
                  </a:cxn>
                  <a:cxn ang="0">
                    <a:pos x="22" y="75"/>
                  </a:cxn>
                  <a:cxn ang="0">
                    <a:pos x="24" y="80"/>
                  </a:cxn>
                  <a:cxn ang="0">
                    <a:pos x="24" y="84"/>
                  </a:cxn>
                  <a:cxn ang="0">
                    <a:pos x="24" y="88"/>
                  </a:cxn>
                  <a:cxn ang="0">
                    <a:pos x="26" y="93"/>
                  </a:cxn>
                  <a:cxn ang="0">
                    <a:pos x="26" y="97"/>
                  </a:cxn>
                  <a:cxn ang="0">
                    <a:pos x="28" y="102"/>
                  </a:cxn>
                  <a:cxn ang="0">
                    <a:pos x="28" y="106"/>
                  </a:cxn>
                  <a:cxn ang="0">
                    <a:pos x="29" y="110"/>
                  </a:cxn>
                  <a:cxn ang="0">
                    <a:pos x="29" y="115"/>
                  </a:cxn>
                  <a:cxn ang="0">
                    <a:pos x="31" y="119"/>
                  </a:cxn>
                  <a:cxn ang="0">
                    <a:pos x="31" y="123"/>
                  </a:cxn>
                  <a:cxn ang="0">
                    <a:pos x="31" y="128"/>
                  </a:cxn>
                  <a:cxn ang="0">
                    <a:pos x="33" y="132"/>
                  </a:cxn>
                  <a:cxn ang="0">
                    <a:pos x="33" y="137"/>
                  </a:cxn>
                  <a:cxn ang="0">
                    <a:pos x="35" y="141"/>
                  </a:cxn>
                  <a:cxn ang="0">
                    <a:pos x="35" y="146"/>
                  </a:cxn>
                  <a:cxn ang="0">
                    <a:pos x="35" y="150"/>
                  </a:cxn>
                  <a:cxn ang="0">
                    <a:pos x="37" y="154"/>
                  </a:cxn>
                  <a:cxn ang="0">
                    <a:pos x="37" y="159"/>
                  </a:cxn>
                  <a:cxn ang="0">
                    <a:pos x="37" y="163"/>
                  </a:cxn>
                  <a:cxn ang="0">
                    <a:pos x="39" y="163"/>
                  </a:cxn>
                  <a:cxn ang="0">
                    <a:pos x="39" y="167"/>
                  </a:cxn>
                  <a:cxn ang="0">
                    <a:pos x="39" y="172"/>
                  </a:cxn>
                  <a:cxn ang="0">
                    <a:pos x="40" y="177"/>
                  </a:cxn>
                  <a:cxn ang="0">
                    <a:pos x="40" y="181"/>
                  </a:cxn>
                  <a:cxn ang="0">
                    <a:pos x="42" y="185"/>
                  </a:cxn>
                  <a:cxn ang="0">
                    <a:pos x="42" y="190"/>
                  </a:cxn>
                  <a:cxn ang="0">
                    <a:pos x="42" y="194"/>
                  </a:cxn>
                  <a:cxn ang="0">
                    <a:pos x="42" y="198"/>
                  </a:cxn>
                  <a:cxn ang="0">
                    <a:pos x="44" y="198"/>
                  </a:cxn>
                  <a:cxn ang="0">
                    <a:pos x="44" y="203"/>
                  </a:cxn>
                </a:cxnLst>
                <a:rect l="0" t="0" r="r" b="b"/>
                <a:pathLst>
                  <a:path w="45" h="204">
                    <a:moveTo>
                      <a:pt x="0" y="0"/>
                    </a:moveTo>
                    <a:lnTo>
                      <a:pt x="0" y="0"/>
                    </a:lnTo>
                    <a:lnTo>
                      <a:pt x="2" y="0"/>
                    </a:lnTo>
                    <a:lnTo>
                      <a:pt x="2" y="5"/>
                    </a:lnTo>
                    <a:lnTo>
                      <a:pt x="4" y="5"/>
                    </a:lnTo>
                    <a:lnTo>
                      <a:pt x="4" y="9"/>
                    </a:lnTo>
                    <a:lnTo>
                      <a:pt x="6" y="9"/>
                    </a:lnTo>
                    <a:lnTo>
                      <a:pt x="6" y="13"/>
                    </a:lnTo>
                    <a:lnTo>
                      <a:pt x="7" y="13"/>
                    </a:lnTo>
                    <a:lnTo>
                      <a:pt x="7" y="18"/>
                    </a:lnTo>
                    <a:lnTo>
                      <a:pt x="7" y="22"/>
                    </a:lnTo>
                    <a:lnTo>
                      <a:pt x="9" y="22"/>
                    </a:lnTo>
                    <a:lnTo>
                      <a:pt x="9" y="27"/>
                    </a:lnTo>
                    <a:lnTo>
                      <a:pt x="11" y="27"/>
                    </a:lnTo>
                    <a:lnTo>
                      <a:pt x="11" y="31"/>
                    </a:lnTo>
                    <a:lnTo>
                      <a:pt x="13" y="36"/>
                    </a:lnTo>
                    <a:lnTo>
                      <a:pt x="13" y="40"/>
                    </a:lnTo>
                    <a:lnTo>
                      <a:pt x="15" y="40"/>
                    </a:lnTo>
                    <a:lnTo>
                      <a:pt x="15" y="44"/>
                    </a:lnTo>
                    <a:lnTo>
                      <a:pt x="15" y="49"/>
                    </a:lnTo>
                    <a:lnTo>
                      <a:pt x="17" y="49"/>
                    </a:lnTo>
                    <a:lnTo>
                      <a:pt x="17" y="53"/>
                    </a:lnTo>
                    <a:lnTo>
                      <a:pt x="18" y="53"/>
                    </a:lnTo>
                    <a:lnTo>
                      <a:pt x="18" y="57"/>
                    </a:lnTo>
                    <a:lnTo>
                      <a:pt x="18" y="62"/>
                    </a:lnTo>
                    <a:lnTo>
                      <a:pt x="20" y="62"/>
                    </a:lnTo>
                    <a:lnTo>
                      <a:pt x="20" y="66"/>
                    </a:lnTo>
                    <a:lnTo>
                      <a:pt x="20" y="71"/>
                    </a:lnTo>
                    <a:lnTo>
                      <a:pt x="22" y="71"/>
                    </a:lnTo>
                    <a:lnTo>
                      <a:pt x="22" y="75"/>
                    </a:lnTo>
                    <a:lnTo>
                      <a:pt x="24" y="80"/>
                    </a:lnTo>
                    <a:lnTo>
                      <a:pt x="24" y="84"/>
                    </a:lnTo>
                    <a:lnTo>
                      <a:pt x="24" y="88"/>
                    </a:lnTo>
                    <a:lnTo>
                      <a:pt x="26" y="93"/>
                    </a:lnTo>
                    <a:lnTo>
                      <a:pt x="26" y="97"/>
                    </a:lnTo>
                    <a:lnTo>
                      <a:pt x="28" y="102"/>
                    </a:lnTo>
                    <a:lnTo>
                      <a:pt x="28" y="106"/>
                    </a:lnTo>
                    <a:lnTo>
                      <a:pt x="29" y="110"/>
                    </a:lnTo>
                    <a:lnTo>
                      <a:pt x="29" y="115"/>
                    </a:lnTo>
                    <a:lnTo>
                      <a:pt x="31" y="119"/>
                    </a:lnTo>
                    <a:lnTo>
                      <a:pt x="31" y="123"/>
                    </a:lnTo>
                    <a:lnTo>
                      <a:pt x="31" y="128"/>
                    </a:lnTo>
                    <a:lnTo>
                      <a:pt x="33" y="132"/>
                    </a:lnTo>
                    <a:lnTo>
                      <a:pt x="33" y="137"/>
                    </a:lnTo>
                    <a:lnTo>
                      <a:pt x="35" y="141"/>
                    </a:lnTo>
                    <a:lnTo>
                      <a:pt x="35" y="146"/>
                    </a:lnTo>
                    <a:lnTo>
                      <a:pt x="35" y="150"/>
                    </a:lnTo>
                    <a:lnTo>
                      <a:pt x="37" y="154"/>
                    </a:lnTo>
                    <a:lnTo>
                      <a:pt x="37" y="159"/>
                    </a:lnTo>
                    <a:lnTo>
                      <a:pt x="37" y="163"/>
                    </a:lnTo>
                    <a:lnTo>
                      <a:pt x="39" y="163"/>
                    </a:lnTo>
                    <a:lnTo>
                      <a:pt x="39" y="167"/>
                    </a:lnTo>
                    <a:lnTo>
                      <a:pt x="39" y="172"/>
                    </a:lnTo>
                    <a:lnTo>
                      <a:pt x="40" y="177"/>
                    </a:lnTo>
                    <a:lnTo>
                      <a:pt x="40" y="181"/>
                    </a:lnTo>
                    <a:lnTo>
                      <a:pt x="42" y="185"/>
                    </a:lnTo>
                    <a:lnTo>
                      <a:pt x="42" y="190"/>
                    </a:lnTo>
                    <a:lnTo>
                      <a:pt x="42" y="194"/>
                    </a:lnTo>
                    <a:lnTo>
                      <a:pt x="42" y="198"/>
                    </a:lnTo>
                    <a:lnTo>
                      <a:pt x="44" y="198"/>
                    </a:lnTo>
                    <a:lnTo>
                      <a:pt x="44"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0437" name="Freeform 21"/>
              <p:cNvSpPr>
                <a:spLocks/>
              </p:cNvSpPr>
              <p:nvPr/>
            </p:nvSpPr>
            <p:spPr bwMode="auto">
              <a:xfrm>
                <a:off x="3162" y="3340"/>
                <a:ext cx="134" cy="597"/>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4"/>
                  </a:cxn>
                  <a:cxn ang="0">
                    <a:pos x="13" y="87"/>
                  </a:cxn>
                  <a:cxn ang="0">
                    <a:pos x="15" y="92"/>
                  </a:cxn>
                  <a:cxn ang="0">
                    <a:pos x="15" y="101"/>
                  </a:cxn>
                  <a:cxn ang="0">
                    <a:pos x="17" y="110"/>
                  </a:cxn>
                  <a:cxn ang="0">
                    <a:pos x="18" y="118"/>
                  </a:cxn>
                  <a:cxn ang="0">
                    <a:pos x="18" y="127"/>
                  </a:cxn>
                  <a:cxn ang="0">
                    <a:pos x="20" y="140"/>
                  </a:cxn>
                  <a:cxn ang="0">
                    <a:pos x="22" y="158"/>
                  </a:cxn>
                  <a:cxn ang="0">
                    <a:pos x="24" y="167"/>
                  </a:cxn>
                  <a:cxn ang="0">
                    <a:pos x="26" y="175"/>
                  </a:cxn>
                  <a:cxn ang="0">
                    <a:pos x="28" y="184"/>
                  </a:cxn>
                  <a:cxn ang="0">
                    <a:pos x="29" y="202"/>
                  </a:cxn>
                  <a:cxn ang="0">
                    <a:pos x="31" y="210"/>
                  </a:cxn>
                  <a:cxn ang="0">
                    <a:pos x="31" y="219"/>
                  </a:cxn>
                  <a:cxn ang="0">
                    <a:pos x="33" y="223"/>
                  </a:cxn>
                  <a:cxn ang="0">
                    <a:pos x="35" y="232"/>
                  </a:cxn>
                  <a:cxn ang="0">
                    <a:pos x="35" y="241"/>
                  </a:cxn>
                  <a:cxn ang="0">
                    <a:pos x="37" y="250"/>
                  </a:cxn>
                  <a:cxn ang="0">
                    <a:pos x="39" y="263"/>
                  </a:cxn>
                  <a:cxn ang="0">
                    <a:pos x="41" y="272"/>
                  </a:cxn>
                  <a:cxn ang="0">
                    <a:pos x="44" y="293"/>
                  </a:cxn>
                  <a:cxn ang="0">
                    <a:pos x="46" y="307"/>
                  </a:cxn>
                  <a:cxn ang="0">
                    <a:pos x="48" y="311"/>
                  </a:cxn>
                  <a:cxn ang="0">
                    <a:pos x="48" y="320"/>
                  </a:cxn>
                  <a:cxn ang="0">
                    <a:pos x="50" y="329"/>
                  </a:cxn>
                  <a:cxn ang="0">
                    <a:pos x="52" y="342"/>
                  </a:cxn>
                  <a:cxn ang="0">
                    <a:pos x="54" y="355"/>
                  </a:cxn>
                  <a:cxn ang="0">
                    <a:pos x="56" y="364"/>
                  </a:cxn>
                  <a:cxn ang="0">
                    <a:pos x="57" y="373"/>
                  </a:cxn>
                  <a:cxn ang="0">
                    <a:pos x="59" y="386"/>
                  </a:cxn>
                  <a:cxn ang="0">
                    <a:pos x="61" y="390"/>
                  </a:cxn>
                  <a:cxn ang="0">
                    <a:pos x="65" y="408"/>
                  </a:cxn>
                  <a:cxn ang="0">
                    <a:pos x="67" y="416"/>
                  </a:cxn>
                  <a:cxn ang="0">
                    <a:pos x="68" y="425"/>
                  </a:cxn>
                  <a:cxn ang="0">
                    <a:pos x="76" y="452"/>
                  </a:cxn>
                  <a:cxn ang="0">
                    <a:pos x="76" y="460"/>
                  </a:cxn>
                  <a:cxn ang="0">
                    <a:pos x="81" y="478"/>
                  </a:cxn>
                  <a:cxn ang="0">
                    <a:pos x="91" y="513"/>
                  </a:cxn>
                  <a:cxn ang="0">
                    <a:pos x="98" y="530"/>
                  </a:cxn>
                  <a:cxn ang="0">
                    <a:pos x="102" y="543"/>
                  </a:cxn>
                  <a:cxn ang="0">
                    <a:pos x="107" y="557"/>
                  </a:cxn>
                  <a:cxn ang="0">
                    <a:pos x="122" y="579"/>
                  </a:cxn>
                  <a:cxn ang="0">
                    <a:pos x="133" y="596"/>
                  </a:cxn>
                </a:cxnLst>
                <a:rect l="0" t="0" r="r" b="b"/>
                <a:pathLst>
                  <a:path w="134" h="597">
                    <a:moveTo>
                      <a:pt x="0" y="0"/>
                    </a:moveTo>
                    <a:lnTo>
                      <a:pt x="0" y="0"/>
                    </a:lnTo>
                    <a:lnTo>
                      <a:pt x="0" y="4"/>
                    </a:lnTo>
                    <a:lnTo>
                      <a:pt x="0" y="9"/>
                    </a:lnTo>
                    <a:lnTo>
                      <a:pt x="2" y="9"/>
                    </a:lnTo>
                    <a:lnTo>
                      <a:pt x="2" y="13"/>
                    </a:lnTo>
                    <a:lnTo>
                      <a:pt x="4" y="22"/>
                    </a:lnTo>
                    <a:lnTo>
                      <a:pt x="4" y="26"/>
                    </a:lnTo>
                    <a:lnTo>
                      <a:pt x="4" y="31"/>
                    </a:lnTo>
                    <a:lnTo>
                      <a:pt x="6" y="35"/>
                    </a:lnTo>
                    <a:lnTo>
                      <a:pt x="6" y="39"/>
                    </a:lnTo>
                    <a:lnTo>
                      <a:pt x="6" y="44"/>
                    </a:lnTo>
                    <a:lnTo>
                      <a:pt x="7" y="44"/>
                    </a:lnTo>
                    <a:lnTo>
                      <a:pt x="7" y="48"/>
                    </a:lnTo>
                    <a:lnTo>
                      <a:pt x="7" y="53"/>
                    </a:lnTo>
                    <a:lnTo>
                      <a:pt x="9" y="57"/>
                    </a:lnTo>
                    <a:lnTo>
                      <a:pt x="9" y="61"/>
                    </a:lnTo>
                    <a:lnTo>
                      <a:pt x="9" y="66"/>
                    </a:lnTo>
                    <a:lnTo>
                      <a:pt x="11" y="70"/>
                    </a:lnTo>
                    <a:lnTo>
                      <a:pt x="11" y="74"/>
                    </a:lnTo>
                    <a:lnTo>
                      <a:pt x="13" y="83"/>
                    </a:lnTo>
                    <a:lnTo>
                      <a:pt x="13" y="87"/>
                    </a:lnTo>
                    <a:lnTo>
                      <a:pt x="13" y="92"/>
                    </a:lnTo>
                    <a:lnTo>
                      <a:pt x="15" y="92"/>
                    </a:lnTo>
                    <a:lnTo>
                      <a:pt x="15" y="96"/>
                    </a:lnTo>
                    <a:lnTo>
                      <a:pt x="15" y="101"/>
                    </a:lnTo>
                    <a:lnTo>
                      <a:pt x="15" y="105"/>
                    </a:lnTo>
                    <a:lnTo>
                      <a:pt x="17" y="110"/>
                    </a:lnTo>
                    <a:lnTo>
                      <a:pt x="17" y="114"/>
                    </a:lnTo>
                    <a:lnTo>
                      <a:pt x="18" y="118"/>
                    </a:lnTo>
                    <a:lnTo>
                      <a:pt x="18" y="123"/>
                    </a:lnTo>
                    <a:lnTo>
                      <a:pt x="18" y="127"/>
                    </a:lnTo>
                    <a:lnTo>
                      <a:pt x="20" y="136"/>
                    </a:lnTo>
                    <a:lnTo>
                      <a:pt x="20" y="140"/>
                    </a:lnTo>
                    <a:lnTo>
                      <a:pt x="22" y="149"/>
                    </a:lnTo>
                    <a:lnTo>
                      <a:pt x="22" y="158"/>
                    </a:lnTo>
                    <a:lnTo>
                      <a:pt x="24" y="162"/>
                    </a:lnTo>
                    <a:lnTo>
                      <a:pt x="24" y="167"/>
                    </a:lnTo>
                    <a:lnTo>
                      <a:pt x="26" y="171"/>
                    </a:lnTo>
                    <a:lnTo>
                      <a:pt x="26" y="175"/>
                    </a:lnTo>
                    <a:lnTo>
                      <a:pt x="26" y="180"/>
                    </a:lnTo>
                    <a:lnTo>
                      <a:pt x="28" y="184"/>
                    </a:lnTo>
                    <a:lnTo>
                      <a:pt x="28" y="188"/>
                    </a:lnTo>
                    <a:lnTo>
                      <a:pt x="29" y="202"/>
                    </a:lnTo>
                    <a:lnTo>
                      <a:pt x="29" y="206"/>
                    </a:lnTo>
                    <a:lnTo>
                      <a:pt x="31" y="210"/>
                    </a:lnTo>
                    <a:lnTo>
                      <a:pt x="31" y="215"/>
                    </a:lnTo>
                    <a:lnTo>
                      <a:pt x="31" y="219"/>
                    </a:lnTo>
                    <a:lnTo>
                      <a:pt x="33" y="219"/>
                    </a:lnTo>
                    <a:lnTo>
                      <a:pt x="33" y="223"/>
                    </a:lnTo>
                    <a:lnTo>
                      <a:pt x="33" y="228"/>
                    </a:lnTo>
                    <a:lnTo>
                      <a:pt x="35" y="232"/>
                    </a:lnTo>
                    <a:lnTo>
                      <a:pt x="35" y="237"/>
                    </a:lnTo>
                    <a:lnTo>
                      <a:pt x="35" y="241"/>
                    </a:lnTo>
                    <a:lnTo>
                      <a:pt x="37" y="245"/>
                    </a:lnTo>
                    <a:lnTo>
                      <a:pt x="37" y="250"/>
                    </a:lnTo>
                    <a:lnTo>
                      <a:pt x="37" y="254"/>
                    </a:lnTo>
                    <a:lnTo>
                      <a:pt x="39" y="263"/>
                    </a:lnTo>
                    <a:lnTo>
                      <a:pt x="41" y="267"/>
                    </a:lnTo>
                    <a:lnTo>
                      <a:pt x="41" y="272"/>
                    </a:lnTo>
                    <a:lnTo>
                      <a:pt x="42" y="285"/>
                    </a:lnTo>
                    <a:lnTo>
                      <a:pt x="44" y="293"/>
                    </a:lnTo>
                    <a:lnTo>
                      <a:pt x="46" y="303"/>
                    </a:lnTo>
                    <a:lnTo>
                      <a:pt x="46" y="307"/>
                    </a:lnTo>
                    <a:lnTo>
                      <a:pt x="46" y="311"/>
                    </a:lnTo>
                    <a:lnTo>
                      <a:pt x="48" y="311"/>
                    </a:lnTo>
                    <a:lnTo>
                      <a:pt x="48" y="316"/>
                    </a:lnTo>
                    <a:lnTo>
                      <a:pt x="48" y="320"/>
                    </a:lnTo>
                    <a:lnTo>
                      <a:pt x="50" y="324"/>
                    </a:lnTo>
                    <a:lnTo>
                      <a:pt x="50" y="329"/>
                    </a:lnTo>
                    <a:lnTo>
                      <a:pt x="50" y="333"/>
                    </a:lnTo>
                    <a:lnTo>
                      <a:pt x="52" y="342"/>
                    </a:lnTo>
                    <a:lnTo>
                      <a:pt x="54" y="346"/>
                    </a:lnTo>
                    <a:lnTo>
                      <a:pt x="54" y="355"/>
                    </a:lnTo>
                    <a:lnTo>
                      <a:pt x="56" y="355"/>
                    </a:lnTo>
                    <a:lnTo>
                      <a:pt x="56" y="364"/>
                    </a:lnTo>
                    <a:lnTo>
                      <a:pt x="57" y="368"/>
                    </a:lnTo>
                    <a:lnTo>
                      <a:pt x="57" y="373"/>
                    </a:lnTo>
                    <a:lnTo>
                      <a:pt x="59" y="381"/>
                    </a:lnTo>
                    <a:lnTo>
                      <a:pt x="59" y="386"/>
                    </a:lnTo>
                    <a:lnTo>
                      <a:pt x="61" y="386"/>
                    </a:lnTo>
                    <a:lnTo>
                      <a:pt x="61" y="390"/>
                    </a:lnTo>
                    <a:lnTo>
                      <a:pt x="65" y="403"/>
                    </a:lnTo>
                    <a:lnTo>
                      <a:pt x="65" y="408"/>
                    </a:lnTo>
                    <a:lnTo>
                      <a:pt x="67" y="412"/>
                    </a:lnTo>
                    <a:lnTo>
                      <a:pt x="67" y="416"/>
                    </a:lnTo>
                    <a:lnTo>
                      <a:pt x="68" y="421"/>
                    </a:lnTo>
                    <a:lnTo>
                      <a:pt x="68" y="425"/>
                    </a:lnTo>
                    <a:lnTo>
                      <a:pt x="72" y="438"/>
                    </a:lnTo>
                    <a:lnTo>
                      <a:pt x="76" y="452"/>
                    </a:lnTo>
                    <a:lnTo>
                      <a:pt x="76" y="456"/>
                    </a:lnTo>
                    <a:lnTo>
                      <a:pt x="76" y="460"/>
                    </a:lnTo>
                    <a:lnTo>
                      <a:pt x="79" y="473"/>
                    </a:lnTo>
                    <a:lnTo>
                      <a:pt x="81" y="478"/>
                    </a:lnTo>
                    <a:lnTo>
                      <a:pt x="91" y="509"/>
                    </a:lnTo>
                    <a:lnTo>
                      <a:pt x="91" y="513"/>
                    </a:lnTo>
                    <a:lnTo>
                      <a:pt x="94" y="522"/>
                    </a:lnTo>
                    <a:lnTo>
                      <a:pt x="98" y="530"/>
                    </a:lnTo>
                    <a:lnTo>
                      <a:pt x="100" y="539"/>
                    </a:lnTo>
                    <a:lnTo>
                      <a:pt x="102" y="543"/>
                    </a:lnTo>
                    <a:lnTo>
                      <a:pt x="104" y="548"/>
                    </a:lnTo>
                    <a:lnTo>
                      <a:pt x="107" y="557"/>
                    </a:lnTo>
                    <a:lnTo>
                      <a:pt x="111" y="566"/>
                    </a:lnTo>
                    <a:lnTo>
                      <a:pt x="122" y="579"/>
                    </a:lnTo>
                    <a:lnTo>
                      <a:pt x="124" y="583"/>
                    </a:lnTo>
                    <a:lnTo>
                      <a:pt x="133"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0438" name="Freeform 22"/>
              <p:cNvSpPr>
                <a:spLocks/>
              </p:cNvSpPr>
              <p:nvPr/>
            </p:nvSpPr>
            <p:spPr bwMode="auto">
              <a:xfrm>
                <a:off x="3295" y="3936"/>
                <a:ext cx="66" cy="33"/>
              </a:xfrm>
              <a:custGeom>
                <a:avLst/>
                <a:gdLst/>
                <a:ahLst/>
                <a:cxnLst>
                  <a:cxn ang="0">
                    <a:pos x="0" y="0"/>
                  </a:cxn>
                  <a:cxn ang="0">
                    <a:pos x="2" y="0"/>
                  </a:cxn>
                  <a:cxn ang="0">
                    <a:pos x="6" y="5"/>
                  </a:cxn>
                  <a:cxn ang="0">
                    <a:pos x="32" y="23"/>
                  </a:cxn>
                  <a:cxn ang="0">
                    <a:pos x="65" y="32"/>
                  </a:cxn>
                </a:cxnLst>
                <a:rect l="0" t="0" r="r" b="b"/>
                <a:pathLst>
                  <a:path w="66" h="33">
                    <a:moveTo>
                      <a:pt x="0" y="0"/>
                    </a:moveTo>
                    <a:lnTo>
                      <a:pt x="2" y="0"/>
                    </a:lnTo>
                    <a:lnTo>
                      <a:pt x="6" y="5"/>
                    </a:lnTo>
                    <a:lnTo>
                      <a:pt x="32" y="23"/>
                    </a:lnTo>
                    <a:lnTo>
                      <a:pt x="65"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60439" name="Line 23"/>
            <p:cNvSpPr>
              <a:spLocks noChangeShapeType="1"/>
            </p:cNvSpPr>
            <p:nvPr/>
          </p:nvSpPr>
          <p:spPr bwMode="auto">
            <a:xfrm>
              <a:off x="3104" y="3126"/>
              <a:ext cx="0" cy="899"/>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60440" name="AutoShape 24"/>
          <p:cNvSpPr>
            <a:spLocks noChangeArrowheads="1"/>
          </p:cNvSpPr>
          <p:nvPr/>
        </p:nvSpPr>
        <p:spPr bwMode="auto">
          <a:xfrm>
            <a:off x="1225550" y="5187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Low</a:t>
            </a:r>
          </a:p>
          <a:p>
            <a:pPr algn="ctr" eaLnBrk="0" hangingPunct="0"/>
            <a:r>
              <a:rPr lang="en-US" sz="2400" b="1"/>
              <a:t>variability</a:t>
            </a:r>
          </a:p>
        </p:txBody>
      </p:sp>
      <p:sp>
        <p:nvSpPr>
          <p:cNvPr id="60441" name="AutoShape 25"/>
          <p:cNvSpPr>
            <a:spLocks noChangeArrowheads="1"/>
          </p:cNvSpPr>
          <p:nvPr/>
        </p:nvSpPr>
        <p:spPr bwMode="auto">
          <a:xfrm>
            <a:off x="5568950" y="4806950"/>
            <a:ext cx="3111500" cy="1206500"/>
          </a:xfrm>
          <a:prstGeom prst="roundRect">
            <a:avLst>
              <a:gd name="adj" fmla="val 12495"/>
            </a:avLst>
          </a:prstGeom>
          <a:solidFill>
            <a:srgbClr val="00279F"/>
          </a:solidFill>
          <a:ln w="12700">
            <a:solidFill>
              <a:schemeClr val="tx1"/>
            </a:solidFill>
            <a:round/>
            <a:headEnd/>
            <a:tailEnd/>
          </a:ln>
          <a:effectLst/>
        </p:spPr>
        <p:txBody>
          <a:bodyPr wrap="none" lIns="90488" tIns="44450" rIns="90488" bIns="44450" anchor="ctr"/>
          <a:lstStyle/>
          <a:p>
            <a:pPr algn="ctr" eaLnBrk="0" hangingPunct="0"/>
            <a:r>
              <a:rPr lang="en-US" sz="2400" b="1">
                <a:solidFill>
                  <a:srgbClr val="FAFD00"/>
                </a:solidFill>
              </a:rPr>
              <a:t>Which one shows</a:t>
            </a:r>
          </a:p>
          <a:p>
            <a:pPr algn="ctr" eaLnBrk="0" hangingPunct="0"/>
            <a:r>
              <a:rPr lang="en-US" sz="2400" b="1">
                <a:solidFill>
                  <a:srgbClr val="FAFD00"/>
                </a:solidFill>
              </a:rPr>
              <a:t>the </a:t>
            </a:r>
            <a:r>
              <a:rPr lang="en-US" sz="2400" b="1" i="1"/>
              <a:t>greatest</a:t>
            </a:r>
            <a:endParaRPr lang="en-US" sz="2400" b="1">
              <a:solidFill>
                <a:srgbClr val="FAFD00"/>
              </a:solidFill>
            </a:endParaRPr>
          </a:p>
          <a:p>
            <a:pPr algn="ctr" eaLnBrk="0" hangingPunct="0"/>
            <a:r>
              <a:rPr lang="en-US" sz="2400" b="1">
                <a:solidFill>
                  <a:srgbClr val="FAFD00"/>
                </a:solidFill>
              </a:rPr>
              <a:t>difference?</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0" end="0"/>
                                            </p:txEl>
                                          </p:spTgt>
                                        </p:tgtEl>
                                        <p:attrNameLst>
                                          <p:attrName>ppt_c</p:attrName>
                                        </p:attrNameLst>
                                      </p:cBhvr>
                                      <p:to>
                                        <a:schemeClr val="accent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1" end="1"/>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88" name="Rectangle 24"/>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62466" name="Rectangle 2"/>
          <p:cNvSpPr>
            <a:spLocks noGrp="1" noRot="1" noChangeArrowheads="1"/>
          </p:cNvSpPr>
          <p:nvPr>
            <p:ph type="title"/>
          </p:nvPr>
        </p:nvSpPr>
        <p:spPr>
          <a:noFill/>
          <a:ln/>
        </p:spPr>
        <p:txBody>
          <a:bodyPr lIns="90488" tIns="44450" rIns="90488" bIns="44450"/>
          <a:lstStyle/>
          <a:p>
            <a:r>
              <a:rPr lang="en-US"/>
              <a:t>What Do We Estimate?</a:t>
            </a:r>
          </a:p>
        </p:txBody>
      </p:sp>
      <p:sp>
        <p:nvSpPr>
          <p:cNvPr id="62467" name="Line 3"/>
          <p:cNvSpPr>
            <a:spLocks noChangeShapeType="1"/>
          </p:cNvSpPr>
          <p:nvPr/>
        </p:nvSpPr>
        <p:spPr bwMode="auto">
          <a:xfrm>
            <a:off x="3263900" y="6394450"/>
            <a:ext cx="2757488" cy="0"/>
          </a:xfrm>
          <a:prstGeom prst="line">
            <a:avLst/>
          </a:prstGeom>
          <a:noFill/>
          <a:ln w="25400">
            <a:solidFill>
              <a:schemeClr val="tx1"/>
            </a:solidFill>
            <a:round/>
            <a:headEnd/>
            <a:tailEnd/>
          </a:ln>
          <a:effectLst/>
        </p:spPr>
        <p:txBody>
          <a:bodyPr wrap="none" anchor="ctr"/>
          <a:lstStyle/>
          <a:p>
            <a:endParaRPr lang="en-US"/>
          </a:p>
        </p:txBody>
      </p:sp>
      <p:sp>
        <p:nvSpPr>
          <p:cNvPr id="62468" name="Line 4"/>
          <p:cNvSpPr>
            <a:spLocks noChangeShapeType="1"/>
          </p:cNvSpPr>
          <p:nvPr/>
        </p:nvSpPr>
        <p:spPr bwMode="auto">
          <a:xfrm flipV="1">
            <a:off x="3248025" y="48275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62469" name="Group 5"/>
          <p:cNvGrpSpPr>
            <a:grpSpLocks/>
          </p:cNvGrpSpPr>
          <p:nvPr/>
        </p:nvGrpSpPr>
        <p:grpSpPr bwMode="auto">
          <a:xfrm>
            <a:off x="3962400" y="4954588"/>
            <a:ext cx="815975" cy="1439862"/>
            <a:chOff x="2496" y="3121"/>
            <a:chExt cx="514" cy="907"/>
          </a:xfrm>
        </p:grpSpPr>
        <p:grpSp>
          <p:nvGrpSpPr>
            <p:cNvPr id="62470" name="Group 6"/>
            <p:cNvGrpSpPr>
              <a:grpSpLocks/>
            </p:cNvGrpSpPr>
            <p:nvPr/>
          </p:nvGrpSpPr>
          <p:grpSpPr bwMode="auto">
            <a:xfrm>
              <a:off x="2496" y="3121"/>
              <a:ext cx="514" cy="851"/>
              <a:chOff x="2496" y="3121"/>
              <a:chExt cx="514" cy="851"/>
            </a:xfrm>
          </p:grpSpPr>
          <p:sp>
            <p:nvSpPr>
              <p:cNvPr id="62471" name="Freeform 7"/>
              <p:cNvSpPr>
                <a:spLocks/>
              </p:cNvSpPr>
              <p:nvPr/>
            </p:nvSpPr>
            <p:spPr bwMode="auto">
              <a:xfrm>
                <a:off x="2496" y="3360"/>
                <a:ext cx="191" cy="612"/>
              </a:xfrm>
              <a:custGeom>
                <a:avLst/>
                <a:gdLst/>
                <a:ahLst/>
                <a:cxnLst>
                  <a:cxn ang="0">
                    <a:pos x="21" y="602"/>
                  </a:cxn>
                  <a:cxn ang="0">
                    <a:pos x="62" y="576"/>
                  </a:cxn>
                  <a:cxn ang="0">
                    <a:pos x="71" y="563"/>
                  </a:cxn>
                  <a:cxn ang="0">
                    <a:pos x="81" y="545"/>
                  </a:cxn>
                  <a:cxn ang="0">
                    <a:pos x="84" y="540"/>
                  </a:cxn>
                  <a:cxn ang="0">
                    <a:pos x="88" y="527"/>
                  </a:cxn>
                  <a:cxn ang="0">
                    <a:pos x="92" y="518"/>
                  </a:cxn>
                  <a:cxn ang="0">
                    <a:pos x="96" y="509"/>
                  </a:cxn>
                  <a:cxn ang="0">
                    <a:pos x="100" y="500"/>
                  </a:cxn>
                  <a:cxn ang="0">
                    <a:pos x="103" y="487"/>
                  </a:cxn>
                  <a:cxn ang="0">
                    <a:pos x="111" y="465"/>
                  </a:cxn>
                  <a:cxn ang="0">
                    <a:pos x="117" y="439"/>
                  </a:cxn>
                  <a:cxn ang="0">
                    <a:pos x="118" y="434"/>
                  </a:cxn>
                  <a:cxn ang="0">
                    <a:pos x="120" y="421"/>
                  </a:cxn>
                  <a:cxn ang="0">
                    <a:pos x="126" y="398"/>
                  </a:cxn>
                  <a:cxn ang="0">
                    <a:pos x="128" y="390"/>
                  </a:cxn>
                  <a:cxn ang="0">
                    <a:pos x="130" y="376"/>
                  </a:cxn>
                  <a:cxn ang="0">
                    <a:pos x="132" y="368"/>
                  </a:cxn>
                  <a:cxn ang="0">
                    <a:pos x="135" y="354"/>
                  </a:cxn>
                  <a:cxn ang="0">
                    <a:pos x="137" y="341"/>
                  </a:cxn>
                  <a:cxn ang="0">
                    <a:pos x="139" y="337"/>
                  </a:cxn>
                  <a:cxn ang="0">
                    <a:pos x="139" y="328"/>
                  </a:cxn>
                  <a:cxn ang="0">
                    <a:pos x="141" y="314"/>
                  </a:cxn>
                  <a:cxn ang="0">
                    <a:pos x="143" y="306"/>
                  </a:cxn>
                  <a:cxn ang="0">
                    <a:pos x="145" y="301"/>
                  </a:cxn>
                  <a:cxn ang="0">
                    <a:pos x="147" y="284"/>
                  </a:cxn>
                  <a:cxn ang="0">
                    <a:pos x="149" y="274"/>
                  </a:cxn>
                  <a:cxn ang="0">
                    <a:pos x="150" y="266"/>
                  </a:cxn>
                  <a:cxn ang="0">
                    <a:pos x="152" y="252"/>
                  </a:cxn>
                  <a:cxn ang="0">
                    <a:pos x="154" y="244"/>
                  </a:cxn>
                  <a:cxn ang="0">
                    <a:pos x="156" y="231"/>
                  </a:cxn>
                  <a:cxn ang="0">
                    <a:pos x="158" y="221"/>
                  </a:cxn>
                  <a:cxn ang="0">
                    <a:pos x="158" y="213"/>
                  </a:cxn>
                  <a:cxn ang="0">
                    <a:pos x="160" y="199"/>
                  </a:cxn>
                  <a:cxn ang="0">
                    <a:pos x="162" y="195"/>
                  </a:cxn>
                  <a:cxn ang="0">
                    <a:pos x="164" y="186"/>
                  </a:cxn>
                  <a:cxn ang="0">
                    <a:pos x="165" y="173"/>
                  </a:cxn>
                  <a:cxn ang="0">
                    <a:pos x="165" y="164"/>
                  </a:cxn>
                  <a:cxn ang="0">
                    <a:pos x="167" y="155"/>
                  </a:cxn>
                  <a:cxn ang="0">
                    <a:pos x="169" y="146"/>
                  </a:cxn>
                  <a:cxn ang="0">
                    <a:pos x="169" y="137"/>
                  </a:cxn>
                  <a:cxn ang="0">
                    <a:pos x="171" y="129"/>
                  </a:cxn>
                  <a:cxn ang="0">
                    <a:pos x="173" y="124"/>
                  </a:cxn>
                  <a:cxn ang="0">
                    <a:pos x="173" y="115"/>
                  </a:cxn>
                  <a:cxn ang="0">
                    <a:pos x="175" y="106"/>
                  </a:cxn>
                  <a:cxn ang="0">
                    <a:pos x="175" y="97"/>
                  </a:cxn>
                  <a:cxn ang="0">
                    <a:pos x="177" y="93"/>
                  </a:cxn>
                  <a:cxn ang="0">
                    <a:pos x="177" y="84"/>
                  </a:cxn>
                  <a:cxn ang="0">
                    <a:pos x="179" y="80"/>
                  </a:cxn>
                  <a:cxn ang="0">
                    <a:pos x="180" y="71"/>
                  </a:cxn>
                  <a:cxn ang="0">
                    <a:pos x="182" y="53"/>
                  </a:cxn>
                  <a:cxn ang="0">
                    <a:pos x="184" y="44"/>
                  </a:cxn>
                  <a:cxn ang="0">
                    <a:pos x="186" y="27"/>
                  </a:cxn>
                  <a:cxn ang="0">
                    <a:pos x="188" y="22"/>
                  </a:cxn>
                  <a:cxn ang="0">
                    <a:pos x="188" y="13"/>
                  </a:cxn>
                  <a:cxn ang="0">
                    <a:pos x="190" y="9"/>
                  </a:cxn>
                  <a:cxn ang="0">
                    <a:pos x="190" y="0"/>
                  </a:cxn>
                </a:cxnLst>
                <a:rect l="0" t="0" r="r" b="b"/>
                <a:pathLst>
                  <a:path w="191" h="612">
                    <a:moveTo>
                      <a:pt x="0" y="611"/>
                    </a:moveTo>
                    <a:lnTo>
                      <a:pt x="21" y="602"/>
                    </a:lnTo>
                    <a:lnTo>
                      <a:pt x="55" y="584"/>
                    </a:lnTo>
                    <a:lnTo>
                      <a:pt x="62" y="576"/>
                    </a:lnTo>
                    <a:lnTo>
                      <a:pt x="68" y="567"/>
                    </a:lnTo>
                    <a:lnTo>
                      <a:pt x="71" y="563"/>
                    </a:lnTo>
                    <a:lnTo>
                      <a:pt x="73" y="558"/>
                    </a:lnTo>
                    <a:lnTo>
                      <a:pt x="81" y="545"/>
                    </a:lnTo>
                    <a:lnTo>
                      <a:pt x="83" y="540"/>
                    </a:lnTo>
                    <a:lnTo>
                      <a:pt x="84" y="540"/>
                    </a:lnTo>
                    <a:lnTo>
                      <a:pt x="84" y="536"/>
                    </a:lnTo>
                    <a:lnTo>
                      <a:pt x="88" y="527"/>
                    </a:lnTo>
                    <a:lnTo>
                      <a:pt x="90" y="527"/>
                    </a:lnTo>
                    <a:lnTo>
                      <a:pt x="92" y="518"/>
                    </a:lnTo>
                    <a:lnTo>
                      <a:pt x="94" y="514"/>
                    </a:lnTo>
                    <a:lnTo>
                      <a:pt x="96" y="509"/>
                    </a:lnTo>
                    <a:lnTo>
                      <a:pt x="98" y="505"/>
                    </a:lnTo>
                    <a:lnTo>
                      <a:pt x="100" y="500"/>
                    </a:lnTo>
                    <a:lnTo>
                      <a:pt x="101" y="496"/>
                    </a:lnTo>
                    <a:lnTo>
                      <a:pt x="103" y="487"/>
                    </a:lnTo>
                    <a:lnTo>
                      <a:pt x="105" y="482"/>
                    </a:lnTo>
                    <a:lnTo>
                      <a:pt x="111" y="465"/>
                    </a:lnTo>
                    <a:lnTo>
                      <a:pt x="113" y="456"/>
                    </a:lnTo>
                    <a:lnTo>
                      <a:pt x="117" y="439"/>
                    </a:lnTo>
                    <a:lnTo>
                      <a:pt x="117" y="434"/>
                    </a:lnTo>
                    <a:lnTo>
                      <a:pt x="118" y="434"/>
                    </a:lnTo>
                    <a:lnTo>
                      <a:pt x="118" y="429"/>
                    </a:lnTo>
                    <a:lnTo>
                      <a:pt x="120" y="421"/>
                    </a:lnTo>
                    <a:lnTo>
                      <a:pt x="126" y="403"/>
                    </a:lnTo>
                    <a:lnTo>
                      <a:pt x="126" y="398"/>
                    </a:lnTo>
                    <a:lnTo>
                      <a:pt x="126" y="394"/>
                    </a:lnTo>
                    <a:lnTo>
                      <a:pt x="128" y="390"/>
                    </a:lnTo>
                    <a:lnTo>
                      <a:pt x="130" y="381"/>
                    </a:lnTo>
                    <a:lnTo>
                      <a:pt x="130" y="376"/>
                    </a:lnTo>
                    <a:lnTo>
                      <a:pt x="132" y="372"/>
                    </a:lnTo>
                    <a:lnTo>
                      <a:pt x="132" y="368"/>
                    </a:lnTo>
                    <a:lnTo>
                      <a:pt x="134" y="363"/>
                    </a:lnTo>
                    <a:lnTo>
                      <a:pt x="135" y="354"/>
                    </a:lnTo>
                    <a:lnTo>
                      <a:pt x="135" y="345"/>
                    </a:lnTo>
                    <a:lnTo>
                      <a:pt x="137" y="341"/>
                    </a:lnTo>
                    <a:lnTo>
                      <a:pt x="137" y="337"/>
                    </a:lnTo>
                    <a:lnTo>
                      <a:pt x="139" y="337"/>
                    </a:lnTo>
                    <a:lnTo>
                      <a:pt x="139" y="332"/>
                    </a:lnTo>
                    <a:lnTo>
                      <a:pt x="139" y="328"/>
                    </a:lnTo>
                    <a:lnTo>
                      <a:pt x="141" y="319"/>
                    </a:lnTo>
                    <a:lnTo>
                      <a:pt x="141" y="314"/>
                    </a:lnTo>
                    <a:lnTo>
                      <a:pt x="143" y="310"/>
                    </a:lnTo>
                    <a:lnTo>
                      <a:pt x="143" y="306"/>
                    </a:lnTo>
                    <a:lnTo>
                      <a:pt x="145" y="306"/>
                    </a:lnTo>
                    <a:lnTo>
                      <a:pt x="145" y="301"/>
                    </a:lnTo>
                    <a:lnTo>
                      <a:pt x="145" y="297"/>
                    </a:lnTo>
                    <a:lnTo>
                      <a:pt x="147" y="284"/>
                    </a:lnTo>
                    <a:lnTo>
                      <a:pt x="149" y="279"/>
                    </a:lnTo>
                    <a:lnTo>
                      <a:pt x="149" y="274"/>
                    </a:lnTo>
                    <a:lnTo>
                      <a:pt x="149" y="270"/>
                    </a:lnTo>
                    <a:lnTo>
                      <a:pt x="150" y="266"/>
                    </a:lnTo>
                    <a:lnTo>
                      <a:pt x="152" y="257"/>
                    </a:lnTo>
                    <a:lnTo>
                      <a:pt x="152" y="252"/>
                    </a:lnTo>
                    <a:lnTo>
                      <a:pt x="152" y="248"/>
                    </a:lnTo>
                    <a:lnTo>
                      <a:pt x="154" y="244"/>
                    </a:lnTo>
                    <a:lnTo>
                      <a:pt x="154" y="239"/>
                    </a:lnTo>
                    <a:lnTo>
                      <a:pt x="156" y="231"/>
                    </a:lnTo>
                    <a:lnTo>
                      <a:pt x="156" y="226"/>
                    </a:lnTo>
                    <a:lnTo>
                      <a:pt x="158" y="221"/>
                    </a:lnTo>
                    <a:lnTo>
                      <a:pt x="158" y="217"/>
                    </a:lnTo>
                    <a:lnTo>
                      <a:pt x="158" y="213"/>
                    </a:lnTo>
                    <a:lnTo>
                      <a:pt x="160" y="203"/>
                    </a:lnTo>
                    <a:lnTo>
                      <a:pt x="160" y="199"/>
                    </a:lnTo>
                    <a:lnTo>
                      <a:pt x="162" y="199"/>
                    </a:lnTo>
                    <a:lnTo>
                      <a:pt x="162" y="195"/>
                    </a:lnTo>
                    <a:lnTo>
                      <a:pt x="162" y="190"/>
                    </a:lnTo>
                    <a:lnTo>
                      <a:pt x="164" y="186"/>
                    </a:lnTo>
                    <a:lnTo>
                      <a:pt x="164" y="182"/>
                    </a:lnTo>
                    <a:lnTo>
                      <a:pt x="165" y="173"/>
                    </a:lnTo>
                    <a:lnTo>
                      <a:pt x="165" y="168"/>
                    </a:lnTo>
                    <a:lnTo>
                      <a:pt x="165" y="164"/>
                    </a:lnTo>
                    <a:lnTo>
                      <a:pt x="167" y="160"/>
                    </a:lnTo>
                    <a:lnTo>
                      <a:pt x="167" y="155"/>
                    </a:lnTo>
                    <a:lnTo>
                      <a:pt x="167" y="150"/>
                    </a:lnTo>
                    <a:lnTo>
                      <a:pt x="169" y="146"/>
                    </a:lnTo>
                    <a:lnTo>
                      <a:pt x="169" y="142"/>
                    </a:lnTo>
                    <a:lnTo>
                      <a:pt x="169" y="137"/>
                    </a:lnTo>
                    <a:lnTo>
                      <a:pt x="171" y="133"/>
                    </a:lnTo>
                    <a:lnTo>
                      <a:pt x="171" y="129"/>
                    </a:lnTo>
                    <a:lnTo>
                      <a:pt x="171" y="124"/>
                    </a:lnTo>
                    <a:lnTo>
                      <a:pt x="173" y="124"/>
                    </a:lnTo>
                    <a:lnTo>
                      <a:pt x="173" y="120"/>
                    </a:lnTo>
                    <a:lnTo>
                      <a:pt x="173" y="115"/>
                    </a:lnTo>
                    <a:lnTo>
                      <a:pt x="175" y="111"/>
                    </a:lnTo>
                    <a:lnTo>
                      <a:pt x="175" y="106"/>
                    </a:lnTo>
                    <a:lnTo>
                      <a:pt x="175" y="102"/>
                    </a:lnTo>
                    <a:lnTo>
                      <a:pt x="175" y="97"/>
                    </a:lnTo>
                    <a:lnTo>
                      <a:pt x="177" y="97"/>
                    </a:lnTo>
                    <a:lnTo>
                      <a:pt x="177" y="93"/>
                    </a:lnTo>
                    <a:lnTo>
                      <a:pt x="177" y="89"/>
                    </a:lnTo>
                    <a:lnTo>
                      <a:pt x="177" y="84"/>
                    </a:lnTo>
                    <a:lnTo>
                      <a:pt x="179" y="84"/>
                    </a:lnTo>
                    <a:lnTo>
                      <a:pt x="179" y="80"/>
                    </a:lnTo>
                    <a:lnTo>
                      <a:pt x="179" y="75"/>
                    </a:lnTo>
                    <a:lnTo>
                      <a:pt x="180" y="71"/>
                    </a:lnTo>
                    <a:lnTo>
                      <a:pt x="180" y="66"/>
                    </a:lnTo>
                    <a:lnTo>
                      <a:pt x="182" y="53"/>
                    </a:lnTo>
                    <a:lnTo>
                      <a:pt x="182" y="49"/>
                    </a:lnTo>
                    <a:lnTo>
                      <a:pt x="184" y="44"/>
                    </a:lnTo>
                    <a:lnTo>
                      <a:pt x="184" y="40"/>
                    </a:lnTo>
                    <a:lnTo>
                      <a:pt x="186" y="27"/>
                    </a:lnTo>
                    <a:lnTo>
                      <a:pt x="186" y="22"/>
                    </a:lnTo>
                    <a:lnTo>
                      <a:pt x="188" y="22"/>
                    </a:lnTo>
                    <a:lnTo>
                      <a:pt x="188" y="18"/>
                    </a:lnTo>
                    <a:lnTo>
                      <a:pt x="188" y="13"/>
                    </a:lnTo>
                    <a:lnTo>
                      <a:pt x="188" y="9"/>
                    </a:lnTo>
                    <a:lnTo>
                      <a:pt x="190" y="9"/>
                    </a:lnTo>
                    <a:lnTo>
                      <a:pt x="190" y="5"/>
                    </a:lnTo>
                    <a:lnTo>
                      <a:pt x="19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2472" name="Freeform 8"/>
              <p:cNvSpPr>
                <a:spLocks/>
              </p:cNvSpPr>
              <p:nvPr/>
            </p:nvSpPr>
            <p:spPr bwMode="auto">
              <a:xfrm>
                <a:off x="2686" y="3147"/>
                <a:ext cx="44" cy="214"/>
              </a:xfrm>
              <a:custGeom>
                <a:avLst/>
                <a:gdLst/>
                <a:ahLst/>
                <a:cxnLst>
                  <a:cxn ang="0">
                    <a:pos x="0" y="213"/>
                  </a:cxn>
                  <a:cxn ang="0">
                    <a:pos x="0" y="213"/>
                  </a:cxn>
                  <a:cxn ang="0">
                    <a:pos x="0" y="208"/>
                  </a:cxn>
                  <a:cxn ang="0">
                    <a:pos x="2" y="208"/>
                  </a:cxn>
                  <a:cxn ang="0">
                    <a:pos x="2" y="204"/>
                  </a:cxn>
                  <a:cxn ang="0">
                    <a:pos x="2" y="200"/>
                  </a:cxn>
                  <a:cxn ang="0">
                    <a:pos x="4" y="191"/>
                  </a:cxn>
                  <a:cxn ang="0">
                    <a:pos x="4" y="186"/>
                  </a:cxn>
                  <a:cxn ang="0">
                    <a:pos x="5" y="186"/>
                  </a:cxn>
                  <a:cxn ang="0">
                    <a:pos x="5" y="182"/>
                  </a:cxn>
                  <a:cxn ang="0">
                    <a:pos x="5" y="178"/>
                  </a:cxn>
                  <a:cxn ang="0">
                    <a:pos x="5" y="173"/>
                  </a:cxn>
                  <a:cxn ang="0">
                    <a:pos x="7" y="169"/>
                  </a:cxn>
                  <a:cxn ang="0">
                    <a:pos x="7" y="164"/>
                  </a:cxn>
                  <a:cxn ang="0">
                    <a:pos x="9" y="160"/>
                  </a:cxn>
                  <a:cxn ang="0">
                    <a:pos x="9" y="155"/>
                  </a:cxn>
                  <a:cxn ang="0">
                    <a:pos x="9" y="151"/>
                  </a:cxn>
                  <a:cxn ang="0">
                    <a:pos x="11" y="147"/>
                  </a:cxn>
                  <a:cxn ang="0">
                    <a:pos x="11" y="142"/>
                  </a:cxn>
                  <a:cxn ang="0">
                    <a:pos x="13" y="138"/>
                  </a:cxn>
                  <a:cxn ang="0">
                    <a:pos x="13" y="133"/>
                  </a:cxn>
                  <a:cxn ang="0">
                    <a:pos x="13" y="129"/>
                  </a:cxn>
                  <a:cxn ang="0">
                    <a:pos x="15" y="125"/>
                  </a:cxn>
                  <a:cxn ang="0">
                    <a:pos x="15" y="120"/>
                  </a:cxn>
                  <a:cxn ang="0">
                    <a:pos x="15" y="115"/>
                  </a:cxn>
                  <a:cxn ang="0">
                    <a:pos x="17" y="115"/>
                  </a:cxn>
                  <a:cxn ang="0">
                    <a:pos x="17" y="111"/>
                  </a:cxn>
                  <a:cxn ang="0">
                    <a:pos x="17" y="107"/>
                  </a:cxn>
                  <a:cxn ang="0">
                    <a:pos x="19" y="107"/>
                  </a:cxn>
                  <a:cxn ang="0">
                    <a:pos x="19" y="102"/>
                  </a:cxn>
                  <a:cxn ang="0">
                    <a:pos x="19" y="98"/>
                  </a:cxn>
                  <a:cxn ang="0">
                    <a:pos x="21" y="98"/>
                  </a:cxn>
                  <a:cxn ang="0">
                    <a:pos x="21" y="93"/>
                  </a:cxn>
                  <a:cxn ang="0">
                    <a:pos x="21" y="89"/>
                  </a:cxn>
                  <a:cxn ang="0">
                    <a:pos x="22" y="84"/>
                  </a:cxn>
                  <a:cxn ang="0">
                    <a:pos x="22" y="80"/>
                  </a:cxn>
                  <a:cxn ang="0">
                    <a:pos x="22" y="76"/>
                  </a:cxn>
                  <a:cxn ang="0">
                    <a:pos x="24" y="76"/>
                  </a:cxn>
                  <a:cxn ang="0">
                    <a:pos x="24" y="71"/>
                  </a:cxn>
                  <a:cxn ang="0">
                    <a:pos x="24" y="67"/>
                  </a:cxn>
                  <a:cxn ang="0">
                    <a:pos x="26" y="67"/>
                  </a:cxn>
                  <a:cxn ang="0">
                    <a:pos x="26" y="62"/>
                  </a:cxn>
                  <a:cxn ang="0">
                    <a:pos x="26" y="58"/>
                  </a:cxn>
                  <a:cxn ang="0">
                    <a:pos x="28" y="58"/>
                  </a:cxn>
                  <a:cxn ang="0">
                    <a:pos x="28" y="54"/>
                  </a:cxn>
                  <a:cxn ang="0">
                    <a:pos x="28" y="49"/>
                  </a:cxn>
                  <a:cxn ang="0">
                    <a:pos x="30" y="49"/>
                  </a:cxn>
                  <a:cxn ang="0">
                    <a:pos x="30" y="44"/>
                  </a:cxn>
                  <a:cxn ang="0">
                    <a:pos x="32" y="40"/>
                  </a:cxn>
                  <a:cxn ang="0">
                    <a:pos x="32" y="36"/>
                  </a:cxn>
                  <a:cxn ang="0">
                    <a:pos x="33" y="36"/>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4">
                    <a:moveTo>
                      <a:pt x="0" y="213"/>
                    </a:moveTo>
                    <a:lnTo>
                      <a:pt x="0" y="213"/>
                    </a:lnTo>
                    <a:lnTo>
                      <a:pt x="0" y="208"/>
                    </a:lnTo>
                    <a:lnTo>
                      <a:pt x="2" y="208"/>
                    </a:lnTo>
                    <a:lnTo>
                      <a:pt x="2" y="204"/>
                    </a:lnTo>
                    <a:lnTo>
                      <a:pt x="2" y="200"/>
                    </a:lnTo>
                    <a:lnTo>
                      <a:pt x="4" y="191"/>
                    </a:lnTo>
                    <a:lnTo>
                      <a:pt x="4" y="186"/>
                    </a:lnTo>
                    <a:lnTo>
                      <a:pt x="5" y="186"/>
                    </a:lnTo>
                    <a:lnTo>
                      <a:pt x="5" y="182"/>
                    </a:lnTo>
                    <a:lnTo>
                      <a:pt x="5" y="178"/>
                    </a:lnTo>
                    <a:lnTo>
                      <a:pt x="5" y="173"/>
                    </a:lnTo>
                    <a:lnTo>
                      <a:pt x="7" y="169"/>
                    </a:lnTo>
                    <a:lnTo>
                      <a:pt x="7" y="164"/>
                    </a:lnTo>
                    <a:lnTo>
                      <a:pt x="9" y="160"/>
                    </a:lnTo>
                    <a:lnTo>
                      <a:pt x="9" y="155"/>
                    </a:lnTo>
                    <a:lnTo>
                      <a:pt x="9" y="151"/>
                    </a:lnTo>
                    <a:lnTo>
                      <a:pt x="11" y="147"/>
                    </a:lnTo>
                    <a:lnTo>
                      <a:pt x="11" y="142"/>
                    </a:lnTo>
                    <a:lnTo>
                      <a:pt x="13" y="138"/>
                    </a:lnTo>
                    <a:lnTo>
                      <a:pt x="13" y="133"/>
                    </a:lnTo>
                    <a:lnTo>
                      <a:pt x="13" y="129"/>
                    </a:lnTo>
                    <a:lnTo>
                      <a:pt x="15" y="125"/>
                    </a:lnTo>
                    <a:lnTo>
                      <a:pt x="15" y="120"/>
                    </a:lnTo>
                    <a:lnTo>
                      <a:pt x="15" y="115"/>
                    </a:lnTo>
                    <a:lnTo>
                      <a:pt x="17" y="115"/>
                    </a:lnTo>
                    <a:lnTo>
                      <a:pt x="17" y="111"/>
                    </a:lnTo>
                    <a:lnTo>
                      <a:pt x="17" y="107"/>
                    </a:lnTo>
                    <a:lnTo>
                      <a:pt x="19" y="107"/>
                    </a:lnTo>
                    <a:lnTo>
                      <a:pt x="19" y="102"/>
                    </a:lnTo>
                    <a:lnTo>
                      <a:pt x="19" y="98"/>
                    </a:lnTo>
                    <a:lnTo>
                      <a:pt x="21" y="98"/>
                    </a:lnTo>
                    <a:lnTo>
                      <a:pt x="21" y="93"/>
                    </a:lnTo>
                    <a:lnTo>
                      <a:pt x="21" y="89"/>
                    </a:lnTo>
                    <a:lnTo>
                      <a:pt x="22" y="84"/>
                    </a:lnTo>
                    <a:lnTo>
                      <a:pt x="22" y="80"/>
                    </a:lnTo>
                    <a:lnTo>
                      <a:pt x="22" y="76"/>
                    </a:lnTo>
                    <a:lnTo>
                      <a:pt x="24" y="76"/>
                    </a:lnTo>
                    <a:lnTo>
                      <a:pt x="24" y="71"/>
                    </a:lnTo>
                    <a:lnTo>
                      <a:pt x="24" y="67"/>
                    </a:lnTo>
                    <a:lnTo>
                      <a:pt x="26" y="67"/>
                    </a:lnTo>
                    <a:lnTo>
                      <a:pt x="26" y="62"/>
                    </a:lnTo>
                    <a:lnTo>
                      <a:pt x="26" y="58"/>
                    </a:lnTo>
                    <a:lnTo>
                      <a:pt x="28" y="58"/>
                    </a:lnTo>
                    <a:lnTo>
                      <a:pt x="28" y="54"/>
                    </a:lnTo>
                    <a:lnTo>
                      <a:pt x="28" y="49"/>
                    </a:lnTo>
                    <a:lnTo>
                      <a:pt x="30" y="49"/>
                    </a:lnTo>
                    <a:lnTo>
                      <a:pt x="30" y="44"/>
                    </a:lnTo>
                    <a:lnTo>
                      <a:pt x="32" y="40"/>
                    </a:lnTo>
                    <a:lnTo>
                      <a:pt x="32" y="36"/>
                    </a:lnTo>
                    <a:lnTo>
                      <a:pt x="33" y="36"/>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2473" name="Freeform 9"/>
              <p:cNvSpPr>
                <a:spLocks/>
              </p:cNvSpPr>
              <p:nvPr/>
            </p:nvSpPr>
            <p:spPr bwMode="auto">
              <a:xfrm>
                <a:off x="2729" y="3121"/>
                <a:ext cx="34" cy="27"/>
              </a:xfrm>
              <a:custGeom>
                <a:avLst/>
                <a:gdLst/>
                <a:ahLst/>
                <a:cxnLst>
                  <a:cxn ang="0">
                    <a:pos x="0" y="26"/>
                  </a:cxn>
                  <a:cxn ang="0">
                    <a:pos x="0" y="26"/>
                  </a:cxn>
                  <a:cxn ang="0">
                    <a:pos x="0" y="22"/>
                  </a:cxn>
                  <a:cxn ang="0">
                    <a:pos x="2" y="22"/>
                  </a:cxn>
                  <a:cxn ang="0">
                    <a:pos x="2" y="18"/>
                  </a:cxn>
                  <a:cxn ang="0">
                    <a:pos x="4" y="18"/>
                  </a:cxn>
                  <a:cxn ang="0">
                    <a:pos x="4" y="13"/>
                  </a:cxn>
                  <a:cxn ang="0">
                    <a:pos x="6" y="13"/>
                  </a:cxn>
                  <a:cxn ang="0">
                    <a:pos x="8" y="9"/>
                  </a:cxn>
                  <a:cxn ang="0">
                    <a:pos x="10" y="9"/>
                  </a:cxn>
                  <a:cxn ang="0">
                    <a:pos x="10" y="5"/>
                  </a:cxn>
                  <a:cxn ang="0">
                    <a:pos x="12" y="5"/>
                  </a:cxn>
                  <a:cxn ang="0">
                    <a:pos x="13" y="5"/>
                  </a:cxn>
                  <a:cxn ang="0">
                    <a:pos x="13" y="0"/>
                  </a:cxn>
                  <a:cxn ang="0">
                    <a:pos x="15" y="0"/>
                  </a:cxn>
                  <a:cxn ang="0">
                    <a:pos x="18" y="0"/>
                  </a:cxn>
                  <a:cxn ang="0">
                    <a:pos x="19" y="0"/>
                  </a:cxn>
                  <a:cxn ang="0">
                    <a:pos x="21" y="0"/>
                  </a:cxn>
                  <a:cxn ang="0">
                    <a:pos x="23" y="0"/>
                  </a:cxn>
                  <a:cxn ang="0">
                    <a:pos x="25" y="0"/>
                  </a:cxn>
                  <a:cxn ang="0">
                    <a:pos x="25" y="5"/>
                  </a:cxn>
                  <a:cxn ang="0">
                    <a:pos x="27" y="5"/>
                  </a:cxn>
                  <a:cxn ang="0">
                    <a:pos x="29" y="5"/>
                  </a:cxn>
                  <a:cxn ang="0">
                    <a:pos x="29" y="9"/>
                  </a:cxn>
                  <a:cxn ang="0">
                    <a:pos x="31" y="9"/>
                  </a:cxn>
                  <a:cxn ang="0">
                    <a:pos x="31" y="13"/>
                  </a:cxn>
                  <a:cxn ang="0">
                    <a:pos x="33" y="13"/>
                  </a:cxn>
                </a:cxnLst>
                <a:rect l="0" t="0" r="r" b="b"/>
                <a:pathLst>
                  <a:path w="34" h="27">
                    <a:moveTo>
                      <a:pt x="0" y="26"/>
                    </a:moveTo>
                    <a:lnTo>
                      <a:pt x="0" y="26"/>
                    </a:lnTo>
                    <a:lnTo>
                      <a:pt x="0" y="22"/>
                    </a:lnTo>
                    <a:lnTo>
                      <a:pt x="2" y="22"/>
                    </a:lnTo>
                    <a:lnTo>
                      <a:pt x="2" y="18"/>
                    </a:lnTo>
                    <a:lnTo>
                      <a:pt x="4" y="18"/>
                    </a:lnTo>
                    <a:lnTo>
                      <a:pt x="4" y="13"/>
                    </a:lnTo>
                    <a:lnTo>
                      <a:pt x="6" y="13"/>
                    </a:lnTo>
                    <a:lnTo>
                      <a:pt x="8" y="9"/>
                    </a:lnTo>
                    <a:lnTo>
                      <a:pt x="10" y="9"/>
                    </a:lnTo>
                    <a:lnTo>
                      <a:pt x="10" y="5"/>
                    </a:lnTo>
                    <a:lnTo>
                      <a:pt x="12" y="5"/>
                    </a:lnTo>
                    <a:lnTo>
                      <a:pt x="13" y="5"/>
                    </a:lnTo>
                    <a:lnTo>
                      <a:pt x="13" y="0"/>
                    </a:lnTo>
                    <a:lnTo>
                      <a:pt x="15" y="0"/>
                    </a:lnTo>
                    <a:lnTo>
                      <a:pt x="18" y="0"/>
                    </a:lnTo>
                    <a:lnTo>
                      <a:pt x="19" y="0"/>
                    </a:lnTo>
                    <a:lnTo>
                      <a:pt x="21" y="0"/>
                    </a:lnTo>
                    <a:lnTo>
                      <a:pt x="23" y="0"/>
                    </a:lnTo>
                    <a:lnTo>
                      <a:pt x="25" y="0"/>
                    </a:lnTo>
                    <a:lnTo>
                      <a:pt x="25" y="5"/>
                    </a:lnTo>
                    <a:lnTo>
                      <a:pt x="27" y="5"/>
                    </a:lnTo>
                    <a:lnTo>
                      <a:pt x="29" y="5"/>
                    </a:lnTo>
                    <a:lnTo>
                      <a:pt x="29" y="9"/>
                    </a:lnTo>
                    <a:lnTo>
                      <a:pt x="31" y="9"/>
                    </a:lnTo>
                    <a:lnTo>
                      <a:pt x="31" y="13"/>
                    </a:lnTo>
                    <a:lnTo>
                      <a:pt x="33"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2474" name="Freeform 10"/>
              <p:cNvSpPr>
                <a:spLocks/>
              </p:cNvSpPr>
              <p:nvPr/>
            </p:nvSpPr>
            <p:spPr bwMode="auto">
              <a:xfrm>
                <a:off x="2762" y="3134"/>
                <a:ext cx="46" cy="205"/>
              </a:xfrm>
              <a:custGeom>
                <a:avLst/>
                <a:gdLst/>
                <a:ahLst/>
                <a:cxnLst>
                  <a:cxn ang="0">
                    <a:pos x="0" y="0"/>
                  </a:cxn>
                  <a:cxn ang="0">
                    <a:pos x="0" y="0"/>
                  </a:cxn>
                  <a:cxn ang="0">
                    <a:pos x="2" y="0"/>
                  </a:cxn>
                  <a:cxn ang="0">
                    <a:pos x="2" y="5"/>
                  </a:cxn>
                  <a:cxn ang="0">
                    <a:pos x="4" y="5"/>
                  </a:cxn>
                  <a:cxn ang="0">
                    <a:pos x="4" y="9"/>
                  </a:cxn>
                  <a:cxn ang="0">
                    <a:pos x="6" y="9"/>
                  </a:cxn>
                  <a:cxn ang="0">
                    <a:pos x="6" y="13"/>
                  </a:cxn>
                  <a:cxn ang="0">
                    <a:pos x="8" y="13"/>
                  </a:cxn>
                  <a:cxn ang="0">
                    <a:pos x="8" y="18"/>
                  </a:cxn>
                  <a:cxn ang="0">
                    <a:pos x="8"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4"/>
                  </a:cxn>
                  <a:cxn ang="0">
                    <a:pos x="19" y="54"/>
                  </a:cxn>
                  <a:cxn ang="0">
                    <a:pos x="19" y="58"/>
                  </a:cxn>
                  <a:cxn ang="0">
                    <a:pos x="19" y="62"/>
                  </a:cxn>
                  <a:cxn ang="0">
                    <a:pos x="21" y="62"/>
                  </a:cxn>
                  <a:cxn ang="0">
                    <a:pos x="21" y="67"/>
                  </a:cxn>
                  <a:cxn ang="0">
                    <a:pos x="21" y="71"/>
                  </a:cxn>
                  <a:cxn ang="0">
                    <a:pos x="23" y="71"/>
                  </a:cxn>
                  <a:cxn ang="0">
                    <a:pos x="23" y="75"/>
                  </a:cxn>
                  <a:cxn ang="0">
                    <a:pos x="24" y="80"/>
                  </a:cxn>
                  <a:cxn ang="0">
                    <a:pos x="24" y="84"/>
                  </a:cxn>
                  <a:cxn ang="0">
                    <a:pos x="24" y="89"/>
                  </a:cxn>
                  <a:cxn ang="0">
                    <a:pos x="26" y="93"/>
                  </a:cxn>
                  <a:cxn ang="0">
                    <a:pos x="26" y="97"/>
                  </a:cxn>
                  <a:cxn ang="0">
                    <a:pos x="28" y="102"/>
                  </a:cxn>
                  <a:cxn ang="0">
                    <a:pos x="28" y="107"/>
                  </a:cxn>
                  <a:cxn ang="0">
                    <a:pos x="30" y="111"/>
                  </a:cxn>
                  <a:cxn ang="0">
                    <a:pos x="30" y="115"/>
                  </a:cxn>
                  <a:cxn ang="0">
                    <a:pos x="32" y="120"/>
                  </a:cxn>
                  <a:cxn ang="0">
                    <a:pos x="32" y="124"/>
                  </a:cxn>
                  <a:cxn ang="0">
                    <a:pos x="32" y="129"/>
                  </a:cxn>
                  <a:cxn ang="0">
                    <a:pos x="34" y="133"/>
                  </a:cxn>
                  <a:cxn ang="0">
                    <a:pos x="34" y="138"/>
                  </a:cxn>
                  <a:cxn ang="0">
                    <a:pos x="36" y="142"/>
                  </a:cxn>
                  <a:cxn ang="0">
                    <a:pos x="36" y="146"/>
                  </a:cxn>
                  <a:cxn ang="0">
                    <a:pos x="36" y="151"/>
                  </a:cxn>
                  <a:cxn ang="0">
                    <a:pos x="37" y="155"/>
                  </a:cxn>
                  <a:cxn ang="0">
                    <a:pos x="37" y="160"/>
                  </a:cxn>
                  <a:cxn ang="0">
                    <a:pos x="37" y="164"/>
                  </a:cxn>
                  <a:cxn ang="0">
                    <a:pos x="39" y="164"/>
                  </a:cxn>
                  <a:cxn ang="0">
                    <a:pos x="39" y="168"/>
                  </a:cxn>
                  <a:cxn ang="0">
                    <a:pos x="39" y="173"/>
                  </a:cxn>
                  <a:cxn ang="0">
                    <a:pos x="41" y="177"/>
                  </a:cxn>
                  <a:cxn ang="0">
                    <a:pos x="41" y="182"/>
                  </a:cxn>
                  <a:cxn ang="0">
                    <a:pos x="43" y="186"/>
                  </a:cxn>
                  <a:cxn ang="0">
                    <a:pos x="43" y="191"/>
                  </a:cxn>
                  <a:cxn ang="0">
                    <a:pos x="43" y="195"/>
                  </a:cxn>
                  <a:cxn ang="0">
                    <a:pos x="43" y="199"/>
                  </a:cxn>
                  <a:cxn ang="0">
                    <a:pos x="45" y="199"/>
                  </a:cxn>
                  <a:cxn ang="0">
                    <a:pos x="45" y="204"/>
                  </a:cxn>
                </a:cxnLst>
                <a:rect l="0" t="0" r="r" b="b"/>
                <a:pathLst>
                  <a:path w="46" h="205">
                    <a:moveTo>
                      <a:pt x="0" y="0"/>
                    </a:moveTo>
                    <a:lnTo>
                      <a:pt x="0" y="0"/>
                    </a:lnTo>
                    <a:lnTo>
                      <a:pt x="2" y="0"/>
                    </a:lnTo>
                    <a:lnTo>
                      <a:pt x="2" y="5"/>
                    </a:lnTo>
                    <a:lnTo>
                      <a:pt x="4" y="5"/>
                    </a:lnTo>
                    <a:lnTo>
                      <a:pt x="4" y="9"/>
                    </a:lnTo>
                    <a:lnTo>
                      <a:pt x="6" y="9"/>
                    </a:lnTo>
                    <a:lnTo>
                      <a:pt x="6" y="13"/>
                    </a:lnTo>
                    <a:lnTo>
                      <a:pt x="8" y="13"/>
                    </a:lnTo>
                    <a:lnTo>
                      <a:pt x="8" y="18"/>
                    </a:lnTo>
                    <a:lnTo>
                      <a:pt x="8" y="22"/>
                    </a:lnTo>
                    <a:lnTo>
                      <a:pt x="9" y="22"/>
                    </a:lnTo>
                    <a:lnTo>
                      <a:pt x="9" y="27"/>
                    </a:lnTo>
                    <a:lnTo>
                      <a:pt x="11" y="27"/>
                    </a:lnTo>
                    <a:lnTo>
                      <a:pt x="11" y="31"/>
                    </a:lnTo>
                    <a:lnTo>
                      <a:pt x="13" y="36"/>
                    </a:lnTo>
                    <a:lnTo>
                      <a:pt x="13" y="40"/>
                    </a:lnTo>
                    <a:lnTo>
                      <a:pt x="15" y="40"/>
                    </a:lnTo>
                    <a:lnTo>
                      <a:pt x="15" y="44"/>
                    </a:lnTo>
                    <a:lnTo>
                      <a:pt x="15" y="49"/>
                    </a:lnTo>
                    <a:lnTo>
                      <a:pt x="17" y="49"/>
                    </a:lnTo>
                    <a:lnTo>
                      <a:pt x="17" y="54"/>
                    </a:lnTo>
                    <a:lnTo>
                      <a:pt x="19" y="54"/>
                    </a:lnTo>
                    <a:lnTo>
                      <a:pt x="19" y="58"/>
                    </a:lnTo>
                    <a:lnTo>
                      <a:pt x="19" y="62"/>
                    </a:lnTo>
                    <a:lnTo>
                      <a:pt x="21" y="62"/>
                    </a:lnTo>
                    <a:lnTo>
                      <a:pt x="21" y="67"/>
                    </a:lnTo>
                    <a:lnTo>
                      <a:pt x="21" y="71"/>
                    </a:lnTo>
                    <a:lnTo>
                      <a:pt x="23" y="71"/>
                    </a:lnTo>
                    <a:lnTo>
                      <a:pt x="23" y="75"/>
                    </a:lnTo>
                    <a:lnTo>
                      <a:pt x="24" y="80"/>
                    </a:lnTo>
                    <a:lnTo>
                      <a:pt x="24" y="84"/>
                    </a:lnTo>
                    <a:lnTo>
                      <a:pt x="24" y="89"/>
                    </a:lnTo>
                    <a:lnTo>
                      <a:pt x="26" y="93"/>
                    </a:lnTo>
                    <a:lnTo>
                      <a:pt x="26" y="97"/>
                    </a:lnTo>
                    <a:lnTo>
                      <a:pt x="28" y="102"/>
                    </a:lnTo>
                    <a:lnTo>
                      <a:pt x="28" y="107"/>
                    </a:lnTo>
                    <a:lnTo>
                      <a:pt x="30" y="111"/>
                    </a:lnTo>
                    <a:lnTo>
                      <a:pt x="30" y="115"/>
                    </a:lnTo>
                    <a:lnTo>
                      <a:pt x="32" y="120"/>
                    </a:lnTo>
                    <a:lnTo>
                      <a:pt x="32" y="124"/>
                    </a:lnTo>
                    <a:lnTo>
                      <a:pt x="32" y="129"/>
                    </a:lnTo>
                    <a:lnTo>
                      <a:pt x="34" y="133"/>
                    </a:lnTo>
                    <a:lnTo>
                      <a:pt x="34" y="138"/>
                    </a:lnTo>
                    <a:lnTo>
                      <a:pt x="36" y="142"/>
                    </a:lnTo>
                    <a:lnTo>
                      <a:pt x="36" y="146"/>
                    </a:lnTo>
                    <a:lnTo>
                      <a:pt x="36" y="151"/>
                    </a:lnTo>
                    <a:lnTo>
                      <a:pt x="37" y="155"/>
                    </a:lnTo>
                    <a:lnTo>
                      <a:pt x="37" y="160"/>
                    </a:lnTo>
                    <a:lnTo>
                      <a:pt x="37" y="164"/>
                    </a:lnTo>
                    <a:lnTo>
                      <a:pt x="39" y="164"/>
                    </a:lnTo>
                    <a:lnTo>
                      <a:pt x="39" y="168"/>
                    </a:lnTo>
                    <a:lnTo>
                      <a:pt x="39" y="173"/>
                    </a:lnTo>
                    <a:lnTo>
                      <a:pt x="41" y="177"/>
                    </a:lnTo>
                    <a:lnTo>
                      <a:pt x="41" y="182"/>
                    </a:lnTo>
                    <a:lnTo>
                      <a:pt x="43" y="186"/>
                    </a:lnTo>
                    <a:lnTo>
                      <a:pt x="43" y="191"/>
                    </a:lnTo>
                    <a:lnTo>
                      <a:pt x="43" y="195"/>
                    </a:lnTo>
                    <a:lnTo>
                      <a:pt x="43" y="199"/>
                    </a:lnTo>
                    <a:lnTo>
                      <a:pt x="45" y="199"/>
                    </a:lnTo>
                    <a:lnTo>
                      <a:pt x="45" y="204"/>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2475" name="Freeform 11"/>
              <p:cNvSpPr>
                <a:spLocks/>
              </p:cNvSpPr>
              <p:nvPr/>
            </p:nvSpPr>
            <p:spPr bwMode="auto">
              <a:xfrm>
                <a:off x="2807" y="3338"/>
                <a:ext cx="137" cy="601"/>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5"/>
                  </a:cxn>
                  <a:cxn ang="0">
                    <a:pos x="13" y="88"/>
                  </a:cxn>
                  <a:cxn ang="0">
                    <a:pos x="15" y="93"/>
                  </a:cxn>
                  <a:cxn ang="0">
                    <a:pos x="15" y="101"/>
                  </a:cxn>
                  <a:cxn ang="0">
                    <a:pos x="17" y="110"/>
                  </a:cxn>
                  <a:cxn ang="0">
                    <a:pos x="19" y="119"/>
                  </a:cxn>
                  <a:cxn ang="0">
                    <a:pos x="19" y="128"/>
                  </a:cxn>
                  <a:cxn ang="0">
                    <a:pos x="21" y="141"/>
                  </a:cxn>
                  <a:cxn ang="0">
                    <a:pos x="23" y="159"/>
                  </a:cxn>
                  <a:cxn ang="0">
                    <a:pos x="24" y="168"/>
                  </a:cxn>
                  <a:cxn ang="0">
                    <a:pos x="26" y="176"/>
                  </a:cxn>
                  <a:cxn ang="0">
                    <a:pos x="28" y="185"/>
                  </a:cxn>
                  <a:cxn ang="0">
                    <a:pos x="30" y="203"/>
                  </a:cxn>
                  <a:cxn ang="0">
                    <a:pos x="32" y="212"/>
                  </a:cxn>
                  <a:cxn ang="0">
                    <a:pos x="32" y="221"/>
                  </a:cxn>
                  <a:cxn ang="0">
                    <a:pos x="34" y="225"/>
                  </a:cxn>
                  <a:cxn ang="0">
                    <a:pos x="36" y="234"/>
                  </a:cxn>
                  <a:cxn ang="0">
                    <a:pos x="36" y="243"/>
                  </a:cxn>
                  <a:cxn ang="0">
                    <a:pos x="38" y="252"/>
                  </a:cxn>
                  <a:cxn ang="0">
                    <a:pos x="40" y="265"/>
                  </a:cxn>
                  <a:cxn ang="0">
                    <a:pos x="41" y="274"/>
                  </a:cxn>
                  <a:cxn ang="0">
                    <a:pos x="45" y="295"/>
                  </a:cxn>
                  <a:cxn ang="0">
                    <a:pos x="47" y="309"/>
                  </a:cxn>
                  <a:cxn ang="0">
                    <a:pos x="49" y="313"/>
                  </a:cxn>
                  <a:cxn ang="0">
                    <a:pos x="49" y="322"/>
                  </a:cxn>
                  <a:cxn ang="0">
                    <a:pos x="51" y="331"/>
                  </a:cxn>
                  <a:cxn ang="0">
                    <a:pos x="53" y="344"/>
                  </a:cxn>
                  <a:cxn ang="0">
                    <a:pos x="55" y="357"/>
                  </a:cxn>
                  <a:cxn ang="0">
                    <a:pos x="57" y="366"/>
                  </a:cxn>
                  <a:cxn ang="0">
                    <a:pos x="59" y="375"/>
                  </a:cxn>
                  <a:cxn ang="0">
                    <a:pos x="60" y="388"/>
                  </a:cxn>
                  <a:cxn ang="0">
                    <a:pos x="62" y="393"/>
                  </a:cxn>
                  <a:cxn ang="0">
                    <a:pos x="66" y="410"/>
                  </a:cxn>
                  <a:cxn ang="0">
                    <a:pos x="68" y="419"/>
                  </a:cxn>
                  <a:cxn ang="0">
                    <a:pos x="70" y="428"/>
                  </a:cxn>
                  <a:cxn ang="0">
                    <a:pos x="77" y="455"/>
                  </a:cxn>
                  <a:cxn ang="0">
                    <a:pos x="77" y="463"/>
                  </a:cxn>
                  <a:cxn ang="0">
                    <a:pos x="83" y="481"/>
                  </a:cxn>
                  <a:cxn ang="0">
                    <a:pos x="93" y="516"/>
                  </a:cxn>
                  <a:cxn ang="0">
                    <a:pos x="100" y="534"/>
                  </a:cxn>
                  <a:cxn ang="0">
                    <a:pos x="104" y="547"/>
                  </a:cxn>
                  <a:cxn ang="0">
                    <a:pos x="110" y="560"/>
                  </a:cxn>
                  <a:cxn ang="0">
                    <a:pos x="125" y="583"/>
                  </a:cxn>
                  <a:cxn ang="0">
                    <a:pos x="136" y="600"/>
                  </a:cxn>
                </a:cxnLst>
                <a:rect l="0" t="0" r="r" b="b"/>
                <a:pathLst>
                  <a:path w="137" h="601">
                    <a:moveTo>
                      <a:pt x="0" y="0"/>
                    </a:moveTo>
                    <a:lnTo>
                      <a:pt x="0" y="0"/>
                    </a:lnTo>
                    <a:lnTo>
                      <a:pt x="0" y="4"/>
                    </a:lnTo>
                    <a:lnTo>
                      <a:pt x="0" y="9"/>
                    </a:lnTo>
                    <a:lnTo>
                      <a:pt x="2" y="9"/>
                    </a:lnTo>
                    <a:lnTo>
                      <a:pt x="2" y="13"/>
                    </a:lnTo>
                    <a:lnTo>
                      <a:pt x="4" y="22"/>
                    </a:lnTo>
                    <a:lnTo>
                      <a:pt x="4" y="26"/>
                    </a:lnTo>
                    <a:lnTo>
                      <a:pt x="4" y="31"/>
                    </a:lnTo>
                    <a:lnTo>
                      <a:pt x="6" y="35"/>
                    </a:lnTo>
                    <a:lnTo>
                      <a:pt x="6" y="40"/>
                    </a:lnTo>
                    <a:lnTo>
                      <a:pt x="6" y="44"/>
                    </a:lnTo>
                    <a:lnTo>
                      <a:pt x="7" y="44"/>
                    </a:lnTo>
                    <a:lnTo>
                      <a:pt x="7" y="48"/>
                    </a:lnTo>
                    <a:lnTo>
                      <a:pt x="7" y="53"/>
                    </a:lnTo>
                    <a:lnTo>
                      <a:pt x="9" y="57"/>
                    </a:lnTo>
                    <a:lnTo>
                      <a:pt x="9" y="62"/>
                    </a:lnTo>
                    <a:lnTo>
                      <a:pt x="9" y="66"/>
                    </a:lnTo>
                    <a:lnTo>
                      <a:pt x="11" y="71"/>
                    </a:lnTo>
                    <a:lnTo>
                      <a:pt x="11" y="75"/>
                    </a:lnTo>
                    <a:lnTo>
                      <a:pt x="13" y="84"/>
                    </a:lnTo>
                    <a:lnTo>
                      <a:pt x="13" y="88"/>
                    </a:lnTo>
                    <a:lnTo>
                      <a:pt x="13" y="93"/>
                    </a:lnTo>
                    <a:lnTo>
                      <a:pt x="15" y="93"/>
                    </a:lnTo>
                    <a:lnTo>
                      <a:pt x="15" y="97"/>
                    </a:lnTo>
                    <a:lnTo>
                      <a:pt x="15" y="101"/>
                    </a:lnTo>
                    <a:lnTo>
                      <a:pt x="15" y="106"/>
                    </a:lnTo>
                    <a:lnTo>
                      <a:pt x="17" y="110"/>
                    </a:lnTo>
                    <a:lnTo>
                      <a:pt x="17" y="114"/>
                    </a:lnTo>
                    <a:lnTo>
                      <a:pt x="19" y="119"/>
                    </a:lnTo>
                    <a:lnTo>
                      <a:pt x="19" y="124"/>
                    </a:lnTo>
                    <a:lnTo>
                      <a:pt x="19" y="128"/>
                    </a:lnTo>
                    <a:lnTo>
                      <a:pt x="21" y="137"/>
                    </a:lnTo>
                    <a:lnTo>
                      <a:pt x="21" y="141"/>
                    </a:lnTo>
                    <a:lnTo>
                      <a:pt x="23" y="150"/>
                    </a:lnTo>
                    <a:lnTo>
                      <a:pt x="23" y="159"/>
                    </a:lnTo>
                    <a:lnTo>
                      <a:pt x="24" y="163"/>
                    </a:lnTo>
                    <a:lnTo>
                      <a:pt x="24" y="168"/>
                    </a:lnTo>
                    <a:lnTo>
                      <a:pt x="26" y="172"/>
                    </a:lnTo>
                    <a:lnTo>
                      <a:pt x="26" y="176"/>
                    </a:lnTo>
                    <a:lnTo>
                      <a:pt x="26" y="181"/>
                    </a:lnTo>
                    <a:lnTo>
                      <a:pt x="28" y="185"/>
                    </a:lnTo>
                    <a:lnTo>
                      <a:pt x="28" y="190"/>
                    </a:lnTo>
                    <a:lnTo>
                      <a:pt x="30" y="203"/>
                    </a:lnTo>
                    <a:lnTo>
                      <a:pt x="30" y="207"/>
                    </a:lnTo>
                    <a:lnTo>
                      <a:pt x="32" y="212"/>
                    </a:lnTo>
                    <a:lnTo>
                      <a:pt x="32" y="216"/>
                    </a:lnTo>
                    <a:lnTo>
                      <a:pt x="32" y="221"/>
                    </a:lnTo>
                    <a:lnTo>
                      <a:pt x="34" y="221"/>
                    </a:lnTo>
                    <a:lnTo>
                      <a:pt x="34" y="225"/>
                    </a:lnTo>
                    <a:lnTo>
                      <a:pt x="34" y="229"/>
                    </a:lnTo>
                    <a:lnTo>
                      <a:pt x="36" y="234"/>
                    </a:lnTo>
                    <a:lnTo>
                      <a:pt x="36" y="238"/>
                    </a:lnTo>
                    <a:lnTo>
                      <a:pt x="36" y="243"/>
                    </a:lnTo>
                    <a:lnTo>
                      <a:pt x="38" y="247"/>
                    </a:lnTo>
                    <a:lnTo>
                      <a:pt x="38" y="252"/>
                    </a:lnTo>
                    <a:lnTo>
                      <a:pt x="38" y="256"/>
                    </a:lnTo>
                    <a:lnTo>
                      <a:pt x="40" y="265"/>
                    </a:lnTo>
                    <a:lnTo>
                      <a:pt x="41" y="269"/>
                    </a:lnTo>
                    <a:lnTo>
                      <a:pt x="41" y="274"/>
                    </a:lnTo>
                    <a:lnTo>
                      <a:pt x="43" y="287"/>
                    </a:lnTo>
                    <a:lnTo>
                      <a:pt x="45" y="295"/>
                    </a:lnTo>
                    <a:lnTo>
                      <a:pt x="47" y="305"/>
                    </a:lnTo>
                    <a:lnTo>
                      <a:pt x="47" y="309"/>
                    </a:lnTo>
                    <a:lnTo>
                      <a:pt x="47" y="313"/>
                    </a:lnTo>
                    <a:lnTo>
                      <a:pt x="49" y="313"/>
                    </a:lnTo>
                    <a:lnTo>
                      <a:pt x="49" y="318"/>
                    </a:lnTo>
                    <a:lnTo>
                      <a:pt x="49" y="322"/>
                    </a:lnTo>
                    <a:lnTo>
                      <a:pt x="51" y="326"/>
                    </a:lnTo>
                    <a:lnTo>
                      <a:pt x="51" y="331"/>
                    </a:lnTo>
                    <a:lnTo>
                      <a:pt x="51" y="335"/>
                    </a:lnTo>
                    <a:lnTo>
                      <a:pt x="53" y="344"/>
                    </a:lnTo>
                    <a:lnTo>
                      <a:pt x="55" y="349"/>
                    </a:lnTo>
                    <a:lnTo>
                      <a:pt x="55" y="357"/>
                    </a:lnTo>
                    <a:lnTo>
                      <a:pt x="57" y="357"/>
                    </a:lnTo>
                    <a:lnTo>
                      <a:pt x="57" y="366"/>
                    </a:lnTo>
                    <a:lnTo>
                      <a:pt x="59" y="371"/>
                    </a:lnTo>
                    <a:lnTo>
                      <a:pt x="59" y="375"/>
                    </a:lnTo>
                    <a:lnTo>
                      <a:pt x="60" y="384"/>
                    </a:lnTo>
                    <a:lnTo>
                      <a:pt x="60" y="388"/>
                    </a:lnTo>
                    <a:lnTo>
                      <a:pt x="62" y="388"/>
                    </a:lnTo>
                    <a:lnTo>
                      <a:pt x="62" y="393"/>
                    </a:lnTo>
                    <a:lnTo>
                      <a:pt x="66" y="406"/>
                    </a:lnTo>
                    <a:lnTo>
                      <a:pt x="66" y="410"/>
                    </a:lnTo>
                    <a:lnTo>
                      <a:pt x="68" y="415"/>
                    </a:lnTo>
                    <a:lnTo>
                      <a:pt x="68" y="419"/>
                    </a:lnTo>
                    <a:lnTo>
                      <a:pt x="70" y="424"/>
                    </a:lnTo>
                    <a:lnTo>
                      <a:pt x="70" y="428"/>
                    </a:lnTo>
                    <a:lnTo>
                      <a:pt x="74" y="441"/>
                    </a:lnTo>
                    <a:lnTo>
                      <a:pt x="77" y="455"/>
                    </a:lnTo>
                    <a:lnTo>
                      <a:pt x="77" y="459"/>
                    </a:lnTo>
                    <a:lnTo>
                      <a:pt x="77" y="463"/>
                    </a:lnTo>
                    <a:lnTo>
                      <a:pt x="81" y="476"/>
                    </a:lnTo>
                    <a:lnTo>
                      <a:pt x="83" y="481"/>
                    </a:lnTo>
                    <a:lnTo>
                      <a:pt x="93" y="512"/>
                    </a:lnTo>
                    <a:lnTo>
                      <a:pt x="93" y="516"/>
                    </a:lnTo>
                    <a:lnTo>
                      <a:pt x="96" y="525"/>
                    </a:lnTo>
                    <a:lnTo>
                      <a:pt x="100" y="534"/>
                    </a:lnTo>
                    <a:lnTo>
                      <a:pt x="102" y="543"/>
                    </a:lnTo>
                    <a:lnTo>
                      <a:pt x="104" y="547"/>
                    </a:lnTo>
                    <a:lnTo>
                      <a:pt x="106" y="552"/>
                    </a:lnTo>
                    <a:lnTo>
                      <a:pt x="110" y="560"/>
                    </a:lnTo>
                    <a:lnTo>
                      <a:pt x="114" y="569"/>
                    </a:lnTo>
                    <a:lnTo>
                      <a:pt x="125" y="583"/>
                    </a:lnTo>
                    <a:lnTo>
                      <a:pt x="127" y="587"/>
                    </a:lnTo>
                    <a:lnTo>
                      <a:pt x="136" y="6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2476" name="Freeform 12"/>
              <p:cNvSpPr>
                <a:spLocks/>
              </p:cNvSpPr>
              <p:nvPr/>
            </p:nvSpPr>
            <p:spPr bwMode="auto">
              <a:xfrm>
                <a:off x="2943" y="3938"/>
                <a:ext cx="67" cy="34"/>
              </a:xfrm>
              <a:custGeom>
                <a:avLst/>
                <a:gdLst/>
                <a:ahLst/>
                <a:cxnLst>
                  <a:cxn ang="0">
                    <a:pos x="0" y="0"/>
                  </a:cxn>
                  <a:cxn ang="0">
                    <a:pos x="2" y="0"/>
                  </a:cxn>
                  <a:cxn ang="0">
                    <a:pos x="6" y="5"/>
                  </a:cxn>
                  <a:cxn ang="0">
                    <a:pos x="32" y="24"/>
                  </a:cxn>
                  <a:cxn ang="0">
                    <a:pos x="66" y="33"/>
                  </a:cxn>
                </a:cxnLst>
                <a:rect l="0" t="0" r="r" b="b"/>
                <a:pathLst>
                  <a:path w="67" h="34">
                    <a:moveTo>
                      <a:pt x="0" y="0"/>
                    </a:moveTo>
                    <a:lnTo>
                      <a:pt x="2" y="0"/>
                    </a:lnTo>
                    <a:lnTo>
                      <a:pt x="6" y="5"/>
                    </a:lnTo>
                    <a:lnTo>
                      <a:pt x="32" y="24"/>
                    </a:lnTo>
                    <a:lnTo>
                      <a:pt x="66" y="3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62477" name="Line 13"/>
            <p:cNvSpPr>
              <a:spLocks noChangeShapeType="1"/>
            </p:cNvSpPr>
            <p:nvPr/>
          </p:nvSpPr>
          <p:spPr bwMode="auto">
            <a:xfrm>
              <a:off x="2747" y="3123"/>
              <a:ext cx="0" cy="905"/>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62478" name="Group 14"/>
          <p:cNvGrpSpPr>
            <a:grpSpLocks/>
          </p:cNvGrpSpPr>
          <p:nvPr/>
        </p:nvGrpSpPr>
        <p:grpSpPr bwMode="auto">
          <a:xfrm>
            <a:off x="4537075" y="4959350"/>
            <a:ext cx="798513" cy="1430338"/>
            <a:chOff x="2858" y="3124"/>
            <a:chExt cx="503" cy="901"/>
          </a:xfrm>
        </p:grpSpPr>
        <p:grpSp>
          <p:nvGrpSpPr>
            <p:cNvPr id="62479" name="Group 15"/>
            <p:cNvGrpSpPr>
              <a:grpSpLocks/>
            </p:cNvGrpSpPr>
            <p:nvPr/>
          </p:nvGrpSpPr>
          <p:grpSpPr bwMode="auto">
            <a:xfrm>
              <a:off x="2858" y="3124"/>
              <a:ext cx="503" cy="845"/>
              <a:chOff x="2858" y="3124"/>
              <a:chExt cx="503" cy="845"/>
            </a:xfrm>
          </p:grpSpPr>
          <p:sp>
            <p:nvSpPr>
              <p:cNvPr id="62480" name="Freeform 16"/>
              <p:cNvSpPr>
                <a:spLocks/>
              </p:cNvSpPr>
              <p:nvPr/>
            </p:nvSpPr>
            <p:spPr bwMode="auto">
              <a:xfrm>
                <a:off x="2858" y="3361"/>
                <a:ext cx="187" cy="608"/>
              </a:xfrm>
              <a:custGeom>
                <a:avLst/>
                <a:gdLst/>
                <a:ahLst/>
                <a:cxnLst>
                  <a:cxn ang="0">
                    <a:pos x="20" y="598"/>
                  </a:cxn>
                  <a:cxn ang="0">
                    <a:pos x="61" y="572"/>
                  </a:cxn>
                  <a:cxn ang="0">
                    <a:pos x="70" y="559"/>
                  </a:cxn>
                  <a:cxn ang="0">
                    <a:pos x="79" y="541"/>
                  </a:cxn>
                  <a:cxn ang="0">
                    <a:pos x="83" y="537"/>
                  </a:cxn>
                  <a:cxn ang="0">
                    <a:pos x="87" y="523"/>
                  </a:cxn>
                  <a:cxn ang="0">
                    <a:pos x="90" y="515"/>
                  </a:cxn>
                  <a:cxn ang="0">
                    <a:pos x="94" y="506"/>
                  </a:cxn>
                  <a:cxn ang="0">
                    <a:pos x="98" y="497"/>
                  </a:cxn>
                  <a:cxn ang="0">
                    <a:pos x="101" y="484"/>
                  </a:cxn>
                  <a:cxn ang="0">
                    <a:pos x="109" y="462"/>
                  </a:cxn>
                  <a:cxn ang="0">
                    <a:pos x="114" y="436"/>
                  </a:cxn>
                  <a:cxn ang="0">
                    <a:pos x="116" y="431"/>
                  </a:cxn>
                  <a:cxn ang="0">
                    <a:pos x="118" y="418"/>
                  </a:cxn>
                  <a:cxn ang="0">
                    <a:pos x="123" y="396"/>
                  </a:cxn>
                  <a:cxn ang="0">
                    <a:pos x="125" y="387"/>
                  </a:cxn>
                  <a:cxn ang="0">
                    <a:pos x="127" y="374"/>
                  </a:cxn>
                  <a:cxn ang="0">
                    <a:pos x="129" y="365"/>
                  </a:cxn>
                  <a:cxn ang="0">
                    <a:pos x="132" y="352"/>
                  </a:cxn>
                  <a:cxn ang="0">
                    <a:pos x="134" y="339"/>
                  </a:cxn>
                  <a:cxn ang="0">
                    <a:pos x="136" y="334"/>
                  </a:cxn>
                  <a:cxn ang="0">
                    <a:pos x="136" y="326"/>
                  </a:cxn>
                  <a:cxn ang="0">
                    <a:pos x="138" y="312"/>
                  </a:cxn>
                  <a:cxn ang="0">
                    <a:pos x="140" y="304"/>
                  </a:cxn>
                  <a:cxn ang="0">
                    <a:pos x="142" y="299"/>
                  </a:cxn>
                  <a:cxn ang="0">
                    <a:pos x="143" y="282"/>
                  </a:cxn>
                  <a:cxn ang="0">
                    <a:pos x="145" y="273"/>
                  </a:cxn>
                  <a:cxn ang="0">
                    <a:pos x="147" y="264"/>
                  </a:cxn>
                  <a:cxn ang="0">
                    <a:pos x="149" y="251"/>
                  </a:cxn>
                  <a:cxn ang="0">
                    <a:pos x="151" y="242"/>
                  </a:cxn>
                  <a:cxn ang="0">
                    <a:pos x="153" y="229"/>
                  </a:cxn>
                  <a:cxn ang="0">
                    <a:pos x="155" y="220"/>
                  </a:cxn>
                  <a:cxn ang="0">
                    <a:pos x="155" y="211"/>
                  </a:cxn>
                  <a:cxn ang="0">
                    <a:pos x="156" y="198"/>
                  </a:cxn>
                  <a:cxn ang="0">
                    <a:pos x="158" y="194"/>
                  </a:cxn>
                  <a:cxn ang="0">
                    <a:pos x="160" y="185"/>
                  </a:cxn>
                  <a:cxn ang="0">
                    <a:pos x="162" y="172"/>
                  </a:cxn>
                  <a:cxn ang="0">
                    <a:pos x="162" y="163"/>
                  </a:cxn>
                  <a:cxn ang="0">
                    <a:pos x="164" y="154"/>
                  </a:cxn>
                  <a:cxn ang="0">
                    <a:pos x="166" y="145"/>
                  </a:cxn>
                  <a:cxn ang="0">
                    <a:pos x="166" y="136"/>
                  </a:cxn>
                  <a:cxn ang="0">
                    <a:pos x="168" y="128"/>
                  </a:cxn>
                  <a:cxn ang="0">
                    <a:pos x="169" y="123"/>
                  </a:cxn>
                  <a:cxn ang="0">
                    <a:pos x="169" y="115"/>
                  </a:cxn>
                  <a:cxn ang="0">
                    <a:pos x="171" y="105"/>
                  </a:cxn>
                  <a:cxn ang="0">
                    <a:pos x="171" y="97"/>
                  </a:cxn>
                  <a:cxn ang="0">
                    <a:pos x="173" y="92"/>
                  </a:cxn>
                  <a:cxn ang="0">
                    <a:pos x="173" y="84"/>
                  </a:cxn>
                  <a:cxn ang="0">
                    <a:pos x="175" y="79"/>
                  </a:cxn>
                  <a:cxn ang="0">
                    <a:pos x="177" y="70"/>
                  </a:cxn>
                  <a:cxn ang="0">
                    <a:pos x="179" y="53"/>
                  </a:cxn>
                  <a:cxn ang="0">
                    <a:pos x="180" y="44"/>
                  </a:cxn>
                  <a:cxn ang="0">
                    <a:pos x="182" y="26"/>
                  </a:cxn>
                  <a:cxn ang="0">
                    <a:pos x="184" y="22"/>
                  </a:cxn>
                  <a:cxn ang="0">
                    <a:pos x="184" y="13"/>
                  </a:cxn>
                  <a:cxn ang="0">
                    <a:pos x="186" y="9"/>
                  </a:cxn>
                  <a:cxn ang="0">
                    <a:pos x="186" y="0"/>
                  </a:cxn>
                </a:cxnLst>
                <a:rect l="0" t="0" r="r" b="b"/>
                <a:pathLst>
                  <a:path w="187" h="608">
                    <a:moveTo>
                      <a:pt x="0" y="607"/>
                    </a:moveTo>
                    <a:lnTo>
                      <a:pt x="20" y="598"/>
                    </a:lnTo>
                    <a:lnTo>
                      <a:pt x="53" y="581"/>
                    </a:lnTo>
                    <a:lnTo>
                      <a:pt x="61" y="572"/>
                    </a:lnTo>
                    <a:lnTo>
                      <a:pt x="66" y="563"/>
                    </a:lnTo>
                    <a:lnTo>
                      <a:pt x="70" y="559"/>
                    </a:lnTo>
                    <a:lnTo>
                      <a:pt x="72" y="554"/>
                    </a:lnTo>
                    <a:lnTo>
                      <a:pt x="79" y="541"/>
                    </a:lnTo>
                    <a:lnTo>
                      <a:pt x="81" y="537"/>
                    </a:lnTo>
                    <a:lnTo>
                      <a:pt x="83" y="537"/>
                    </a:lnTo>
                    <a:lnTo>
                      <a:pt x="83" y="533"/>
                    </a:lnTo>
                    <a:lnTo>
                      <a:pt x="87" y="523"/>
                    </a:lnTo>
                    <a:lnTo>
                      <a:pt x="88" y="523"/>
                    </a:lnTo>
                    <a:lnTo>
                      <a:pt x="90" y="515"/>
                    </a:lnTo>
                    <a:lnTo>
                      <a:pt x="92" y="510"/>
                    </a:lnTo>
                    <a:lnTo>
                      <a:pt x="94" y="506"/>
                    </a:lnTo>
                    <a:lnTo>
                      <a:pt x="96" y="502"/>
                    </a:lnTo>
                    <a:lnTo>
                      <a:pt x="98" y="497"/>
                    </a:lnTo>
                    <a:lnTo>
                      <a:pt x="99" y="492"/>
                    </a:lnTo>
                    <a:lnTo>
                      <a:pt x="101" y="484"/>
                    </a:lnTo>
                    <a:lnTo>
                      <a:pt x="103" y="479"/>
                    </a:lnTo>
                    <a:lnTo>
                      <a:pt x="109" y="462"/>
                    </a:lnTo>
                    <a:lnTo>
                      <a:pt x="110" y="453"/>
                    </a:lnTo>
                    <a:lnTo>
                      <a:pt x="114" y="436"/>
                    </a:lnTo>
                    <a:lnTo>
                      <a:pt x="114" y="431"/>
                    </a:lnTo>
                    <a:lnTo>
                      <a:pt x="116" y="431"/>
                    </a:lnTo>
                    <a:lnTo>
                      <a:pt x="116" y="427"/>
                    </a:lnTo>
                    <a:lnTo>
                      <a:pt x="118" y="418"/>
                    </a:lnTo>
                    <a:lnTo>
                      <a:pt x="123" y="400"/>
                    </a:lnTo>
                    <a:lnTo>
                      <a:pt x="123" y="396"/>
                    </a:lnTo>
                    <a:lnTo>
                      <a:pt x="123" y="392"/>
                    </a:lnTo>
                    <a:lnTo>
                      <a:pt x="125" y="387"/>
                    </a:lnTo>
                    <a:lnTo>
                      <a:pt x="127" y="378"/>
                    </a:lnTo>
                    <a:lnTo>
                      <a:pt x="127" y="374"/>
                    </a:lnTo>
                    <a:lnTo>
                      <a:pt x="129" y="369"/>
                    </a:lnTo>
                    <a:lnTo>
                      <a:pt x="129" y="365"/>
                    </a:lnTo>
                    <a:lnTo>
                      <a:pt x="131" y="361"/>
                    </a:lnTo>
                    <a:lnTo>
                      <a:pt x="132" y="352"/>
                    </a:lnTo>
                    <a:lnTo>
                      <a:pt x="132" y="343"/>
                    </a:lnTo>
                    <a:lnTo>
                      <a:pt x="134" y="339"/>
                    </a:lnTo>
                    <a:lnTo>
                      <a:pt x="134" y="334"/>
                    </a:lnTo>
                    <a:lnTo>
                      <a:pt x="136" y="334"/>
                    </a:lnTo>
                    <a:lnTo>
                      <a:pt x="136" y="330"/>
                    </a:lnTo>
                    <a:lnTo>
                      <a:pt x="136" y="326"/>
                    </a:lnTo>
                    <a:lnTo>
                      <a:pt x="138" y="317"/>
                    </a:lnTo>
                    <a:lnTo>
                      <a:pt x="138" y="312"/>
                    </a:lnTo>
                    <a:lnTo>
                      <a:pt x="140" y="308"/>
                    </a:lnTo>
                    <a:lnTo>
                      <a:pt x="140" y="304"/>
                    </a:lnTo>
                    <a:lnTo>
                      <a:pt x="142" y="304"/>
                    </a:lnTo>
                    <a:lnTo>
                      <a:pt x="142" y="299"/>
                    </a:lnTo>
                    <a:lnTo>
                      <a:pt x="142" y="295"/>
                    </a:lnTo>
                    <a:lnTo>
                      <a:pt x="143" y="282"/>
                    </a:lnTo>
                    <a:lnTo>
                      <a:pt x="145" y="277"/>
                    </a:lnTo>
                    <a:lnTo>
                      <a:pt x="145" y="273"/>
                    </a:lnTo>
                    <a:lnTo>
                      <a:pt x="145" y="269"/>
                    </a:lnTo>
                    <a:lnTo>
                      <a:pt x="147" y="264"/>
                    </a:lnTo>
                    <a:lnTo>
                      <a:pt x="149" y="255"/>
                    </a:lnTo>
                    <a:lnTo>
                      <a:pt x="149" y="251"/>
                    </a:lnTo>
                    <a:lnTo>
                      <a:pt x="149" y="246"/>
                    </a:lnTo>
                    <a:lnTo>
                      <a:pt x="151" y="242"/>
                    </a:lnTo>
                    <a:lnTo>
                      <a:pt x="151" y="238"/>
                    </a:lnTo>
                    <a:lnTo>
                      <a:pt x="153" y="229"/>
                    </a:lnTo>
                    <a:lnTo>
                      <a:pt x="153" y="224"/>
                    </a:lnTo>
                    <a:lnTo>
                      <a:pt x="155" y="220"/>
                    </a:lnTo>
                    <a:lnTo>
                      <a:pt x="155" y="216"/>
                    </a:lnTo>
                    <a:lnTo>
                      <a:pt x="155" y="211"/>
                    </a:lnTo>
                    <a:lnTo>
                      <a:pt x="156" y="202"/>
                    </a:lnTo>
                    <a:lnTo>
                      <a:pt x="156" y="198"/>
                    </a:lnTo>
                    <a:lnTo>
                      <a:pt x="158" y="198"/>
                    </a:lnTo>
                    <a:lnTo>
                      <a:pt x="158" y="194"/>
                    </a:lnTo>
                    <a:lnTo>
                      <a:pt x="158" y="189"/>
                    </a:lnTo>
                    <a:lnTo>
                      <a:pt x="160" y="185"/>
                    </a:lnTo>
                    <a:lnTo>
                      <a:pt x="160" y="180"/>
                    </a:lnTo>
                    <a:lnTo>
                      <a:pt x="162" y="172"/>
                    </a:lnTo>
                    <a:lnTo>
                      <a:pt x="162" y="167"/>
                    </a:lnTo>
                    <a:lnTo>
                      <a:pt x="162" y="163"/>
                    </a:lnTo>
                    <a:lnTo>
                      <a:pt x="164" y="159"/>
                    </a:lnTo>
                    <a:lnTo>
                      <a:pt x="164" y="154"/>
                    </a:lnTo>
                    <a:lnTo>
                      <a:pt x="164" y="149"/>
                    </a:lnTo>
                    <a:lnTo>
                      <a:pt x="166" y="145"/>
                    </a:lnTo>
                    <a:lnTo>
                      <a:pt x="166" y="141"/>
                    </a:lnTo>
                    <a:lnTo>
                      <a:pt x="166" y="136"/>
                    </a:lnTo>
                    <a:lnTo>
                      <a:pt x="168" y="132"/>
                    </a:lnTo>
                    <a:lnTo>
                      <a:pt x="168" y="128"/>
                    </a:lnTo>
                    <a:lnTo>
                      <a:pt x="168" y="123"/>
                    </a:lnTo>
                    <a:lnTo>
                      <a:pt x="169" y="123"/>
                    </a:lnTo>
                    <a:lnTo>
                      <a:pt x="169" y="119"/>
                    </a:lnTo>
                    <a:lnTo>
                      <a:pt x="169" y="115"/>
                    </a:lnTo>
                    <a:lnTo>
                      <a:pt x="171" y="110"/>
                    </a:lnTo>
                    <a:lnTo>
                      <a:pt x="171" y="105"/>
                    </a:lnTo>
                    <a:lnTo>
                      <a:pt x="171" y="101"/>
                    </a:lnTo>
                    <a:lnTo>
                      <a:pt x="171" y="97"/>
                    </a:lnTo>
                    <a:lnTo>
                      <a:pt x="173" y="97"/>
                    </a:lnTo>
                    <a:lnTo>
                      <a:pt x="173" y="92"/>
                    </a:lnTo>
                    <a:lnTo>
                      <a:pt x="173" y="88"/>
                    </a:lnTo>
                    <a:lnTo>
                      <a:pt x="173" y="84"/>
                    </a:lnTo>
                    <a:lnTo>
                      <a:pt x="175" y="84"/>
                    </a:lnTo>
                    <a:lnTo>
                      <a:pt x="175" y="79"/>
                    </a:lnTo>
                    <a:lnTo>
                      <a:pt x="175" y="75"/>
                    </a:lnTo>
                    <a:lnTo>
                      <a:pt x="177" y="70"/>
                    </a:lnTo>
                    <a:lnTo>
                      <a:pt x="177" y="66"/>
                    </a:lnTo>
                    <a:lnTo>
                      <a:pt x="179" y="53"/>
                    </a:lnTo>
                    <a:lnTo>
                      <a:pt x="179" y="49"/>
                    </a:lnTo>
                    <a:lnTo>
                      <a:pt x="180" y="44"/>
                    </a:lnTo>
                    <a:lnTo>
                      <a:pt x="180" y="40"/>
                    </a:lnTo>
                    <a:lnTo>
                      <a:pt x="182" y="26"/>
                    </a:lnTo>
                    <a:lnTo>
                      <a:pt x="182" y="22"/>
                    </a:lnTo>
                    <a:lnTo>
                      <a:pt x="184" y="22"/>
                    </a:lnTo>
                    <a:lnTo>
                      <a:pt x="184" y="18"/>
                    </a:lnTo>
                    <a:lnTo>
                      <a:pt x="184" y="13"/>
                    </a:lnTo>
                    <a:lnTo>
                      <a:pt x="184" y="9"/>
                    </a:lnTo>
                    <a:lnTo>
                      <a:pt x="186" y="9"/>
                    </a:lnTo>
                    <a:lnTo>
                      <a:pt x="186" y="5"/>
                    </a:lnTo>
                    <a:lnTo>
                      <a:pt x="18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2481" name="Freeform 17"/>
              <p:cNvSpPr>
                <a:spLocks/>
              </p:cNvSpPr>
              <p:nvPr/>
            </p:nvSpPr>
            <p:spPr bwMode="auto">
              <a:xfrm>
                <a:off x="3044" y="3150"/>
                <a:ext cx="44" cy="212"/>
              </a:xfrm>
              <a:custGeom>
                <a:avLst/>
                <a:gdLst/>
                <a:ahLst/>
                <a:cxnLst>
                  <a:cxn ang="0">
                    <a:pos x="0" y="211"/>
                  </a:cxn>
                  <a:cxn ang="0">
                    <a:pos x="0" y="211"/>
                  </a:cxn>
                  <a:cxn ang="0">
                    <a:pos x="0" y="206"/>
                  </a:cxn>
                  <a:cxn ang="0">
                    <a:pos x="2" y="206"/>
                  </a:cxn>
                  <a:cxn ang="0">
                    <a:pos x="2" y="202"/>
                  </a:cxn>
                  <a:cxn ang="0">
                    <a:pos x="2" y="198"/>
                  </a:cxn>
                  <a:cxn ang="0">
                    <a:pos x="4" y="189"/>
                  </a:cxn>
                  <a:cxn ang="0">
                    <a:pos x="4" y="185"/>
                  </a:cxn>
                  <a:cxn ang="0">
                    <a:pos x="5" y="185"/>
                  </a:cxn>
                  <a:cxn ang="0">
                    <a:pos x="5" y="180"/>
                  </a:cxn>
                  <a:cxn ang="0">
                    <a:pos x="5" y="176"/>
                  </a:cxn>
                  <a:cxn ang="0">
                    <a:pos x="5" y="172"/>
                  </a:cxn>
                  <a:cxn ang="0">
                    <a:pos x="7" y="167"/>
                  </a:cxn>
                  <a:cxn ang="0">
                    <a:pos x="7" y="163"/>
                  </a:cxn>
                  <a:cxn ang="0">
                    <a:pos x="9" y="158"/>
                  </a:cxn>
                  <a:cxn ang="0">
                    <a:pos x="9" y="154"/>
                  </a:cxn>
                  <a:cxn ang="0">
                    <a:pos x="9" y="150"/>
                  </a:cxn>
                  <a:cxn ang="0">
                    <a:pos x="11" y="145"/>
                  </a:cxn>
                  <a:cxn ang="0">
                    <a:pos x="11" y="141"/>
                  </a:cxn>
                  <a:cxn ang="0">
                    <a:pos x="13" y="137"/>
                  </a:cxn>
                  <a:cxn ang="0">
                    <a:pos x="13" y="132"/>
                  </a:cxn>
                  <a:cxn ang="0">
                    <a:pos x="13" y="128"/>
                  </a:cxn>
                  <a:cxn ang="0">
                    <a:pos x="15" y="123"/>
                  </a:cxn>
                  <a:cxn ang="0">
                    <a:pos x="15" y="119"/>
                  </a:cxn>
                  <a:cxn ang="0">
                    <a:pos x="15" y="114"/>
                  </a:cxn>
                  <a:cxn ang="0">
                    <a:pos x="17" y="114"/>
                  </a:cxn>
                  <a:cxn ang="0">
                    <a:pos x="17" y="110"/>
                  </a:cxn>
                  <a:cxn ang="0">
                    <a:pos x="17" y="106"/>
                  </a:cxn>
                  <a:cxn ang="0">
                    <a:pos x="19" y="106"/>
                  </a:cxn>
                  <a:cxn ang="0">
                    <a:pos x="19" y="101"/>
                  </a:cxn>
                  <a:cxn ang="0">
                    <a:pos x="19" y="97"/>
                  </a:cxn>
                  <a:cxn ang="0">
                    <a:pos x="21" y="97"/>
                  </a:cxn>
                  <a:cxn ang="0">
                    <a:pos x="21" y="93"/>
                  </a:cxn>
                  <a:cxn ang="0">
                    <a:pos x="21" y="88"/>
                  </a:cxn>
                  <a:cxn ang="0">
                    <a:pos x="22" y="83"/>
                  </a:cxn>
                  <a:cxn ang="0">
                    <a:pos x="22" y="79"/>
                  </a:cxn>
                  <a:cxn ang="0">
                    <a:pos x="22" y="75"/>
                  </a:cxn>
                  <a:cxn ang="0">
                    <a:pos x="24" y="75"/>
                  </a:cxn>
                  <a:cxn ang="0">
                    <a:pos x="24" y="70"/>
                  </a:cxn>
                  <a:cxn ang="0">
                    <a:pos x="24" y="66"/>
                  </a:cxn>
                  <a:cxn ang="0">
                    <a:pos x="26" y="66"/>
                  </a:cxn>
                  <a:cxn ang="0">
                    <a:pos x="26" y="62"/>
                  </a:cxn>
                  <a:cxn ang="0">
                    <a:pos x="26" y="57"/>
                  </a:cxn>
                  <a:cxn ang="0">
                    <a:pos x="28" y="57"/>
                  </a:cxn>
                  <a:cxn ang="0">
                    <a:pos x="28" y="53"/>
                  </a:cxn>
                  <a:cxn ang="0">
                    <a:pos x="28" y="49"/>
                  </a:cxn>
                  <a:cxn ang="0">
                    <a:pos x="30" y="49"/>
                  </a:cxn>
                  <a:cxn ang="0">
                    <a:pos x="30" y="44"/>
                  </a:cxn>
                  <a:cxn ang="0">
                    <a:pos x="32" y="40"/>
                  </a:cxn>
                  <a:cxn ang="0">
                    <a:pos x="32" y="35"/>
                  </a:cxn>
                  <a:cxn ang="0">
                    <a:pos x="33" y="35"/>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2">
                    <a:moveTo>
                      <a:pt x="0" y="211"/>
                    </a:moveTo>
                    <a:lnTo>
                      <a:pt x="0" y="211"/>
                    </a:lnTo>
                    <a:lnTo>
                      <a:pt x="0" y="206"/>
                    </a:lnTo>
                    <a:lnTo>
                      <a:pt x="2" y="206"/>
                    </a:lnTo>
                    <a:lnTo>
                      <a:pt x="2" y="202"/>
                    </a:lnTo>
                    <a:lnTo>
                      <a:pt x="2" y="198"/>
                    </a:lnTo>
                    <a:lnTo>
                      <a:pt x="4" y="189"/>
                    </a:lnTo>
                    <a:lnTo>
                      <a:pt x="4" y="185"/>
                    </a:lnTo>
                    <a:lnTo>
                      <a:pt x="5" y="185"/>
                    </a:lnTo>
                    <a:lnTo>
                      <a:pt x="5" y="180"/>
                    </a:lnTo>
                    <a:lnTo>
                      <a:pt x="5" y="176"/>
                    </a:lnTo>
                    <a:lnTo>
                      <a:pt x="5" y="172"/>
                    </a:lnTo>
                    <a:lnTo>
                      <a:pt x="7" y="167"/>
                    </a:lnTo>
                    <a:lnTo>
                      <a:pt x="7" y="163"/>
                    </a:lnTo>
                    <a:lnTo>
                      <a:pt x="9" y="158"/>
                    </a:lnTo>
                    <a:lnTo>
                      <a:pt x="9" y="154"/>
                    </a:lnTo>
                    <a:lnTo>
                      <a:pt x="9" y="150"/>
                    </a:lnTo>
                    <a:lnTo>
                      <a:pt x="11" y="145"/>
                    </a:lnTo>
                    <a:lnTo>
                      <a:pt x="11" y="141"/>
                    </a:lnTo>
                    <a:lnTo>
                      <a:pt x="13" y="137"/>
                    </a:lnTo>
                    <a:lnTo>
                      <a:pt x="13" y="132"/>
                    </a:lnTo>
                    <a:lnTo>
                      <a:pt x="13" y="128"/>
                    </a:lnTo>
                    <a:lnTo>
                      <a:pt x="15" y="123"/>
                    </a:lnTo>
                    <a:lnTo>
                      <a:pt x="15" y="119"/>
                    </a:lnTo>
                    <a:lnTo>
                      <a:pt x="15" y="114"/>
                    </a:lnTo>
                    <a:lnTo>
                      <a:pt x="17" y="114"/>
                    </a:lnTo>
                    <a:lnTo>
                      <a:pt x="17" y="110"/>
                    </a:lnTo>
                    <a:lnTo>
                      <a:pt x="17" y="106"/>
                    </a:lnTo>
                    <a:lnTo>
                      <a:pt x="19" y="106"/>
                    </a:lnTo>
                    <a:lnTo>
                      <a:pt x="19" y="101"/>
                    </a:lnTo>
                    <a:lnTo>
                      <a:pt x="19" y="97"/>
                    </a:lnTo>
                    <a:lnTo>
                      <a:pt x="21" y="97"/>
                    </a:lnTo>
                    <a:lnTo>
                      <a:pt x="21" y="93"/>
                    </a:lnTo>
                    <a:lnTo>
                      <a:pt x="21" y="88"/>
                    </a:lnTo>
                    <a:lnTo>
                      <a:pt x="22" y="83"/>
                    </a:lnTo>
                    <a:lnTo>
                      <a:pt x="22" y="79"/>
                    </a:lnTo>
                    <a:lnTo>
                      <a:pt x="22" y="75"/>
                    </a:lnTo>
                    <a:lnTo>
                      <a:pt x="24" y="75"/>
                    </a:lnTo>
                    <a:lnTo>
                      <a:pt x="24" y="70"/>
                    </a:lnTo>
                    <a:lnTo>
                      <a:pt x="24" y="66"/>
                    </a:lnTo>
                    <a:lnTo>
                      <a:pt x="26" y="66"/>
                    </a:lnTo>
                    <a:lnTo>
                      <a:pt x="26" y="62"/>
                    </a:lnTo>
                    <a:lnTo>
                      <a:pt x="26" y="57"/>
                    </a:lnTo>
                    <a:lnTo>
                      <a:pt x="28" y="57"/>
                    </a:lnTo>
                    <a:lnTo>
                      <a:pt x="28" y="53"/>
                    </a:lnTo>
                    <a:lnTo>
                      <a:pt x="28" y="49"/>
                    </a:lnTo>
                    <a:lnTo>
                      <a:pt x="30" y="49"/>
                    </a:lnTo>
                    <a:lnTo>
                      <a:pt x="30" y="44"/>
                    </a:lnTo>
                    <a:lnTo>
                      <a:pt x="32" y="40"/>
                    </a:lnTo>
                    <a:lnTo>
                      <a:pt x="32" y="35"/>
                    </a:lnTo>
                    <a:lnTo>
                      <a:pt x="33" y="35"/>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2482" name="Freeform 18"/>
              <p:cNvSpPr>
                <a:spLocks/>
              </p:cNvSpPr>
              <p:nvPr/>
            </p:nvSpPr>
            <p:spPr bwMode="auto">
              <a:xfrm>
                <a:off x="3087" y="3124"/>
                <a:ext cx="32" cy="27"/>
              </a:xfrm>
              <a:custGeom>
                <a:avLst/>
                <a:gdLst/>
                <a:ahLst/>
                <a:cxnLst>
                  <a:cxn ang="0">
                    <a:pos x="0" y="26"/>
                  </a:cxn>
                  <a:cxn ang="0">
                    <a:pos x="0" y="26"/>
                  </a:cxn>
                  <a:cxn ang="0">
                    <a:pos x="0" y="22"/>
                  </a:cxn>
                  <a:cxn ang="0">
                    <a:pos x="2" y="22"/>
                  </a:cxn>
                  <a:cxn ang="0">
                    <a:pos x="2" y="18"/>
                  </a:cxn>
                  <a:cxn ang="0">
                    <a:pos x="4" y="18"/>
                  </a:cxn>
                  <a:cxn ang="0">
                    <a:pos x="4" y="13"/>
                  </a:cxn>
                  <a:cxn ang="0">
                    <a:pos x="5" y="13"/>
                  </a:cxn>
                  <a:cxn ang="0">
                    <a:pos x="7" y="9"/>
                  </a:cxn>
                  <a:cxn ang="0">
                    <a:pos x="9" y="9"/>
                  </a:cxn>
                  <a:cxn ang="0">
                    <a:pos x="9" y="5"/>
                  </a:cxn>
                  <a:cxn ang="0">
                    <a:pos x="11" y="5"/>
                  </a:cxn>
                  <a:cxn ang="0">
                    <a:pos x="13" y="5"/>
                  </a:cxn>
                  <a:cxn ang="0">
                    <a:pos x="13" y="0"/>
                  </a:cxn>
                  <a:cxn ang="0">
                    <a:pos x="15" y="0"/>
                  </a:cxn>
                  <a:cxn ang="0">
                    <a:pos x="16" y="0"/>
                  </a:cxn>
                  <a:cxn ang="0">
                    <a:pos x="18" y="0"/>
                  </a:cxn>
                  <a:cxn ang="0">
                    <a:pos x="20" y="0"/>
                  </a:cxn>
                  <a:cxn ang="0">
                    <a:pos x="22" y="0"/>
                  </a:cxn>
                  <a:cxn ang="0">
                    <a:pos x="24" y="0"/>
                  </a:cxn>
                  <a:cxn ang="0">
                    <a:pos x="24" y="5"/>
                  </a:cxn>
                  <a:cxn ang="0">
                    <a:pos x="26" y="5"/>
                  </a:cxn>
                  <a:cxn ang="0">
                    <a:pos x="27" y="5"/>
                  </a:cxn>
                  <a:cxn ang="0">
                    <a:pos x="27" y="9"/>
                  </a:cxn>
                  <a:cxn ang="0">
                    <a:pos x="29" y="9"/>
                  </a:cxn>
                  <a:cxn ang="0">
                    <a:pos x="29" y="13"/>
                  </a:cxn>
                  <a:cxn ang="0">
                    <a:pos x="31" y="13"/>
                  </a:cxn>
                </a:cxnLst>
                <a:rect l="0" t="0" r="r" b="b"/>
                <a:pathLst>
                  <a:path w="32" h="27">
                    <a:moveTo>
                      <a:pt x="0" y="26"/>
                    </a:moveTo>
                    <a:lnTo>
                      <a:pt x="0" y="26"/>
                    </a:lnTo>
                    <a:lnTo>
                      <a:pt x="0" y="22"/>
                    </a:lnTo>
                    <a:lnTo>
                      <a:pt x="2" y="22"/>
                    </a:lnTo>
                    <a:lnTo>
                      <a:pt x="2" y="18"/>
                    </a:lnTo>
                    <a:lnTo>
                      <a:pt x="4" y="18"/>
                    </a:lnTo>
                    <a:lnTo>
                      <a:pt x="4" y="13"/>
                    </a:lnTo>
                    <a:lnTo>
                      <a:pt x="5" y="13"/>
                    </a:lnTo>
                    <a:lnTo>
                      <a:pt x="7" y="9"/>
                    </a:lnTo>
                    <a:lnTo>
                      <a:pt x="9" y="9"/>
                    </a:lnTo>
                    <a:lnTo>
                      <a:pt x="9" y="5"/>
                    </a:lnTo>
                    <a:lnTo>
                      <a:pt x="11" y="5"/>
                    </a:lnTo>
                    <a:lnTo>
                      <a:pt x="13" y="5"/>
                    </a:lnTo>
                    <a:lnTo>
                      <a:pt x="13" y="0"/>
                    </a:lnTo>
                    <a:lnTo>
                      <a:pt x="15" y="0"/>
                    </a:lnTo>
                    <a:lnTo>
                      <a:pt x="16" y="0"/>
                    </a:lnTo>
                    <a:lnTo>
                      <a:pt x="18" y="0"/>
                    </a:lnTo>
                    <a:lnTo>
                      <a:pt x="20" y="0"/>
                    </a:lnTo>
                    <a:lnTo>
                      <a:pt x="22" y="0"/>
                    </a:lnTo>
                    <a:lnTo>
                      <a:pt x="24" y="0"/>
                    </a:lnTo>
                    <a:lnTo>
                      <a:pt x="24" y="5"/>
                    </a:lnTo>
                    <a:lnTo>
                      <a:pt x="26" y="5"/>
                    </a:lnTo>
                    <a:lnTo>
                      <a:pt x="27" y="5"/>
                    </a:lnTo>
                    <a:lnTo>
                      <a:pt x="27" y="9"/>
                    </a:lnTo>
                    <a:lnTo>
                      <a:pt x="29" y="9"/>
                    </a:lnTo>
                    <a:lnTo>
                      <a:pt x="29" y="13"/>
                    </a:lnTo>
                    <a:lnTo>
                      <a:pt x="31"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2483" name="Freeform 19"/>
              <p:cNvSpPr>
                <a:spLocks/>
              </p:cNvSpPr>
              <p:nvPr/>
            </p:nvSpPr>
            <p:spPr bwMode="auto">
              <a:xfrm>
                <a:off x="3118" y="3137"/>
                <a:ext cx="45" cy="204"/>
              </a:xfrm>
              <a:custGeom>
                <a:avLst/>
                <a:gdLst/>
                <a:ahLst/>
                <a:cxnLst>
                  <a:cxn ang="0">
                    <a:pos x="0" y="0"/>
                  </a:cxn>
                  <a:cxn ang="0">
                    <a:pos x="0" y="0"/>
                  </a:cxn>
                  <a:cxn ang="0">
                    <a:pos x="2" y="0"/>
                  </a:cxn>
                  <a:cxn ang="0">
                    <a:pos x="2" y="5"/>
                  </a:cxn>
                  <a:cxn ang="0">
                    <a:pos x="4" y="5"/>
                  </a:cxn>
                  <a:cxn ang="0">
                    <a:pos x="4" y="9"/>
                  </a:cxn>
                  <a:cxn ang="0">
                    <a:pos x="6" y="9"/>
                  </a:cxn>
                  <a:cxn ang="0">
                    <a:pos x="6" y="13"/>
                  </a:cxn>
                  <a:cxn ang="0">
                    <a:pos x="7" y="13"/>
                  </a:cxn>
                  <a:cxn ang="0">
                    <a:pos x="7" y="18"/>
                  </a:cxn>
                  <a:cxn ang="0">
                    <a:pos x="7"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3"/>
                  </a:cxn>
                  <a:cxn ang="0">
                    <a:pos x="18" y="53"/>
                  </a:cxn>
                  <a:cxn ang="0">
                    <a:pos x="18" y="57"/>
                  </a:cxn>
                  <a:cxn ang="0">
                    <a:pos x="18" y="62"/>
                  </a:cxn>
                  <a:cxn ang="0">
                    <a:pos x="20" y="62"/>
                  </a:cxn>
                  <a:cxn ang="0">
                    <a:pos x="20" y="66"/>
                  </a:cxn>
                  <a:cxn ang="0">
                    <a:pos x="20" y="71"/>
                  </a:cxn>
                  <a:cxn ang="0">
                    <a:pos x="22" y="71"/>
                  </a:cxn>
                  <a:cxn ang="0">
                    <a:pos x="22" y="75"/>
                  </a:cxn>
                  <a:cxn ang="0">
                    <a:pos x="24" y="80"/>
                  </a:cxn>
                  <a:cxn ang="0">
                    <a:pos x="24" y="84"/>
                  </a:cxn>
                  <a:cxn ang="0">
                    <a:pos x="24" y="88"/>
                  </a:cxn>
                  <a:cxn ang="0">
                    <a:pos x="26" y="93"/>
                  </a:cxn>
                  <a:cxn ang="0">
                    <a:pos x="26" y="97"/>
                  </a:cxn>
                  <a:cxn ang="0">
                    <a:pos x="28" y="102"/>
                  </a:cxn>
                  <a:cxn ang="0">
                    <a:pos x="28" y="106"/>
                  </a:cxn>
                  <a:cxn ang="0">
                    <a:pos x="29" y="110"/>
                  </a:cxn>
                  <a:cxn ang="0">
                    <a:pos x="29" y="115"/>
                  </a:cxn>
                  <a:cxn ang="0">
                    <a:pos x="31" y="119"/>
                  </a:cxn>
                  <a:cxn ang="0">
                    <a:pos x="31" y="123"/>
                  </a:cxn>
                  <a:cxn ang="0">
                    <a:pos x="31" y="128"/>
                  </a:cxn>
                  <a:cxn ang="0">
                    <a:pos x="33" y="132"/>
                  </a:cxn>
                  <a:cxn ang="0">
                    <a:pos x="33" y="137"/>
                  </a:cxn>
                  <a:cxn ang="0">
                    <a:pos x="35" y="141"/>
                  </a:cxn>
                  <a:cxn ang="0">
                    <a:pos x="35" y="146"/>
                  </a:cxn>
                  <a:cxn ang="0">
                    <a:pos x="35" y="150"/>
                  </a:cxn>
                  <a:cxn ang="0">
                    <a:pos x="37" y="154"/>
                  </a:cxn>
                  <a:cxn ang="0">
                    <a:pos x="37" y="159"/>
                  </a:cxn>
                  <a:cxn ang="0">
                    <a:pos x="37" y="163"/>
                  </a:cxn>
                  <a:cxn ang="0">
                    <a:pos x="39" y="163"/>
                  </a:cxn>
                  <a:cxn ang="0">
                    <a:pos x="39" y="167"/>
                  </a:cxn>
                  <a:cxn ang="0">
                    <a:pos x="39" y="172"/>
                  </a:cxn>
                  <a:cxn ang="0">
                    <a:pos x="40" y="177"/>
                  </a:cxn>
                  <a:cxn ang="0">
                    <a:pos x="40" y="181"/>
                  </a:cxn>
                  <a:cxn ang="0">
                    <a:pos x="42" y="185"/>
                  </a:cxn>
                  <a:cxn ang="0">
                    <a:pos x="42" y="190"/>
                  </a:cxn>
                  <a:cxn ang="0">
                    <a:pos x="42" y="194"/>
                  </a:cxn>
                  <a:cxn ang="0">
                    <a:pos x="42" y="198"/>
                  </a:cxn>
                  <a:cxn ang="0">
                    <a:pos x="44" y="198"/>
                  </a:cxn>
                  <a:cxn ang="0">
                    <a:pos x="44" y="203"/>
                  </a:cxn>
                </a:cxnLst>
                <a:rect l="0" t="0" r="r" b="b"/>
                <a:pathLst>
                  <a:path w="45" h="204">
                    <a:moveTo>
                      <a:pt x="0" y="0"/>
                    </a:moveTo>
                    <a:lnTo>
                      <a:pt x="0" y="0"/>
                    </a:lnTo>
                    <a:lnTo>
                      <a:pt x="2" y="0"/>
                    </a:lnTo>
                    <a:lnTo>
                      <a:pt x="2" y="5"/>
                    </a:lnTo>
                    <a:lnTo>
                      <a:pt x="4" y="5"/>
                    </a:lnTo>
                    <a:lnTo>
                      <a:pt x="4" y="9"/>
                    </a:lnTo>
                    <a:lnTo>
                      <a:pt x="6" y="9"/>
                    </a:lnTo>
                    <a:lnTo>
                      <a:pt x="6" y="13"/>
                    </a:lnTo>
                    <a:lnTo>
                      <a:pt x="7" y="13"/>
                    </a:lnTo>
                    <a:lnTo>
                      <a:pt x="7" y="18"/>
                    </a:lnTo>
                    <a:lnTo>
                      <a:pt x="7" y="22"/>
                    </a:lnTo>
                    <a:lnTo>
                      <a:pt x="9" y="22"/>
                    </a:lnTo>
                    <a:lnTo>
                      <a:pt x="9" y="27"/>
                    </a:lnTo>
                    <a:lnTo>
                      <a:pt x="11" y="27"/>
                    </a:lnTo>
                    <a:lnTo>
                      <a:pt x="11" y="31"/>
                    </a:lnTo>
                    <a:lnTo>
                      <a:pt x="13" y="36"/>
                    </a:lnTo>
                    <a:lnTo>
                      <a:pt x="13" y="40"/>
                    </a:lnTo>
                    <a:lnTo>
                      <a:pt x="15" y="40"/>
                    </a:lnTo>
                    <a:lnTo>
                      <a:pt x="15" y="44"/>
                    </a:lnTo>
                    <a:lnTo>
                      <a:pt x="15" y="49"/>
                    </a:lnTo>
                    <a:lnTo>
                      <a:pt x="17" y="49"/>
                    </a:lnTo>
                    <a:lnTo>
                      <a:pt x="17" y="53"/>
                    </a:lnTo>
                    <a:lnTo>
                      <a:pt x="18" y="53"/>
                    </a:lnTo>
                    <a:lnTo>
                      <a:pt x="18" y="57"/>
                    </a:lnTo>
                    <a:lnTo>
                      <a:pt x="18" y="62"/>
                    </a:lnTo>
                    <a:lnTo>
                      <a:pt x="20" y="62"/>
                    </a:lnTo>
                    <a:lnTo>
                      <a:pt x="20" y="66"/>
                    </a:lnTo>
                    <a:lnTo>
                      <a:pt x="20" y="71"/>
                    </a:lnTo>
                    <a:lnTo>
                      <a:pt x="22" y="71"/>
                    </a:lnTo>
                    <a:lnTo>
                      <a:pt x="22" y="75"/>
                    </a:lnTo>
                    <a:lnTo>
                      <a:pt x="24" y="80"/>
                    </a:lnTo>
                    <a:lnTo>
                      <a:pt x="24" y="84"/>
                    </a:lnTo>
                    <a:lnTo>
                      <a:pt x="24" y="88"/>
                    </a:lnTo>
                    <a:lnTo>
                      <a:pt x="26" y="93"/>
                    </a:lnTo>
                    <a:lnTo>
                      <a:pt x="26" y="97"/>
                    </a:lnTo>
                    <a:lnTo>
                      <a:pt x="28" y="102"/>
                    </a:lnTo>
                    <a:lnTo>
                      <a:pt x="28" y="106"/>
                    </a:lnTo>
                    <a:lnTo>
                      <a:pt x="29" y="110"/>
                    </a:lnTo>
                    <a:lnTo>
                      <a:pt x="29" y="115"/>
                    </a:lnTo>
                    <a:lnTo>
                      <a:pt x="31" y="119"/>
                    </a:lnTo>
                    <a:lnTo>
                      <a:pt x="31" y="123"/>
                    </a:lnTo>
                    <a:lnTo>
                      <a:pt x="31" y="128"/>
                    </a:lnTo>
                    <a:lnTo>
                      <a:pt x="33" y="132"/>
                    </a:lnTo>
                    <a:lnTo>
                      <a:pt x="33" y="137"/>
                    </a:lnTo>
                    <a:lnTo>
                      <a:pt x="35" y="141"/>
                    </a:lnTo>
                    <a:lnTo>
                      <a:pt x="35" y="146"/>
                    </a:lnTo>
                    <a:lnTo>
                      <a:pt x="35" y="150"/>
                    </a:lnTo>
                    <a:lnTo>
                      <a:pt x="37" y="154"/>
                    </a:lnTo>
                    <a:lnTo>
                      <a:pt x="37" y="159"/>
                    </a:lnTo>
                    <a:lnTo>
                      <a:pt x="37" y="163"/>
                    </a:lnTo>
                    <a:lnTo>
                      <a:pt x="39" y="163"/>
                    </a:lnTo>
                    <a:lnTo>
                      <a:pt x="39" y="167"/>
                    </a:lnTo>
                    <a:lnTo>
                      <a:pt x="39" y="172"/>
                    </a:lnTo>
                    <a:lnTo>
                      <a:pt x="40" y="177"/>
                    </a:lnTo>
                    <a:lnTo>
                      <a:pt x="40" y="181"/>
                    </a:lnTo>
                    <a:lnTo>
                      <a:pt x="42" y="185"/>
                    </a:lnTo>
                    <a:lnTo>
                      <a:pt x="42" y="190"/>
                    </a:lnTo>
                    <a:lnTo>
                      <a:pt x="42" y="194"/>
                    </a:lnTo>
                    <a:lnTo>
                      <a:pt x="42" y="198"/>
                    </a:lnTo>
                    <a:lnTo>
                      <a:pt x="44" y="198"/>
                    </a:lnTo>
                    <a:lnTo>
                      <a:pt x="44"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2484" name="Freeform 20"/>
              <p:cNvSpPr>
                <a:spLocks/>
              </p:cNvSpPr>
              <p:nvPr/>
            </p:nvSpPr>
            <p:spPr bwMode="auto">
              <a:xfrm>
                <a:off x="3162" y="3340"/>
                <a:ext cx="134" cy="597"/>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4"/>
                  </a:cxn>
                  <a:cxn ang="0">
                    <a:pos x="13" y="87"/>
                  </a:cxn>
                  <a:cxn ang="0">
                    <a:pos x="15" y="92"/>
                  </a:cxn>
                  <a:cxn ang="0">
                    <a:pos x="15" y="101"/>
                  </a:cxn>
                  <a:cxn ang="0">
                    <a:pos x="17" y="110"/>
                  </a:cxn>
                  <a:cxn ang="0">
                    <a:pos x="18" y="118"/>
                  </a:cxn>
                  <a:cxn ang="0">
                    <a:pos x="18" y="127"/>
                  </a:cxn>
                  <a:cxn ang="0">
                    <a:pos x="20" y="140"/>
                  </a:cxn>
                  <a:cxn ang="0">
                    <a:pos x="22" y="158"/>
                  </a:cxn>
                  <a:cxn ang="0">
                    <a:pos x="24" y="167"/>
                  </a:cxn>
                  <a:cxn ang="0">
                    <a:pos x="26" y="175"/>
                  </a:cxn>
                  <a:cxn ang="0">
                    <a:pos x="28" y="184"/>
                  </a:cxn>
                  <a:cxn ang="0">
                    <a:pos x="29" y="202"/>
                  </a:cxn>
                  <a:cxn ang="0">
                    <a:pos x="31" y="210"/>
                  </a:cxn>
                  <a:cxn ang="0">
                    <a:pos x="31" y="219"/>
                  </a:cxn>
                  <a:cxn ang="0">
                    <a:pos x="33" y="223"/>
                  </a:cxn>
                  <a:cxn ang="0">
                    <a:pos x="35" y="232"/>
                  </a:cxn>
                  <a:cxn ang="0">
                    <a:pos x="35" y="241"/>
                  </a:cxn>
                  <a:cxn ang="0">
                    <a:pos x="37" y="250"/>
                  </a:cxn>
                  <a:cxn ang="0">
                    <a:pos x="39" y="263"/>
                  </a:cxn>
                  <a:cxn ang="0">
                    <a:pos x="41" y="272"/>
                  </a:cxn>
                  <a:cxn ang="0">
                    <a:pos x="44" y="293"/>
                  </a:cxn>
                  <a:cxn ang="0">
                    <a:pos x="46" y="307"/>
                  </a:cxn>
                  <a:cxn ang="0">
                    <a:pos x="48" y="311"/>
                  </a:cxn>
                  <a:cxn ang="0">
                    <a:pos x="48" y="320"/>
                  </a:cxn>
                  <a:cxn ang="0">
                    <a:pos x="50" y="329"/>
                  </a:cxn>
                  <a:cxn ang="0">
                    <a:pos x="52" y="342"/>
                  </a:cxn>
                  <a:cxn ang="0">
                    <a:pos x="54" y="355"/>
                  </a:cxn>
                  <a:cxn ang="0">
                    <a:pos x="56" y="364"/>
                  </a:cxn>
                  <a:cxn ang="0">
                    <a:pos x="57" y="373"/>
                  </a:cxn>
                  <a:cxn ang="0">
                    <a:pos x="59" y="386"/>
                  </a:cxn>
                  <a:cxn ang="0">
                    <a:pos x="61" y="390"/>
                  </a:cxn>
                  <a:cxn ang="0">
                    <a:pos x="65" y="408"/>
                  </a:cxn>
                  <a:cxn ang="0">
                    <a:pos x="67" y="416"/>
                  </a:cxn>
                  <a:cxn ang="0">
                    <a:pos x="68" y="425"/>
                  </a:cxn>
                  <a:cxn ang="0">
                    <a:pos x="76" y="452"/>
                  </a:cxn>
                  <a:cxn ang="0">
                    <a:pos x="76" y="460"/>
                  </a:cxn>
                  <a:cxn ang="0">
                    <a:pos x="81" y="478"/>
                  </a:cxn>
                  <a:cxn ang="0">
                    <a:pos x="91" y="513"/>
                  </a:cxn>
                  <a:cxn ang="0">
                    <a:pos x="98" y="530"/>
                  </a:cxn>
                  <a:cxn ang="0">
                    <a:pos x="102" y="543"/>
                  </a:cxn>
                  <a:cxn ang="0">
                    <a:pos x="107" y="557"/>
                  </a:cxn>
                  <a:cxn ang="0">
                    <a:pos x="122" y="579"/>
                  </a:cxn>
                  <a:cxn ang="0">
                    <a:pos x="133" y="596"/>
                  </a:cxn>
                </a:cxnLst>
                <a:rect l="0" t="0" r="r" b="b"/>
                <a:pathLst>
                  <a:path w="134" h="597">
                    <a:moveTo>
                      <a:pt x="0" y="0"/>
                    </a:moveTo>
                    <a:lnTo>
                      <a:pt x="0" y="0"/>
                    </a:lnTo>
                    <a:lnTo>
                      <a:pt x="0" y="4"/>
                    </a:lnTo>
                    <a:lnTo>
                      <a:pt x="0" y="9"/>
                    </a:lnTo>
                    <a:lnTo>
                      <a:pt x="2" y="9"/>
                    </a:lnTo>
                    <a:lnTo>
                      <a:pt x="2" y="13"/>
                    </a:lnTo>
                    <a:lnTo>
                      <a:pt x="4" y="22"/>
                    </a:lnTo>
                    <a:lnTo>
                      <a:pt x="4" y="26"/>
                    </a:lnTo>
                    <a:lnTo>
                      <a:pt x="4" y="31"/>
                    </a:lnTo>
                    <a:lnTo>
                      <a:pt x="6" y="35"/>
                    </a:lnTo>
                    <a:lnTo>
                      <a:pt x="6" y="39"/>
                    </a:lnTo>
                    <a:lnTo>
                      <a:pt x="6" y="44"/>
                    </a:lnTo>
                    <a:lnTo>
                      <a:pt x="7" y="44"/>
                    </a:lnTo>
                    <a:lnTo>
                      <a:pt x="7" y="48"/>
                    </a:lnTo>
                    <a:lnTo>
                      <a:pt x="7" y="53"/>
                    </a:lnTo>
                    <a:lnTo>
                      <a:pt x="9" y="57"/>
                    </a:lnTo>
                    <a:lnTo>
                      <a:pt x="9" y="61"/>
                    </a:lnTo>
                    <a:lnTo>
                      <a:pt x="9" y="66"/>
                    </a:lnTo>
                    <a:lnTo>
                      <a:pt x="11" y="70"/>
                    </a:lnTo>
                    <a:lnTo>
                      <a:pt x="11" y="74"/>
                    </a:lnTo>
                    <a:lnTo>
                      <a:pt x="13" y="83"/>
                    </a:lnTo>
                    <a:lnTo>
                      <a:pt x="13" y="87"/>
                    </a:lnTo>
                    <a:lnTo>
                      <a:pt x="13" y="92"/>
                    </a:lnTo>
                    <a:lnTo>
                      <a:pt x="15" y="92"/>
                    </a:lnTo>
                    <a:lnTo>
                      <a:pt x="15" y="96"/>
                    </a:lnTo>
                    <a:lnTo>
                      <a:pt x="15" y="101"/>
                    </a:lnTo>
                    <a:lnTo>
                      <a:pt x="15" y="105"/>
                    </a:lnTo>
                    <a:lnTo>
                      <a:pt x="17" y="110"/>
                    </a:lnTo>
                    <a:lnTo>
                      <a:pt x="17" y="114"/>
                    </a:lnTo>
                    <a:lnTo>
                      <a:pt x="18" y="118"/>
                    </a:lnTo>
                    <a:lnTo>
                      <a:pt x="18" y="123"/>
                    </a:lnTo>
                    <a:lnTo>
                      <a:pt x="18" y="127"/>
                    </a:lnTo>
                    <a:lnTo>
                      <a:pt x="20" y="136"/>
                    </a:lnTo>
                    <a:lnTo>
                      <a:pt x="20" y="140"/>
                    </a:lnTo>
                    <a:lnTo>
                      <a:pt x="22" y="149"/>
                    </a:lnTo>
                    <a:lnTo>
                      <a:pt x="22" y="158"/>
                    </a:lnTo>
                    <a:lnTo>
                      <a:pt x="24" y="162"/>
                    </a:lnTo>
                    <a:lnTo>
                      <a:pt x="24" y="167"/>
                    </a:lnTo>
                    <a:lnTo>
                      <a:pt x="26" y="171"/>
                    </a:lnTo>
                    <a:lnTo>
                      <a:pt x="26" y="175"/>
                    </a:lnTo>
                    <a:lnTo>
                      <a:pt x="26" y="180"/>
                    </a:lnTo>
                    <a:lnTo>
                      <a:pt x="28" y="184"/>
                    </a:lnTo>
                    <a:lnTo>
                      <a:pt x="28" y="188"/>
                    </a:lnTo>
                    <a:lnTo>
                      <a:pt x="29" y="202"/>
                    </a:lnTo>
                    <a:lnTo>
                      <a:pt x="29" y="206"/>
                    </a:lnTo>
                    <a:lnTo>
                      <a:pt x="31" y="210"/>
                    </a:lnTo>
                    <a:lnTo>
                      <a:pt x="31" y="215"/>
                    </a:lnTo>
                    <a:lnTo>
                      <a:pt x="31" y="219"/>
                    </a:lnTo>
                    <a:lnTo>
                      <a:pt x="33" y="219"/>
                    </a:lnTo>
                    <a:lnTo>
                      <a:pt x="33" y="223"/>
                    </a:lnTo>
                    <a:lnTo>
                      <a:pt x="33" y="228"/>
                    </a:lnTo>
                    <a:lnTo>
                      <a:pt x="35" y="232"/>
                    </a:lnTo>
                    <a:lnTo>
                      <a:pt x="35" y="237"/>
                    </a:lnTo>
                    <a:lnTo>
                      <a:pt x="35" y="241"/>
                    </a:lnTo>
                    <a:lnTo>
                      <a:pt x="37" y="245"/>
                    </a:lnTo>
                    <a:lnTo>
                      <a:pt x="37" y="250"/>
                    </a:lnTo>
                    <a:lnTo>
                      <a:pt x="37" y="254"/>
                    </a:lnTo>
                    <a:lnTo>
                      <a:pt x="39" y="263"/>
                    </a:lnTo>
                    <a:lnTo>
                      <a:pt x="41" y="267"/>
                    </a:lnTo>
                    <a:lnTo>
                      <a:pt x="41" y="272"/>
                    </a:lnTo>
                    <a:lnTo>
                      <a:pt x="42" y="285"/>
                    </a:lnTo>
                    <a:lnTo>
                      <a:pt x="44" y="293"/>
                    </a:lnTo>
                    <a:lnTo>
                      <a:pt x="46" y="303"/>
                    </a:lnTo>
                    <a:lnTo>
                      <a:pt x="46" y="307"/>
                    </a:lnTo>
                    <a:lnTo>
                      <a:pt x="46" y="311"/>
                    </a:lnTo>
                    <a:lnTo>
                      <a:pt x="48" y="311"/>
                    </a:lnTo>
                    <a:lnTo>
                      <a:pt x="48" y="316"/>
                    </a:lnTo>
                    <a:lnTo>
                      <a:pt x="48" y="320"/>
                    </a:lnTo>
                    <a:lnTo>
                      <a:pt x="50" y="324"/>
                    </a:lnTo>
                    <a:lnTo>
                      <a:pt x="50" y="329"/>
                    </a:lnTo>
                    <a:lnTo>
                      <a:pt x="50" y="333"/>
                    </a:lnTo>
                    <a:lnTo>
                      <a:pt x="52" y="342"/>
                    </a:lnTo>
                    <a:lnTo>
                      <a:pt x="54" y="346"/>
                    </a:lnTo>
                    <a:lnTo>
                      <a:pt x="54" y="355"/>
                    </a:lnTo>
                    <a:lnTo>
                      <a:pt x="56" y="355"/>
                    </a:lnTo>
                    <a:lnTo>
                      <a:pt x="56" y="364"/>
                    </a:lnTo>
                    <a:lnTo>
                      <a:pt x="57" y="368"/>
                    </a:lnTo>
                    <a:lnTo>
                      <a:pt x="57" y="373"/>
                    </a:lnTo>
                    <a:lnTo>
                      <a:pt x="59" y="381"/>
                    </a:lnTo>
                    <a:lnTo>
                      <a:pt x="59" y="386"/>
                    </a:lnTo>
                    <a:lnTo>
                      <a:pt x="61" y="386"/>
                    </a:lnTo>
                    <a:lnTo>
                      <a:pt x="61" y="390"/>
                    </a:lnTo>
                    <a:lnTo>
                      <a:pt x="65" y="403"/>
                    </a:lnTo>
                    <a:lnTo>
                      <a:pt x="65" y="408"/>
                    </a:lnTo>
                    <a:lnTo>
                      <a:pt x="67" y="412"/>
                    </a:lnTo>
                    <a:lnTo>
                      <a:pt x="67" y="416"/>
                    </a:lnTo>
                    <a:lnTo>
                      <a:pt x="68" y="421"/>
                    </a:lnTo>
                    <a:lnTo>
                      <a:pt x="68" y="425"/>
                    </a:lnTo>
                    <a:lnTo>
                      <a:pt x="72" y="438"/>
                    </a:lnTo>
                    <a:lnTo>
                      <a:pt x="76" y="452"/>
                    </a:lnTo>
                    <a:lnTo>
                      <a:pt x="76" y="456"/>
                    </a:lnTo>
                    <a:lnTo>
                      <a:pt x="76" y="460"/>
                    </a:lnTo>
                    <a:lnTo>
                      <a:pt x="79" y="473"/>
                    </a:lnTo>
                    <a:lnTo>
                      <a:pt x="81" y="478"/>
                    </a:lnTo>
                    <a:lnTo>
                      <a:pt x="91" y="509"/>
                    </a:lnTo>
                    <a:lnTo>
                      <a:pt x="91" y="513"/>
                    </a:lnTo>
                    <a:lnTo>
                      <a:pt x="94" y="522"/>
                    </a:lnTo>
                    <a:lnTo>
                      <a:pt x="98" y="530"/>
                    </a:lnTo>
                    <a:lnTo>
                      <a:pt x="100" y="539"/>
                    </a:lnTo>
                    <a:lnTo>
                      <a:pt x="102" y="543"/>
                    </a:lnTo>
                    <a:lnTo>
                      <a:pt x="104" y="548"/>
                    </a:lnTo>
                    <a:lnTo>
                      <a:pt x="107" y="557"/>
                    </a:lnTo>
                    <a:lnTo>
                      <a:pt x="111" y="566"/>
                    </a:lnTo>
                    <a:lnTo>
                      <a:pt x="122" y="579"/>
                    </a:lnTo>
                    <a:lnTo>
                      <a:pt x="124" y="583"/>
                    </a:lnTo>
                    <a:lnTo>
                      <a:pt x="133"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2485" name="Freeform 21"/>
              <p:cNvSpPr>
                <a:spLocks/>
              </p:cNvSpPr>
              <p:nvPr/>
            </p:nvSpPr>
            <p:spPr bwMode="auto">
              <a:xfrm>
                <a:off x="3295" y="3936"/>
                <a:ext cx="66" cy="33"/>
              </a:xfrm>
              <a:custGeom>
                <a:avLst/>
                <a:gdLst/>
                <a:ahLst/>
                <a:cxnLst>
                  <a:cxn ang="0">
                    <a:pos x="0" y="0"/>
                  </a:cxn>
                  <a:cxn ang="0">
                    <a:pos x="2" y="0"/>
                  </a:cxn>
                  <a:cxn ang="0">
                    <a:pos x="6" y="5"/>
                  </a:cxn>
                  <a:cxn ang="0">
                    <a:pos x="32" y="23"/>
                  </a:cxn>
                  <a:cxn ang="0">
                    <a:pos x="65" y="32"/>
                  </a:cxn>
                </a:cxnLst>
                <a:rect l="0" t="0" r="r" b="b"/>
                <a:pathLst>
                  <a:path w="66" h="33">
                    <a:moveTo>
                      <a:pt x="0" y="0"/>
                    </a:moveTo>
                    <a:lnTo>
                      <a:pt x="2" y="0"/>
                    </a:lnTo>
                    <a:lnTo>
                      <a:pt x="6" y="5"/>
                    </a:lnTo>
                    <a:lnTo>
                      <a:pt x="32" y="23"/>
                    </a:lnTo>
                    <a:lnTo>
                      <a:pt x="65"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62486" name="Line 22"/>
            <p:cNvSpPr>
              <a:spLocks noChangeShapeType="1"/>
            </p:cNvSpPr>
            <p:nvPr/>
          </p:nvSpPr>
          <p:spPr bwMode="auto">
            <a:xfrm>
              <a:off x="3104" y="3126"/>
              <a:ext cx="0" cy="899"/>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62487" name="AutoShape 23"/>
          <p:cNvSpPr>
            <a:spLocks noChangeArrowheads="1"/>
          </p:cNvSpPr>
          <p:nvPr/>
        </p:nvSpPr>
        <p:spPr bwMode="auto">
          <a:xfrm>
            <a:off x="1225550" y="5187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Low</a:t>
            </a:r>
            <a:endParaRPr lang="en-US" sz="2400" b="1">
              <a:solidFill>
                <a:srgbClr val="00279F"/>
              </a:solidFill>
            </a:endParaRPr>
          </a:p>
          <a:p>
            <a:pPr algn="ctr" eaLnBrk="0" hangingPunct="0"/>
            <a:r>
              <a:rPr lang="en-US" sz="2400" b="1"/>
              <a:t>variability</a:t>
            </a:r>
            <a:endParaRPr lang="en-US" sz="2400" b="1">
              <a:solidFill>
                <a:srgbClr val="00279F"/>
              </a:solidFill>
            </a:endParaRP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39" name="Rectangle 27"/>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64514" name="Rectangle 2"/>
          <p:cNvSpPr>
            <a:spLocks noGrp="1" noRot="1" noChangeArrowheads="1"/>
          </p:cNvSpPr>
          <p:nvPr>
            <p:ph type="title"/>
          </p:nvPr>
        </p:nvSpPr>
        <p:spPr>
          <a:noFill/>
          <a:ln/>
        </p:spPr>
        <p:txBody>
          <a:bodyPr lIns="90488" tIns="44450" rIns="90488" bIns="44450"/>
          <a:lstStyle/>
          <a:p>
            <a:r>
              <a:rPr lang="en-US"/>
              <a:t>What Do We Estimate?</a:t>
            </a:r>
          </a:p>
        </p:txBody>
      </p:sp>
      <p:sp>
        <p:nvSpPr>
          <p:cNvPr id="64515" name="Line 3"/>
          <p:cNvSpPr>
            <a:spLocks noChangeShapeType="1"/>
          </p:cNvSpPr>
          <p:nvPr/>
        </p:nvSpPr>
        <p:spPr bwMode="auto">
          <a:xfrm>
            <a:off x="3263900" y="6394450"/>
            <a:ext cx="2757488" cy="0"/>
          </a:xfrm>
          <a:prstGeom prst="line">
            <a:avLst/>
          </a:prstGeom>
          <a:noFill/>
          <a:ln w="25400">
            <a:solidFill>
              <a:schemeClr val="tx1"/>
            </a:solidFill>
            <a:round/>
            <a:headEnd/>
            <a:tailEnd/>
          </a:ln>
          <a:effectLst/>
        </p:spPr>
        <p:txBody>
          <a:bodyPr wrap="none" anchor="ctr"/>
          <a:lstStyle/>
          <a:p>
            <a:endParaRPr lang="en-US"/>
          </a:p>
        </p:txBody>
      </p:sp>
      <p:sp>
        <p:nvSpPr>
          <p:cNvPr id="64516" name="Line 4"/>
          <p:cNvSpPr>
            <a:spLocks noChangeShapeType="1"/>
          </p:cNvSpPr>
          <p:nvPr/>
        </p:nvSpPr>
        <p:spPr bwMode="auto">
          <a:xfrm flipV="1">
            <a:off x="3248025" y="48275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64517" name="Group 5"/>
          <p:cNvGrpSpPr>
            <a:grpSpLocks/>
          </p:cNvGrpSpPr>
          <p:nvPr/>
        </p:nvGrpSpPr>
        <p:grpSpPr bwMode="auto">
          <a:xfrm>
            <a:off x="3962400" y="4954588"/>
            <a:ext cx="815975" cy="1439862"/>
            <a:chOff x="2496" y="3121"/>
            <a:chExt cx="514" cy="907"/>
          </a:xfrm>
        </p:grpSpPr>
        <p:grpSp>
          <p:nvGrpSpPr>
            <p:cNvPr id="64518" name="Group 6"/>
            <p:cNvGrpSpPr>
              <a:grpSpLocks/>
            </p:cNvGrpSpPr>
            <p:nvPr/>
          </p:nvGrpSpPr>
          <p:grpSpPr bwMode="auto">
            <a:xfrm>
              <a:off x="2496" y="3121"/>
              <a:ext cx="514" cy="851"/>
              <a:chOff x="2496" y="3121"/>
              <a:chExt cx="514" cy="851"/>
            </a:xfrm>
          </p:grpSpPr>
          <p:sp>
            <p:nvSpPr>
              <p:cNvPr id="64519" name="Freeform 7"/>
              <p:cNvSpPr>
                <a:spLocks/>
              </p:cNvSpPr>
              <p:nvPr/>
            </p:nvSpPr>
            <p:spPr bwMode="auto">
              <a:xfrm>
                <a:off x="2496" y="3360"/>
                <a:ext cx="191" cy="612"/>
              </a:xfrm>
              <a:custGeom>
                <a:avLst/>
                <a:gdLst/>
                <a:ahLst/>
                <a:cxnLst>
                  <a:cxn ang="0">
                    <a:pos x="21" y="602"/>
                  </a:cxn>
                  <a:cxn ang="0">
                    <a:pos x="62" y="576"/>
                  </a:cxn>
                  <a:cxn ang="0">
                    <a:pos x="71" y="563"/>
                  </a:cxn>
                  <a:cxn ang="0">
                    <a:pos x="81" y="545"/>
                  </a:cxn>
                  <a:cxn ang="0">
                    <a:pos x="84" y="540"/>
                  </a:cxn>
                  <a:cxn ang="0">
                    <a:pos x="88" y="527"/>
                  </a:cxn>
                  <a:cxn ang="0">
                    <a:pos x="92" y="518"/>
                  </a:cxn>
                  <a:cxn ang="0">
                    <a:pos x="96" y="509"/>
                  </a:cxn>
                  <a:cxn ang="0">
                    <a:pos x="100" y="500"/>
                  </a:cxn>
                  <a:cxn ang="0">
                    <a:pos x="103" y="487"/>
                  </a:cxn>
                  <a:cxn ang="0">
                    <a:pos x="111" y="465"/>
                  </a:cxn>
                  <a:cxn ang="0">
                    <a:pos x="117" y="439"/>
                  </a:cxn>
                  <a:cxn ang="0">
                    <a:pos x="118" y="434"/>
                  </a:cxn>
                  <a:cxn ang="0">
                    <a:pos x="120" y="421"/>
                  </a:cxn>
                  <a:cxn ang="0">
                    <a:pos x="126" y="398"/>
                  </a:cxn>
                  <a:cxn ang="0">
                    <a:pos x="128" y="390"/>
                  </a:cxn>
                  <a:cxn ang="0">
                    <a:pos x="130" y="376"/>
                  </a:cxn>
                  <a:cxn ang="0">
                    <a:pos x="132" y="368"/>
                  </a:cxn>
                  <a:cxn ang="0">
                    <a:pos x="135" y="354"/>
                  </a:cxn>
                  <a:cxn ang="0">
                    <a:pos x="137" y="341"/>
                  </a:cxn>
                  <a:cxn ang="0">
                    <a:pos x="139" y="337"/>
                  </a:cxn>
                  <a:cxn ang="0">
                    <a:pos x="139" y="328"/>
                  </a:cxn>
                  <a:cxn ang="0">
                    <a:pos x="141" y="314"/>
                  </a:cxn>
                  <a:cxn ang="0">
                    <a:pos x="143" y="306"/>
                  </a:cxn>
                  <a:cxn ang="0">
                    <a:pos x="145" y="301"/>
                  </a:cxn>
                  <a:cxn ang="0">
                    <a:pos x="147" y="284"/>
                  </a:cxn>
                  <a:cxn ang="0">
                    <a:pos x="149" y="274"/>
                  </a:cxn>
                  <a:cxn ang="0">
                    <a:pos x="150" y="266"/>
                  </a:cxn>
                  <a:cxn ang="0">
                    <a:pos x="152" y="252"/>
                  </a:cxn>
                  <a:cxn ang="0">
                    <a:pos x="154" y="244"/>
                  </a:cxn>
                  <a:cxn ang="0">
                    <a:pos x="156" y="231"/>
                  </a:cxn>
                  <a:cxn ang="0">
                    <a:pos x="158" y="221"/>
                  </a:cxn>
                  <a:cxn ang="0">
                    <a:pos x="158" y="213"/>
                  </a:cxn>
                  <a:cxn ang="0">
                    <a:pos x="160" y="199"/>
                  </a:cxn>
                  <a:cxn ang="0">
                    <a:pos x="162" y="195"/>
                  </a:cxn>
                  <a:cxn ang="0">
                    <a:pos x="164" y="186"/>
                  </a:cxn>
                  <a:cxn ang="0">
                    <a:pos x="165" y="173"/>
                  </a:cxn>
                  <a:cxn ang="0">
                    <a:pos x="165" y="164"/>
                  </a:cxn>
                  <a:cxn ang="0">
                    <a:pos x="167" y="155"/>
                  </a:cxn>
                  <a:cxn ang="0">
                    <a:pos x="169" y="146"/>
                  </a:cxn>
                  <a:cxn ang="0">
                    <a:pos x="169" y="137"/>
                  </a:cxn>
                  <a:cxn ang="0">
                    <a:pos x="171" y="129"/>
                  </a:cxn>
                  <a:cxn ang="0">
                    <a:pos x="173" y="124"/>
                  </a:cxn>
                  <a:cxn ang="0">
                    <a:pos x="173" y="115"/>
                  </a:cxn>
                  <a:cxn ang="0">
                    <a:pos x="175" y="106"/>
                  </a:cxn>
                  <a:cxn ang="0">
                    <a:pos x="175" y="97"/>
                  </a:cxn>
                  <a:cxn ang="0">
                    <a:pos x="177" y="93"/>
                  </a:cxn>
                  <a:cxn ang="0">
                    <a:pos x="177" y="84"/>
                  </a:cxn>
                  <a:cxn ang="0">
                    <a:pos x="179" y="80"/>
                  </a:cxn>
                  <a:cxn ang="0">
                    <a:pos x="180" y="71"/>
                  </a:cxn>
                  <a:cxn ang="0">
                    <a:pos x="182" y="53"/>
                  </a:cxn>
                  <a:cxn ang="0">
                    <a:pos x="184" y="44"/>
                  </a:cxn>
                  <a:cxn ang="0">
                    <a:pos x="186" y="27"/>
                  </a:cxn>
                  <a:cxn ang="0">
                    <a:pos x="188" y="22"/>
                  </a:cxn>
                  <a:cxn ang="0">
                    <a:pos x="188" y="13"/>
                  </a:cxn>
                  <a:cxn ang="0">
                    <a:pos x="190" y="9"/>
                  </a:cxn>
                  <a:cxn ang="0">
                    <a:pos x="190" y="0"/>
                  </a:cxn>
                </a:cxnLst>
                <a:rect l="0" t="0" r="r" b="b"/>
                <a:pathLst>
                  <a:path w="191" h="612">
                    <a:moveTo>
                      <a:pt x="0" y="611"/>
                    </a:moveTo>
                    <a:lnTo>
                      <a:pt x="21" y="602"/>
                    </a:lnTo>
                    <a:lnTo>
                      <a:pt x="55" y="584"/>
                    </a:lnTo>
                    <a:lnTo>
                      <a:pt x="62" y="576"/>
                    </a:lnTo>
                    <a:lnTo>
                      <a:pt x="68" y="567"/>
                    </a:lnTo>
                    <a:lnTo>
                      <a:pt x="71" y="563"/>
                    </a:lnTo>
                    <a:lnTo>
                      <a:pt x="73" y="558"/>
                    </a:lnTo>
                    <a:lnTo>
                      <a:pt x="81" y="545"/>
                    </a:lnTo>
                    <a:lnTo>
                      <a:pt x="83" y="540"/>
                    </a:lnTo>
                    <a:lnTo>
                      <a:pt x="84" y="540"/>
                    </a:lnTo>
                    <a:lnTo>
                      <a:pt x="84" y="536"/>
                    </a:lnTo>
                    <a:lnTo>
                      <a:pt x="88" y="527"/>
                    </a:lnTo>
                    <a:lnTo>
                      <a:pt x="90" y="527"/>
                    </a:lnTo>
                    <a:lnTo>
                      <a:pt x="92" y="518"/>
                    </a:lnTo>
                    <a:lnTo>
                      <a:pt x="94" y="514"/>
                    </a:lnTo>
                    <a:lnTo>
                      <a:pt x="96" y="509"/>
                    </a:lnTo>
                    <a:lnTo>
                      <a:pt x="98" y="505"/>
                    </a:lnTo>
                    <a:lnTo>
                      <a:pt x="100" y="500"/>
                    </a:lnTo>
                    <a:lnTo>
                      <a:pt x="101" y="496"/>
                    </a:lnTo>
                    <a:lnTo>
                      <a:pt x="103" y="487"/>
                    </a:lnTo>
                    <a:lnTo>
                      <a:pt x="105" y="482"/>
                    </a:lnTo>
                    <a:lnTo>
                      <a:pt x="111" y="465"/>
                    </a:lnTo>
                    <a:lnTo>
                      <a:pt x="113" y="456"/>
                    </a:lnTo>
                    <a:lnTo>
                      <a:pt x="117" y="439"/>
                    </a:lnTo>
                    <a:lnTo>
                      <a:pt x="117" y="434"/>
                    </a:lnTo>
                    <a:lnTo>
                      <a:pt x="118" y="434"/>
                    </a:lnTo>
                    <a:lnTo>
                      <a:pt x="118" y="429"/>
                    </a:lnTo>
                    <a:lnTo>
                      <a:pt x="120" y="421"/>
                    </a:lnTo>
                    <a:lnTo>
                      <a:pt x="126" y="403"/>
                    </a:lnTo>
                    <a:lnTo>
                      <a:pt x="126" y="398"/>
                    </a:lnTo>
                    <a:lnTo>
                      <a:pt x="126" y="394"/>
                    </a:lnTo>
                    <a:lnTo>
                      <a:pt x="128" y="390"/>
                    </a:lnTo>
                    <a:lnTo>
                      <a:pt x="130" y="381"/>
                    </a:lnTo>
                    <a:lnTo>
                      <a:pt x="130" y="376"/>
                    </a:lnTo>
                    <a:lnTo>
                      <a:pt x="132" y="372"/>
                    </a:lnTo>
                    <a:lnTo>
                      <a:pt x="132" y="368"/>
                    </a:lnTo>
                    <a:lnTo>
                      <a:pt x="134" y="363"/>
                    </a:lnTo>
                    <a:lnTo>
                      <a:pt x="135" y="354"/>
                    </a:lnTo>
                    <a:lnTo>
                      <a:pt x="135" y="345"/>
                    </a:lnTo>
                    <a:lnTo>
                      <a:pt x="137" y="341"/>
                    </a:lnTo>
                    <a:lnTo>
                      <a:pt x="137" y="337"/>
                    </a:lnTo>
                    <a:lnTo>
                      <a:pt x="139" y="337"/>
                    </a:lnTo>
                    <a:lnTo>
                      <a:pt x="139" y="332"/>
                    </a:lnTo>
                    <a:lnTo>
                      <a:pt x="139" y="328"/>
                    </a:lnTo>
                    <a:lnTo>
                      <a:pt x="141" y="319"/>
                    </a:lnTo>
                    <a:lnTo>
                      <a:pt x="141" y="314"/>
                    </a:lnTo>
                    <a:lnTo>
                      <a:pt x="143" y="310"/>
                    </a:lnTo>
                    <a:lnTo>
                      <a:pt x="143" y="306"/>
                    </a:lnTo>
                    <a:lnTo>
                      <a:pt x="145" y="306"/>
                    </a:lnTo>
                    <a:lnTo>
                      <a:pt x="145" y="301"/>
                    </a:lnTo>
                    <a:lnTo>
                      <a:pt x="145" y="297"/>
                    </a:lnTo>
                    <a:lnTo>
                      <a:pt x="147" y="284"/>
                    </a:lnTo>
                    <a:lnTo>
                      <a:pt x="149" y="279"/>
                    </a:lnTo>
                    <a:lnTo>
                      <a:pt x="149" y="274"/>
                    </a:lnTo>
                    <a:lnTo>
                      <a:pt x="149" y="270"/>
                    </a:lnTo>
                    <a:lnTo>
                      <a:pt x="150" y="266"/>
                    </a:lnTo>
                    <a:lnTo>
                      <a:pt x="152" y="257"/>
                    </a:lnTo>
                    <a:lnTo>
                      <a:pt x="152" y="252"/>
                    </a:lnTo>
                    <a:lnTo>
                      <a:pt x="152" y="248"/>
                    </a:lnTo>
                    <a:lnTo>
                      <a:pt x="154" y="244"/>
                    </a:lnTo>
                    <a:lnTo>
                      <a:pt x="154" y="239"/>
                    </a:lnTo>
                    <a:lnTo>
                      <a:pt x="156" y="231"/>
                    </a:lnTo>
                    <a:lnTo>
                      <a:pt x="156" y="226"/>
                    </a:lnTo>
                    <a:lnTo>
                      <a:pt x="158" y="221"/>
                    </a:lnTo>
                    <a:lnTo>
                      <a:pt x="158" y="217"/>
                    </a:lnTo>
                    <a:lnTo>
                      <a:pt x="158" y="213"/>
                    </a:lnTo>
                    <a:lnTo>
                      <a:pt x="160" y="203"/>
                    </a:lnTo>
                    <a:lnTo>
                      <a:pt x="160" y="199"/>
                    </a:lnTo>
                    <a:lnTo>
                      <a:pt x="162" y="199"/>
                    </a:lnTo>
                    <a:lnTo>
                      <a:pt x="162" y="195"/>
                    </a:lnTo>
                    <a:lnTo>
                      <a:pt x="162" y="190"/>
                    </a:lnTo>
                    <a:lnTo>
                      <a:pt x="164" y="186"/>
                    </a:lnTo>
                    <a:lnTo>
                      <a:pt x="164" y="182"/>
                    </a:lnTo>
                    <a:lnTo>
                      <a:pt x="165" y="173"/>
                    </a:lnTo>
                    <a:lnTo>
                      <a:pt x="165" y="168"/>
                    </a:lnTo>
                    <a:lnTo>
                      <a:pt x="165" y="164"/>
                    </a:lnTo>
                    <a:lnTo>
                      <a:pt x="167" y="160"/>
                    </a:lnTo>
                    <a:lnTo>
                      <a:pt x="167" y="155"/>
                    </a:lnTo>
                    <a:lnTo>
                      <a:pt x="167" y="150"/>
                    </a:lnTo>
                    <a:lnTo>
                      <a:pt x="169" y="146"/>
                    </a:lnTo>
                    <a:lnTo>
                      <a:pt x="169" y="142"/>
                    </a:lnTo>
                    <a:lnTo>
                      <a:pt x="169" y="137"/>
                    </a:lnTo>
                    <a:lnTo>
                      <a:pt x="171" y="133"/>
                    </a:lnTo>
                    <a:lnTo>
                      <a:pt x="171" y="129"/>
                    </a:lnTo>
                    <a:lnTo>
                      <a:pt x="171" y="124"/>
                    </a:lnTo>
                    <a:lnTo>
                      <a:pt x="173" y="124"/>
                    </a:lnTo>
                    <a:lnTo>
                      <a:pt x="173" y="120"/>
                    </a:lnTo>
                    <a:lnTo>
                      <a:pt x="173" y="115"/>
                    </a:lnTo>
                    <a:lnTo>
                      <a:pt x="175" y="111"/>
                    </a:lnTo>
                    <a:lnTo>
                      <a:pt x="175" y="106"/>
                    </a:lnTo>
                    <a:lnTo>
                      <a:pt x="175" y="102"/>
                    </a:lnTo>
                    <a:lnTo>
                      <a:pt x="175" y="97"/>
                    </a:lnTo>
                    <a:lnTo>
                      <a:pt x="177" y="97"/>
                    </a:lnTo>
                    <a:lnTo>
                      <a:pt x="177" y="93"/>
                    </a:lnTo>
                    <a:lnTo>
                      <a:pt x="177" y="89"/>
                    </a:lnTo>
                    <a:lnTo>
                      <a:pt x="177" y="84"/>
                    </a:lnTo>
                    <a:lnTo>
                      <a:pt x="179" y="84"/>
                    </a:lnTo>
                    <a:lnTo>
                      <a:pt x="179" y="80"/>
                    </a:lnTo>
                    <a:lnTo>
                      <a:pt x="179" y="75"/>
                    </a:lnTo>
                    <a:lnTo>
                      <a:pt x="180" y="71"/>
                    </a:lnTo>
                    <a:lnTo>
                      <a:pt x="180" y="66"/>
                    </a:lnTo>
                    <a:lnTo>
                      <a:pt x="182" y="53"/>
                    </a:lnTo>
                    <a:lnTo>
                      <a:pt x="182" y="49"/>
                    </a:lnTo>
                    <a:lnTo>
                      <a:pt x="184" y="44"/>
                    </a:lnTo>
                    <a:lnTo>
                      <a:pt x="184" y="40"/>
                    </a:lnTo>
                    <a:lnTo>
                      <a:pt x="186" y="27"/>
                    </a:lnTo>
                    <a:lnTo>
                      <a:pt x="186" y="22"/>
                    </a:lnTo>
                    <a:lnTo>
                      <a:pt x="188" y="22"/>
                    </a:lnTo>
                    <a:lnTo>
                      <a:pt x="188" y="18"/>
                    </a:lnTo>
                    <a:lnTo>
                      <a:pt x="188" y="13"/>
                    </a:lnTo>
                    <a:lnTo>
                      <a:pt x="188" y="9"/>
                    </a:lnTo>
                    <a:lnTo>
                      <a:pt x="190" y="9"/>
                    </a:lnTo>
                    <a:lnTo>
                      <a:pt x="190" y="5"/>
                    </a:lnTo>
                    <a:lnTo>
                      <a:pt x="19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4520" name="Freeform 8"/>
              <p:cNvSpPr>
                <a:spLocks/>
              </p:cNvSpPr>
              <p:nvPr/>
            </p:nvSpPr>
            <p:spPr bwMode="auto">
              <a:xfrm>
                <a:off x="2686" y="3147"/>
                <a:ext cx="44" cy="214"/>
              </a:xfrm>
              <a:custGeom>
                <a:avLst/>
                <a:gdLst/>
                <a:ahLst/>
                <a:cxnLst>
                  <a:cxn ang="0">
                    <a:pos x="0" y="213"/>
                  </a:cxn>
                  <a:cxn ang="0">
                    <a:pos x="0" y="213"/>
                  </a:cxn>
                  <a:cxn ang="0">
                    <a:pos x="0" y="208"/>
                  </a:cxn>
                  <a:cxn ang="0">
                    <a:pos x="2" y="208"/>
                  </a:cxn>
                  <a:cxn ang="0">
                    <a:pos x="2" y="204"/>
                  </a:cxn>
                  <a:cxn ang="0">
                    <a:pos x="2" y="200"/>
                  </a:cxn>
                  <a:cxn ang="0">
                    <a:pos x="4" y="191"/>
                  </a:cxn>
                  <a:cxn ang="0">
                    <a:pos x="4" y="186"/>
                  </a:cxn>
                  <a:cxn ang="0">
                    <a:pos x="5" y="186"/>
                  </a:cxn>
                  <a:cxn ang="0">
                    <a:pos x="5" y="182"/>
                  </a:cxn>
                  <a:cxn ang="0">
                    <a:pos x="5" y="178"/>
                  </a:cxn>
                  <a:cxn ang="0">
                    <a:pos x="5" y="173"/>
                  </a:cxn>
                  <a:cxn ang="0">
                    <a:pos x="7" y="169"/>
                  </a:cxn>
                  <a:cxn ang="0">
                    <a:pos x="7" y="164"/>
                  </a:cxn>
                  <a:cxn ang="0">
                    <a:pos x="9" y="160"/>
                  </a:cxn>
                  <a:cxn ang="0">
                    <a:pos x="9" y="155"/>
                  </a:cxn>
                  <a:cxn ang="0">
                    <a:pos x="9" y="151"/>
                  </a:cxn>
                  <a:cxn ang="0">
                    <a:pos x="11" y="147"/>
                  </a:cxn>
                  <a:cxn ang="0">
                    <a:pos x="11" y="142"/>
                  </a:cxn>
                  <a:cxn ang="0">
                    <a:pos x="13" y="138"/>
                  </a:cxn>
                  <a:cxn ang="0">
                    <a:pos x="13" y="133"/>
                  </a:cxn>
                  <a:cxn ang="0">
                    <a:pos x="13" y="129"/>
                  </a:cxn>
                  <a:cxn ang="0">
                    <a:pos x="15" y="125"/>
                  </a:cxn>
                  <a:cxn ang="0">
                    <a:pos x="15" y="120"/>
                  </a:cxn>
                  <a:cxn ang="0">
                    <a:pos x="15" y="115"/>
                  </a:cxn>
                  <a:cxn ang="0">
                    <a:pos x="17" y="115"/>
                  </a:cxn>
                  <a:cxn ang="0">
                    <a:pos x="17" y="111"/>
                  </a:cxn>
                  <a:cxn ang="0">
                    <a:pos x="17" y="107"/>
                  </a:cxn>
                  <a:cxn ang="0">
                    <a:pos x="19" y="107"/>
                  </a:cxn>
                  <a:cxn ang="0">
                    <a:pos x="19" y="102"/>
                  </a:cxn>
                  <a:cxn ang="0">
                    <a:pos x="19" y="98"/>
                  </a:cxn>
                  <a:cxn ang="0">
                    <a:pos x="21" y="98"/>
                  </a:cxn>
                  <a:cxn ang="0">
                    <a:pos x="21" y="93"/>
                  </a:cxn>
                  <a:cxn ang="0">
                    <a:pos x="21" y="89"/>
                  </a:cxn>
                  <a:cxn ang="0">
                    <a:pos x="22" y="84"/>
                  </a:cxn>
                  <a:cxn ang="0">
                    <a:pos x="22" y="80"/>
                  </a:cxn>
                  <a:cxn ang="0">
                    <a:pos x="22" y="76"/>
                  </a:cxn>
                  <a:cxn ang="0">
                    <a:pos x="24" y="76"/>
                  </a:cxn>
                  <a:cxn ang="0">
                    <a:pos x="24" y="71"/>
                  </a:cxn>
                  <a:cxn ang="0">
                    <a:pos x="24" y="67"/>
                  </a:cxn>
                  <a:cxn ang="0">
                    <a:pos x="26" y="67"/>
                  </a:cxn>
                  <a:cxn ang="0">
                    <a:pos x="26" y="62"/>
                  </a:cxn>
                  <a:cxn ang="0">
                    <a:pos x="26" y="58"/>
                  </a:cxn>
                  <a:cxn ang="0">
                    <a:pos x="28" y="58"/>
                  </a:cxn>
                  <a:cxn ang="0">
                    <a:pos x="28" y="54"/>
                  </a:cxn>
                  <a:cxn ang="0">
                    <a:pos x="28" y="49"/>
                  </a:cxn>
                  <a:cxn ang="0">
                    <a:pos x="30" y="49"/>
                  </a:cxn>
                  <a:cxn ang="0">
                    <a:pos x="30" y="44"/>
                  </a:cxn>
                  <a:cxn ang="0">
                    <a:pos x="32" y="40"/>
                  </a:cxn>
                  <a:cxn ang="0">
                    <a:pos x="32" y="36"/>
                  </a:cxn>
                  <a:cxn ang="0">
                    <a:pos x="33" y="36"/>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4">
                    <a:moveTo>
                      <a:pt x="0" y="213"/>
                    </a:moveTo>
                    <a:lnTo>
                      <a:pt x="0" y="213"/>
                    </a:lnTo>
                    <a:lnTo>
                      <a:pt x="0" y="208"/>
                    </a:lnTo>
                    <a:lnTo>
                      <a:pt x="2" y="208"/>
                    </a:lnTo>
                    <a:lnTo>
                      <a:pt x="2" y="204"/>
                    </a:lnTo>
                    <a:lnTo>
                      <a:pt x="2" y="200"/>
                    </a:lnTo>
                    <a:lnTo>
                      <a:pt x="4" y="191"/>
                    </a:lnTo>
                    <a:lnTo>
                      <a:pt x="4" y="186"/>
                    </a:lnTo>
                    <a:lnTo>
                      <a:pt x="5" y="186"/>
                    </a:lnTo>
                    <a:lnTo>
                      <a:pt x="5" y="182"/>
                    </a:lnTo>
                    <a:lnTo>
                      <a:pt x="5" y="178"/>
                    </a:lnTo>
                    <a:lnTo>
                      <a:pt x="5" y="173"/>
                    </a:lnTo>
                    <a:lnTo>
                      <a:pt x="7" y="169"/>
                    </a:lnTo>
                    <a:lnTo>
                      <a:pt x="7" y="164"/>
                    </a:lnTo>
                    <a:lnTo>
                      <a:pt x="9" y="160"/>
                    </a:lnTo>
                    <a:lnTo>
                      <a:pt x="9" y="155"/>
                    </a:lnTo>
                    <a:lnTo>
                      <a:pt x="9" y="151"/>
                    </a:lnTo>
                    <a:lnTo>
                      <a:pt x="11" y="147"/>
                    </a:lnTo>
                    <a:lnTo>
                      <a:pt x="11" y="142"/>
                    </a:lnTo>
                    <a:lnTo>
                      <a:pt x="13" y="138"/>
                    </a:lnTo>
                    <a:lnTo>
                      <a:pt x="13" y="133"/>
                    </a:lnTo>
                    <a:lnTo>
                      <a:pt x="13" y="129"/>
                    </a:lnTo>
                    <a:lnTo>
                      <a:pt x="15" y="125"/>
                    </a:lnTo>
                    <a:lnTo>
                      <a:pt x="15" y="120"/>
                    </a:lnTo>
                    <a:lnTo>
                      <a:pt x="15" y="115"/>
                    </a:lnTo>
                    <a:lnTo>
                      <a:pt x="17" y="115"/>
                    </a:lnTo>
                    <a:lnTo>
                      <a:pt x="17" y="111"/>
                    </a:lnTo>
                    <a:lnTo>
                      <a:pt x="17" y="107"/>
                    </a:lnTo>
                    <a:lnTo>
                      <a:pt x="19" y="107"/>
                    </a:lnTo>
                    <a:lnTo>
                      <a:pt x="19" y="102"/>
                    </a:lnTo>
                    <a:lnTo>
                      <a:pt x="19" y="98"/>
                    </a:lnTo>
                    <a:lnTo>
                      <a:pt x="21" y="98"/>
                    </a:lnTo>
                    <a:lnTo>
                      <a:pt x="21" y="93"/>
                    </a:lnTo>
                    <a:lnTo>
                      <a:pt x="21" y="89"/>
                    </a:lnTo>
                    <a:lnTo>
                      <a:pt x="22" y="84"/>
                    </a:lnTo>
                    <a:lnTo>
                      <a:pt x="22" y="80"/>
                    </a:lnTo>
                    <a:lnTo>
                      <a:pt x="22" y="76"/>
                    </a:lnTo>
                    <a:lnTo>
                      <a:pt x="24" y="76"/>
                    </a:lnTo>
                    <a:lnTo>
                      <a:pt x="24" y="71"/>
                    </a:lnTo>
                    <a:lnTo>
                      <a:pt x="24" y="67"/>
                    </a:lnTo>
                    <a:lnTo>
                      <a:pt x="26" y="67"/>
                    </a:lnTo>
                    <a:lnTo>
                      <a:pt x="26" y="62"/>
                    </a:lnTo>
                    <a:lnTo>
                      <a:pt x="26" y="58"/>
                    </a:lnTo>
                    <a:lnTo>
                      <a:pt x="28" y="58"/>
                    </a:lnTo>
                    <a:lnTo>
                      <a:pt x="28" y="54"/>
                    </a:lnTo>
                    <a:lnTo>
                      <a:pt x="28" y="49"/>
                    </a:lnTo>
                    <a:lnTo>
                      <a:pt x="30" y="49"/>
                    </a:lnTo>
                    <a:lnTo>
                      <a:pt x="30" y="44"/>
                    </a:lnTo>
                    <a:lnTo>
                      <a:pt x="32" y="40"/>
                    </a:lnTo>
                    <a:lnTo>
                      <a:pt x="32" y="36"/>
                    </a:lnTo>
                    <a:lnTo>
                      <a:pt x="33" y="36"/>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4521" name="Freeform 9"/>
              <p:cNvSpPr>
                <a:spLocks/>
              </p:cNvSpPr>
              <p:nvPr/>
            </p:nvSpPr>
            <p:spPr bwMode="auto">
              <a:xfrm>
                <a:off x="2729" y="3121"/>
                <a:ext cx="34" cy="27"/>
              </a:xfrm>
              <a:custGeom>
                <a:avLst/>
                <a:gdLst/>
                <a:ahLst/>
                <a:cxnLst>
                  <a:cxn ang="0">
                    <a:pos x="0" y="26"/>
                  </a:cxn>
                  <a:cxn ang="0">
                    <a:pos x="0" y="26"/>
                  </a:cxn>
                  <a:cxn ang="0">
                    <a:pos x="0" y="22"/>
                  </a:cxn>
                  <a:cxn ang="0">
                    <a:pos x="2" y="22"/>
                  </a:cxn>
                  <a:cxn ang="0">
                    <a:pos x="2" y="18"/>
                  </a:cxn>
                  <a:cxn ang="0">
                    <a:pos x="4" y="18"/>
                  </a:cxn>
                  <a:cxn ang="0">
                    <a:pos x="4" y="13"/>
                  </a:cxn>
                  <a:cxn ang="0">
                    <a:pos x="6" y="13"/>
                  </a:cxn>
                  <a:cxn ang="0">
                    <a:pos x="8" y="9"/>
                  </a:cxn>
                  <a:cxn ang="0">
                    <a:pos x="10" y="9"/>
                  </a:cxn>
                  <a:cxn ang="0">
                    <a:pos x="10" y="5"/>
                  </a:cxn>
                  <a:cxn ang="0">
                    <a:pos x="12" y="5"/>
                  </a:cxn>
                  <a:cxn ang="0">
                    <a:pos x="13" y="5"/>
                  </a:cxn>
                  <a:cxn ang="0">
                    <a:pos x="13" y="0"/>
                  </a:cxn>
                  <a:cxn ang="0">
                    <a:pos x="15" y="0"/>
                  </a:cxn>
                  <a:cxn ang="0">
                    <a:pos x="18" y="0"/>
                  </a:cxn>
                  <a:cxn ang="0">
                    <a:pos x="19" y="0"/>
                  </a:cxn>
                  <a:cxn ang="0">
                    <a:pos x="21" y="0"/>
                  </a:cxn>
                  <a:cxn ang="0">
                    <a:pos x="23" y="0"/>
                  </a:cxn>
                  <a:cxn ang="0">
                    <a:pos x="25" y="0"/>
                  </a:cxn>
                  <a:cxn ang="0">
                    <a:pos x="25" y="5"/>
                  </a:cxn>
                  <a:cxn ang="0">
                    <a:pos x="27" y="5"/>
                  </a:cxn>
                  <a:cxn ang="0">
                    <a:pos x="29" y="5"/>
                  </a:cxn>
                  <a:cxn ang="0">
                    <a:pos x="29" y="9"/>
                  </a:cxn>
                  <a:cxn ang="0">
                    <a:pos x="31" y="9"/>
                  </a:cxn>
                  <a:cxn ang="0">
                    <a:pos x="31" y="13"/>
                  </a:cxn>
                  <a:cxn ang="0">
                    <a:pos x="33" y="13"/>
                  </a:cxn>
                </a:cxnLst>
                <a:rect l="0" t="0" r="r" b="b"/>
                <a:pathLst>
                  <a:path w="34" h="27">
                    <a:moveTo>
                      <a:pt x="0" y="26"/>
                    </a:moveTo>
                    <a:lnTo>
                      <a:pt x="0" y="26"/>
                    </a:lnTo>
                    <a:lnTo>
                      <a:pt x="0" y="22"/>
                    </a:lnTo>
                    <a:lnTo>
                      <a:pt x="2" y="22"/>
                    </a:lnTo>
                    <a:lnTo>
                      <a:pt x="2" y="18"/>
                    </a:lnTo>
                    <a:lnTo>
                      <a:pt x="4" y="18"/>
                    </a:lnTo>
                    <a:lnTo>
                      <a:pt x="4" y="13"/>
                    </a:lnTo>
                    <a:lnTo>
                      <a:pt x="6" y="13"/>
                    </a:lnTo>
                    <a:lnTo>
                      <a:pt x="8" y="9"/>
                    </a:lnTo>
                    <a:lnTo>
                      <a:pt x="10" y="9"/>
                    </a:lnTo>
                    <a:lnTo>
                      <a:pt x="10" y="5"/>
                    </a:lnTo>
                    <a:lnTo>
                      <a:pt x="12" y="5"/>
                    </a:lnTo>
                    <a:lnTo>
                      <a:pt x="13" y="5"/>
                    </a:lnTo>
                    <a:lnTo>
                      <a:pt x="13" y="0"/>
                    </a:lnTo>
                    <a:lnTo>
                      <a:pt x="15" y="0"/>
                    </a:lnTo>
                    <a:lnTo>
                      <a:pt x="18" y="0"/>
                    </a:lnTo>
                    <a:lnTo>
                      <a:pt x="19" y="0"/>
                    </a:lnTo>
                    <a:lnTo>
                      <a:pt x="21" y="0"/>
                    </a:lnTo>
                    <a:lnTo>
                      <a:pt x="23" y="0"/>
                    </a:lnTo>
                    <a:lnTo>
                      <a:pt x="25" y="0"/>
                    </a:lnTo>
                    <a:lnTo>
                      <a:pt x="25" y="5"/>
                    </a:lnTo>
                    <a:lnTo>
                      <a:pt x="27" y="5"/>
                    </a:lnTo>
                    <a:lnTo>
                      <a:pt x="29" y="5"/>
                    </a:lnTo>
                    <a:lnTo>
                      <a:pt x="29" y="9"/>
                    </a:lnTo>
                    <a:lnTo>
                      <a:pt x="31" y="9"/>
                    </a:lnTo>
                    <a:lnTo>
                      <a:pt x="31" y="13"/>
                    </a:lnTo>
                    <a:lnTo>
                      <a:pt x="33"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4522" name="Freeform 10"/>
              <p:cNvSpPr>
                <a:spLocks/>
              </p:cNvSpPr>
              <p:nvPr/>
            </p:nvSpPr>
            <p:spPr bwMode="auto">
              <a:xfrm>
                <a:off x="2762" y="3134"/>
                <a:ext cx="46" cy="205"/>
              </a:xfrm>
              <a:custGeom>
                <a:avLst/>
                <a:gdLst/>
                <a:ahLst/>
                <a:cxnLst>
                  <a:cxn ang="0">
                    <a:pos x="0" y="0"/>
                  </a:cxn>
                  <a:cxn ang="0">
                    <a:pos x="0" y="0"/>
                  </a:cxn>
                  <a:cxn ang="0">
                    <a:pos x="2" y="0"/>
                  </a:cxn>
                  <a:cxn ang="0">
                    <a:pos x="2" y="5"/>
                  </a:cxn>
                  <a:cxn ang="0">
                    <a:pos x="4" y="5"/>
                  </a:cxn>
                  <a:cxn ang="0">
                    <a:pos x="4" y="9"/>
                  </a:cxn>
                  <a:cxn ang="0">
                    <a:pos x="6" y="9"/>
                  </a:cxn>
                  <a:cxn ang="0">
                    <a:pos x="6" y="13"/>
                  </a:cxn>
                  <a:cxn ang="0">
                    <a:pos x="8" y="13"/>
                  </a:cxn>
                  <a:cxn ang="0">
                    <a:pos x="8" y="18"/>
                  </a:cxn>
                  <a:cxn ang="0">
                    <a:pos x="8"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4"/>
                  </a:cxn>
                  <a:cxn ang="0">
                    <a:pos x="19" y="54"/>
                  </a:cxn>
                  <a:cxn ang="0">
                    <a:pos x="19" y="58"/>
                  </a:cxn>
                  <a:cxn ang="0">
                    <a:pos x="19" y="62"/>
                  </a:cxn>
                  <a:cxn ang="0">
                    <a:pos x="21" y="62"/>
                  </a:cxn>
                  <a:cxn ang="0">
                    <a:pos x="21" y="67"/>
                  </a:cxn>
                  <a:cxn ang="0">
                    <a:pos x="21" y="71"/>
                  </a:cxn>
                  <a:cxn ang="0">
                    <a:pos x="23" y="71"/>
                  </a:cxn>
                  <a:cxn ang="0">
                    <a:pos x="23" y="75"/>
                  </a:cxn>
                  <a:cxn ang="0">
                    <a:pos x="24" y="80"/>
                  </a:cxn>
                  <a:cxn ang="0">
                    <a:pos x="24" y="84"/>
                  </a:cxn>
                  <a:cxn ang="0">
                    <a:pos x="24" y="89"/>
                  </a:cxn>
                  <a:cxn ang="0">
                    <a:pos x="26" y="93"/>
                  </a:cxn>
                  <a:cxn ang="0">
                    <a:pos x="26" y="97"/>
                  </a:cxn>
                  <a:cxn ang="0">
                    <a:pos x="28" y="102"/>
                  </a:cxn>
                  <a:cxn ang="0">
                    <a:pos x="28" y="107"/>
                  </a:cxn>
                  <a:cxn ang="0">
                    <a:pos x="30" y="111"/>
                  </a:cxn>
                  <a:cxn ang="0">
                    <a:pos x="30" y="115"/>
                  </a:cxn>
                  <a:cxn ang="0">
                    <a:pos x="32" y="120"/>
                  </a:cxn>
                  <a:cxn ang="0">
                    <a:pos x="32" y="124"/>
                  </a:cxn>
                  <a:cxn ang="0">
                    <a:pos x="32" y="129"/>
                  </a:cxn>
                  <a:cxn ang="0">
                    <a:pos x="34" y="133"/>
                  </a:cxn>
                  <a:cxn ang="0">
                    <a:pos x="34" y="138"/>
                  </a:cxn>
                  <a:cxn ang="0">
                    <a:pos x="36" y="142"/>
                  </a:cxn>
                  <a:cxn ang="0">
                    <a:pos x="36" y="146"/>
                  </a:cxn>
                  <a:cxn ang="0">
                    <a:pos x="36" y="151"/>
                  </a:cxn>
                  <a:cxn ang="0">
                    <a:pos x="37" y="155"/>
                  </a:cxn>
                  <a:cxn ang="0">
                    <a:pos x="37" y="160"/>
                  </a:cxn>
                  <a:cxn ang="0">
                    <a:pos x="37" y="164"/>
                  </a:cxn>
                  <a:cxn ang="0">
                    <a:pos x="39" y="164"/>
                  </a:cxn>
                  <a:cxn ang="0">
                    <a:pos x="39" y="168"/>
                  </a:cxn>
                  <a:cxn ang="0">
                    <a:pos x="39" y="173"/>
                  </a:cxn>
                  <a:cxn ang="0">
                    <a:pos x="41" y="177"/>
                  </a:cxn>
                  <a:cxn ang="0">
                    <a:pos x="41" y="182"/>
                  </a:cxn>
                  <a:cxn ang="0">
                    <a:pos x="43" y="186"/>
                  </a:cxn>
                  <a:cxn ang="0">
                    <a:pos x="43" y="191"/>
                  </a:cxn>
                  <a:cxn ang="0">
                    <a:pos x="43" y="195"/>
                  </a:cxn>
                  <a:cxn ang="0">
                    <a:pos x="43" y="199"/>
                  </a:cxn>
                  <a:cxn ang="0">
                    <a:pos x="45" y="199"/>
                  </a:cxn>
                  <a:cxn ang="0">
                    <a:pos x="45" y="204"/>
                  </a:cxn>
                </a:cxnLst>
                <a:rect l="0" t="0" r="r" b="b"/>
                <a:pathLst>
                  <a:path w="46" h="205">
                    <a:moveTo>
                      <a:pt x="0" y="0"/>
                    </a:moveTo>
                    <a:lnTo>
                      <a:pt x="0" y="0"/>
                    </a:lnTo>
                    <a:lnTo>
                      <a:pt x="2" y="0"/>
                    </a:lnTo>
                    <a:lnTo>
                      <a:pt x="2" y="5"/>
                    </a:lnTo>
                    <a:lnTo>
                      <a:pt x="4" y="5"/>
                    </a:lnTo>
                    <a:lnTo>
                      <a:pt x="4" y="9"/>
                    </a:lnTo>
                    <a:lnTo>
                      <a:pt x="6" y="9"/>
                    </a:lnTo>
                    <a:lnTo>
                      <a:pt x="6" y="13"/>
                    </a:lnTo>
                    <a:lnTo>
                      <a:pt x="8" y="13"/>
                    </a:lnTo>
                    <a:lnTo>
                      <a:pt x="8" y="18"/>
                    </a:lnTo>
                    <a:lnTo>
                      <a:pt x="8" y="22"/>
                    </a:lnTo>
                    <a:lnTo>
                      <a:pt x="9" y="22"/>
                    </a:lnTo>
                    <a:lnTo>
                      <a:pt x="9" y="27"/>
                    </a:lnTo>
                    <a:lnTo>
                      <a:pt x="11" y="27"/>
                    </a:lnTo>
                    <a:lnTo>
                      <a:pt x="11" y="31"/>
                    </a:lnTo>
                    <a:lnTo>
                      <a:pt x="13" y="36"/>
                    </a:lnTo>
                    <a:lnTo>
                      <a:pt x="13" y="40"/>
                    </a:lnTo>
                    <a:lnTo>
                      <a:pt x="15" y="40"/>
                    </a:lnTo>
                    <a:lnTo>
                      <a:pt x="15" y="44"/>
                    </a:lnTo>
                    <a:lnTo>
                      <a:pt x="15" y="49"/>
                    </a:lnTo>
                    <a:lnTo>
                      <a:pt x="17" y="49"/>
                    </a:lnTo>
                    <a:lnTo>
                      <a:pt x="17" y="54"/>
                    </a:lnTo>
                    <a:lnTo>
                      <a:pt x="19" y="54"/>
                    </a:lnTo>
                    <a:lnTo>
                      <a:pt x="19" y="58"/>
                    </a:lnTo>
                    <a:lnTo>
                      <a:pt x="19" y="62"/>
                    </a:lnTo>
                    <a:lnTo>
                      <a:pt x="21" y="62"/>
                    </a:lnTo>
                    <a:lnTo>
                      <a:pt x="21" y="67"/>
                    </a:lnTo>
                    <a:lnTo>
                      <a:pt x="21" y="71"/>
                    </a:lnTo>
                    <a:lnTo>
                      <a:pt x="23" y="71"/>
                    </a:lnTo>
                    <a:lnTo>
                      <a:pt x="23" y="75"/>
                    </a:lnTo>
                    <a:lnTo>
                      <a:pt x="24" y="80"/>
                    </a:lnTo>
                    <a:lnTo>
                      <a:pt x="24" y="84"/>
                    </a:lnTo>
                    <a:lnTo>
                      <a:pt x="24" y="89"/>
                    </a:lnTo>
                    <a:lnTo>
                      <a:pt x="26" y="93"/>
                    </a:lnTo>
                    <a:lnTo>
                      <a:pt x="26" y="97"/>
                    </a:lnTo>
                    <a:lnTo>
                      <a:pt x="28" y="102"/>
                    </a:lnTo>
                    <a:lnTo>
                      <a:pt x="28" y="107"/>
                    </a:lnTo>
                    <a:lnTo>
                      <a:pt x="30" y="111"/>
                    </a:lnTo>
                    <a:lnTo>
                      <a:pt x="30" y="115"/>
                    </a:lnTo>
                    <a:lnTo>
                      <a:pt x="32" y="120"/>
                    </a:lnTo>
                    <a:lnTo>
                      <a:pt x="32" y="124"/>
                    </a:lnTo>
                    <a:lnTo>
                      <a:pt x="32" y="129"/>
                    </a:lnTo>
                    <a:lnTo>
                      <a:pt x="34" y="133"/>
                    </a:lnTo>
                    <a:lnTo>
                      <a:pt x="34" y="138"/>
                    </a:lnTo>
                    <a:lnTo>
                      <a:pt x="36" y="142"/>
                    </a:lnTo>
                    <a:lnTo>
                      <a:pt x="36" y="146"/>
                    </a:lnTo>
                    <a:lnTo>
                      <a:pt x="36" y="151"/>
                    </a:lnTo>
                    <a:lnTo>
                      <a:pt x="37" y="155"/>
                    </a:lnTo>
                    <a:lnTo>
                      <a:pt x="37" y="160"/>
                    </a:lnTo>
                    <a:lnTo>
                      <a:pt x="37" y="164"/>
                    </a:lnTo>
                    <a:lnTo>
                      <a:pt x="39" y="164"/>
                    </a:lnTo>
                    <a:lnTo>
                      <a:pt x="39" y="168"/>
                    </a:lnTo>
                    <a:lnTo>
                      <a:pt x="39" y="173"/>
                    </a:lnTo>
                    <a:lnTo>
                      <a:pt x="41" y="177"/>
                    </a:lnTo>
                    <a:lnTo>
                      <a:pt x="41" y="182"/>
                    </a:lnTo>
                    <a:lnTo>
                      <a:pt x="43" y="186"/>
                    </a:lnTo>
                    <a:lnTo>
                      <a:pt x="43" y="191"/>
                    </a:lnTo>
                    <a:lnTo>
                      <a:pt x="43" y="195"/>
                    </a:lnTo>
                    <a:lnTo>
                      <a:pt x="43" y="199"/>
                    </a:lnTo>
                    <a:lnTo>
                      <a:pt x="45" y="199"/>
                    </a:lnTo>
                    <a:lnTo>
                      <a:pt x="45" y="204"/>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4523" name="Freeform 11"/>
              <p:cNvSpPr>
                <a:spLocks/>
              </p:cNvSpPr>
              <p:nvPr/>
            </p:nvSpPr>
            <p:spPr bwMode="auto">
              <a:xfrm>
                <a:off x="2807" y="3338"/>
                <a:ext cx="137" cy="601"/>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5"/>
                  </a:cxn>
                  <a:cxn ang="0">
                    <a:pos x="13" y="88"/>
                  </a:cxn>
                  <a:cxn ang="0">
                    <a:pos x="15" y="93"/>
                  </a:cxn>
                  <a:cxn ang="0">
                    <a:pos x="15" y="101"/>
                  </a:cxn>
                  <a:cxn ang="0">
                    <a:pos x="17" y="110"/>
                  </a:cxn>
                  <a:cxn ang="0">
                    <a:pos x="19" y="119"/>
                  </a:cxn>
                  <a:cxn ang="0">
                    <a:pos x="19" y="128"/>
                  </a:cxn>
                  <a:cxn ang="0">
                    <a:pos x="21" y="141"/>
                  </a:cxn>
                  <a:cxn ang="0">
                    <a:pos x="23" y="159"/>
                  </a:cxn>
                  <a:cxn ang="0">
                    <a:pos x="24" y="168"/>
                  </a:cxn>
                  <a:cxn ang="0">
                    <a:pos x="26" y="176"/>
                  </a:cxn>
                  <a:cxn ang="0">
                    <a:pos x="28" y="185"/>
                  </a:cxn>
                  <a:cxn ang="0">
                    <a:pos x="30" y="203"/>
                  </a:cxn>
                  <a:cxn ang="0">
                    <a:pos x="32" y="212"/>
                  </a:cxn>
                  <a:cxn ang="0">
                    <a:pos x="32" y="221"/>
                  </a:cxn>
                  <a:cxn ang="0">
                    <a:pos x="34" y="225"/>
                  </a:cxn>
                  <a:cxn ang="0">
                    <a:pos x="36" y="234"/>
                  </a:cxn>
                  <a:cxn ang="0">
                    <a:pos x="36" y="243"/>
                  </a:cxn>
                  <a:cxn ang="0">
                    <a:pos x="38" y="252"/>
                  </a:cxn>
                  <a:cxn ang="0">
                    <a:pos x="40" y="265"/>
                  </a:cxn>
                  <a:cxn ang="0">
                    <a:pos x="41" y="274"/>
                  </a:cxn>
                  <a:cxn ang="0">
                    <a:pos x="45" y="295"/>
                  </a:cxn>
                  <a:cxn ang="0">
                    <a:pos x="47" y="309"/>
                  </a:cxn>
                  <a:cxn ang="0">
                    <a:pos x="49" y="313"/>
                  </a:cxn>
                  <a:cxn ang="0">
                    <a:pos x="49" y="322"/>
                  </a:cxn>
                  <a:cxn ang="0">
                    <a:pos x="51" y="331"/>
                  </a:cxn>
                  <a:cxn ang="0">
                    <a:pos x="53" y="344"/>
                  </a:cxn>
                  <a:cxn ang="0">
                    <a:pos x="55" y="357"/>
                  </a:cxn>
                  <a:cxn ang="0">
                    <a:pos x="57" y="366"/>
                  </a:cxn>
                  <a:cxn ang="0">
                    <a:pos x="59" y="375"/>
                  </a:cxn>
                  <a:cxn ang="0">
                    <a:pos x="60" y="388"/>
                  </a:cxn>
                  <a:cxn ang="0">
                    <a:pos x="62" y="393"/>
                  </a:cxn>
                  <a:cxn ang="0">
                    <a:pos x="66" y="410"/>
                  </a:cxn>
                  <a:cxn ang="0">
                    <a:pos x="68" y="419"/>
                  </a:cxn>
                  <a:cxn ang="0">
                    <a:pos x="70" y="428"/>
                  </a:cxn>
                  <a:cxn ang="0">
                    <a:pos x="77" y="455"/>
                  </a:cxn>
                  <a:cxn ang="0">
                    <a:pos x="77" y="463"/>
                  </a:cxn>
                  <a:cxn ang="0">
                    <a:pos x="83" y="481"/>
                  </a:cxn>
                  <a:cxn ang="0">
                    <a:pos x="93" y="516"/>
                  </a:cxn>
                  <a:cxn ang="0">
                    <a:pos x="100" y="534"/>
                  </a:cxn>
                  <a:cxn ang="0">
                    <a:pos x="104" y="547"/>
                  </a:cxn>
                  <a:cxn ang="0">
                    <a:pos x="110" y="560"/>
                  </a:cxn>
                  <a:cxn ang="0">
                    <a:pos x="125" y="583"/>
                  </a:cxn>
                  <a:cxn ang="0">
                    <a:pos x="136" y="600"/>
                  </a:cxn>
                </a:cxnLst>
                <a:rect l="0" t="0" r="r" b="b"/>
                <a:pathLst>
                  <a:path w="137" h="601">
                    <a:moveTo>
                      <a:pt x="0" y="0"/>
                    </a:moveTo>
                    <a:lnTo>
                      <a:pt x="0" y="0"/>
                    </a:lnTo>
                    <a:lnTo>
                      <a:pt x="0" y="4"/>
                    </a:lnTo>
                    <a:lnTo>
                      <a:pt x="0" y="9"/>
                    </a:lnTo>
                    <a:lnTo>
                      <a:pt x="2" y="9"/>
                    </a:lnTo>
                    <a:lnTo>
                      <a:pt x="2" y="13"/>
                    </a:lnTo>
                    <a:lnTo>
                      <a:pt x="4" y="22"/>
                    </a:lnTo>
                    <a:lnTo>
                      <a:pt x="4" y="26"/>
                    </a:lnTo>
                    <a:lnTo>
                      <a:pt x="4" y="31"/>
                    </a:lnTo>
                    <a:lnTo>
                      <a:pt x="6" y="35"/>
                    </a:lnTo>
                    <a:lnTo>
                      <a:pt x="6" y="40"/>
                    </a:lnTo>
                    <a:lnTo>
                      <a:pt x="6" y="44"/>
                    </a:lnTo>
                    <a:lnTo>
                      <a:pt x="7" y="44"/>
                    </a:lnTo>
                    <a:lnTo>
                      <a:pt x="7" y="48"/>
                    </a:lnTo>
                    <a:lnTo>
                      <a:pt x="7" y="53"/>
                    </a:lnTo>
                    <a:lnTo>
                      <a:pt x="9" y="57"/>
                    </a:lnTo>
                    <a:lnTo>
                      <a:pt x="9" y="62"/>
                    </a:lnTo>
                    <a:lnTo>
                      <a:pt x="9" y="66"/>
                    </a:lnTo>
                    <a:lnTo>
                      <a:pt x="11" y="71"/>
                    </a:lnTo>
                    <a:lnTo>
                      <a:pt x="11" y="75"/>
                    </a:lnTo>
                    <a:lnTo>
                      <a:pt x="13" y="84"/>
                    </a:lnTo>
                    <a:lnTo>
                      <a:pt x="13" y="88"/>
                    </a:lnTo>
                    <a:lnTo>
                      <a:pt x="13" y="93"/>
                    </a:lnTo>
                    <a:lnTo>
                      <a:pt x="15" y="93"/>
                    </a:lnTo>
                    <a:lnTo>
                      <a:pt x="15" y="97"/>
                    </a:lnTo>
                    <a:lnTo>
                      <a:pt x="15" y="101"/>
                    </a:lnTo>
                    <a:lnTo>
                      <a:pt x="15" y="106"/>
                    </a:lnTo>
                    <a:lnTo>
                      <a:pt x="17" y="110"/>
                    </a:lnTo>
                    <a:lnTo>
                      <a:pt x="17" y="114"/>
                    </a:lnTo>
                    <a:lnTo>
                      <a:pt x="19" y="119"/>
                    </a:lnTo>
                    <a:lnTo>
                      <a:pt x="19" y="124"/>
                    </a:lnTo>
                    <a:lnTo>
                      <a:pt x="19" y="128"/>
                    </a:lnTo>
                    <a:lnTo>
                      <a:pt x="21" y="137"/>
                    </a:lnTo>
                    <a:lnTo>
                      <a:pt x="21" y="141"/>
                    </a:lnTo>
                    <a:lnTo>
                      <a:pt x="23" y="150"/>
                    </a:lnTo>
                    <a:lnTo>
                      <a:pt x="23" y="159"/>
                    </a:lnTo>
                    <a:lnTo>
                      <a:pt x="24" y="163"/>
                    </a:lnTo>
                    <a:lnTo>
                      <a:pt x="24" y="168"/>
                    </a:lnTo>
                    <a:lnTo>
                      <a:pt x="26" y="172"/>
                    </a:lnTo>
                    <a:lnTo>
                      <a:pt x="26" y="176"/>
                    </a:lnTo>
                    <a:lnTo>
                      <a:pt x="26" y="181"/>
                    </a:lnTo>
                    <a:lnTo>
                      <a:pt x="28" y="185"/>
                    </a:lnTo>
                    <a:lnTo>
                      <a:pt x="28" y="190"/>
                    </a:lnTo>
                    <a:lnTo>
                      <a:pt x="30" y="203"/>
                    </a:lnTo>
                    <a:lnTo>
                      <a:pt x="30" y="207"/>
                    </a:lnTo>
                    <a:lnTo>
                      <a:pt x="32" y="212"/>
                    </a:lnTo>
                    <a:lnTo>
                      <a:pt x="32" y="216"/>
                    </a:lnTo>
                    <a:lnTo>
                      <a:pt x="32" y="221"/>
                    </a:lnTo>
                    <a:lnTo>
                      <a:pt x="34" y="221"/>
                    </a:lnTo>
                    <a:lnTo>
                      <a:pt x="34" y="225"/>
                    </a:lnTo>
                    <a:lnTo>
                      <a:pt x="34" y="229"/>
                    </a:lnTo>
                    <a:lnTo>
                      <a:pt x="36" y="234"/>
                    </a:lnTo>
                    <a:lnTo>
                      <a:pt x="36" y="238"/>
                    </a:lnTo>
                    <a:lnTo>
                      <a:pt x="36" y="243"/>
                    </a:lnTo>
                    <a:lnTo>
                      <a:pt x="38" y="247"/>
                    </a:lnTo>
                    <a:lnTo>
                      <a:pt x="38" y="252"/>
                    </a:lnTo>
                    <a:lnTo>
                      <a:pt x="38" y="256"/>
                    </a:lnTo>
                    <a:lnTo>
                      <a:pt x="40" y="265"/>
                    </a:lnTo>
                    <a:lnTo>
                      <a:pt x="41" y="269"/>
                    </a:lnTo>
                    <a:lnTo>
                      <a:pt x="41" y="274"/>
                    </a:lnTo>
                    <a:lnTo>
                      <a:pt x="43" y="287"/>
                    </a:lnTo>
                    <a:lnTo>
                      <a:pt x="45" y="295"/>
                    </a:lnTo>
                    <a:lnTo>
                      <a:pt x="47" y="305"/>
                    </a:lnTo>
                    <a:lnTo>
                      <a:pt x="47" y="309"/>
                    </a:lnTo>
                    <a:lnTo>
                      <a:pt x="47" y="313"/>
                    </a:lnTo>
                    <a:lnTo>
                      <a:pt x="49" y="313"/>
                    </a:lnTo>
                    <a:lnTo>
                      <a:pt x="49" y="318"/>
                    </a:lnTo>
                    <a:lnTo>
                      <a:pt x="49" y="322"/>
                    </a:lnTo>
                    <a:lnTo>
                      <a:pt x="51" y="326"/>
                    </a:lnTo>
                    <a:lnTo>
                      <a:pt x="51" y="331"/>
                    </a:lnTo>
                    <a:lnTo>
                      <a:pt x="51" y="335"/>
                    </a:lnTo>
                    <a:lnTo>
                      <a:pt x="53" y="344"/>
                    </a:lnTo>
                    <a:lnTo>
                      <a:pt x="55" y="349"/>
                    </a:lnTo>
                    <a:lnTo>
                      <a:pt x="55" y="357"/>
                    </a:lnTo>
                    <a:lnTo>
                      <a:pt x="57" y="357"/>
                    </a:lnTo>
                    <a:lnTo>
                      <a:pt x="57" y="366"/>
                    </a:lnTo>
                    <a:lnTo>
                      <a:pt x="59" y="371"/>
                    </a:lnTo>
                    <a:lnTo>
                      <a:pt x="59" y="375"/>
                    </a:lnTo>
                    <a:lnTo>
                      <a:pt x="60" y="384"/>
                    </a:lnTo>
                    <a:lnTo>
                      <a:pt x="60" y="388"/>
                    </a:lnTo>
                    <a:lnTo>
                      <a:pt x="62" y="388"/>
                    </a:lnTo>
                    <a:lnTo>
                      <a:pt x="62" y="393"/>
                    </a:lnTo>
                    <a:lnTo>
                      <a:pt x="66" y="406"/>
                    </a:lnTo>
                    <a:lnTo>
                      <a:pt x="66" y="410"/>
                    </a:lnTo>
                    <a:lnTo>
                      <a:pt x="68" y="415"/>
                    </a:lnTo>
                    <a:lnTo>
                      <a:pt x="68" y="419"/>
                    </a:lnTo>
                    <a:lnTo>
                      <a:pt x="70" y="424"/>
                    </a:lnTo>
                    <a:lnTo>
                      <a:pt x="70" y="428"/>
                    </a:lnTo>
                    <a:lnTo>
                      <a:pt x="74" y="441"/>
                    </a:lnTo>
                    <a:lnTo>
                      <a:pt x="77" y="455"/>
                    </a:lnTo>
                    <a:lnTo>
                      <a:pt x="77" y="459"/>
                    </a:lnTo>
                    <a:lnTo>
                      <a:pt x="77" y="463"/>
                    </a:lnTo>
                    <a:lnTo>
                      <a:pt x="81" y="476"/>
                    </a:lnTo>
                    <a:lnTo>
                      <a:pt x="83" y="481"/>
                    </a:lnTo>
                    <a:lnTo>
                      <a:pt x="93" y="512"/>
                    </a:lnTo>
                    <a:lnTo>
                      <a:pt x="93" y="516"/>
                    </a:lnTo>
                    <a:lnTo>
                      <a:pt x="96" y="525"/>
                    </a:lnTo>
                    <a:lnTo>
                      <a:pt x="100" y="534"/>
                    </a:lnTo>
                    <a:lnTo>
                      <a:pt x="102" y="543"/>
                    </a:lnTo>
                    <a:lnTo>
                      <a:pt x="104" y="547"/>
                    </a:lnTo>
                    <a:lnTo>
                      <a:pt x="106" y="552"/>
                    </a:lnTo>
                    <a:lnTo>
                      <a:pt x="110" y="560"/>
                    </a:lnTo>
                    <a:lnTo>
                      <a:pt x="114" y="569"/>
                    </a:lnTo>
                    <a:lnTo>
                      <a:pt x="125" y="583"/>
                    </a:lnTo>
                    <a:lnTo>
                      <a:pt x="127" y="587"/>
                    </a:lnTo>
                    <a:lnTo>
                      <a:pt x="136" y="6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4524" name="Freeform 12"/>
              <p:cNvSpPr>
                <a:spLocks/>
              </p:cNvSpPr>
              <p:nvPr/>
            </p:nvSpPr>
            <p:spPr bwMode="auto">
              <a:xfrm>
                <a:off x="2943" y="3938"/>
                <a:ext cx="67" cy="34"/>
              </a:xfrm>
              <a:custGeom>
                <a:avLst/>
                <a:gdLst/>
                <a:ahLst/>
                <a:cxnLst>
                  <a:cxn ang="0">
                    <a:pos x="0" y="0"/>
                  </a:cxn>
                  <a:cxn ang="0">
                    <a:pos x="2" y="0"/>
                  </a:cxn>
                  <a:cxn ang="0">
                    <a:pos x="6" y="5"/>
                  </a:cxn>
                  <a:cxn ang="0">
                    <a:pos x="32" y="24"/>
                  </a:cxn>
                  <a:cxn ang="0">
                    <a:pos x="66" y="33"/>
                  </a:cxn>
                </a:cxnLst>
                <a:rect l="0" t="0" r="r" b="b"/>
                <a:pathLst>
                  <a:path w="67" h="34">
                    <a:moveTo>
                      <a:pt x="0" y="0"/>
                    </a:moveTo>
                    <a:lnTo>
                      <a:pt x="2" y="0"/>
                    </a:lnTo>
                    <a:lnTo>
                      <a:pt x="6" y="5"/>
                    </a:lnTo>
                    <a:lnTo>
                      <a:pt x="32" y="24"/>
                    </a:lnTo>
                    <a:lnTo>
                      <a:pt x="66" y="3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64525" name="Line 13"/>
            <p:cNvSpPr>
              <a:spLocks noChangeShapeType="1"/>
            </p:cNvSpPr>
            <p:nvPr/>
          </p:nvSpPr>
          <p:spPr bwMode="auto">
            <a:xfrm>
              <a:off x="2747" y="3123"/>
              <a:ext cx="0" cy="905"/>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64526" name="Group 14"/>
          <p:cNvGrpSpPr>
            <a:grpSpLocks/>
          </p:cNvGrpSpPr>
          <p:nvPr/>
        </p:nvGrpSpPr>
        <p:grpSpPr bwMode="auto">
          <a:xfrm>
            <a:off x="4537075" y="4959350"/>
            <a:ext cx="798513" cy="1430338"/>
            <a:chOff x="2858" y="3124"/>
            <a:chExt cx="503" cy="901"/>
          </a:xfrm>
        </p:grpSpPr>
        <p:grpSp>
          <p:nvGrpSpPr>
            <p:cNvPr id="64527" name="Group 15"/>
            <p:cNvGrpSpPr>
              <a:grpSpLocks/>
            </p:cNvGrpSpPr>
            <p:nvPr/>
          </p:nvGrpSpPr>
          <p:grpSpPr bwMode="auto">
            <a:xfrm>
              <a:off x="2858" y="3124"/>
              <a:ext cx="503" cy="845"/>
              <a:chOff x="2858" y="3124"/>
              <a:chExt cx="503" cy="845"/>
            </a:xfrm>
          </p:grpSpPr>
          <p:sp>
            <p:nvSpPr>
              <p:cNvPr id="64528" name="Freeform 16"/>
              <p:cNvSpPr>
                <a:spLocks/>
              </p:cNvSpPr>
              <p:nvPr/>
            </p:nvSpPr>
            <p:spPr bwMode="auto">
              <a:xfrm>
                <a:off x="2858" y="3361"/>
                <a:ext cx="187" cy="608"/>
              </a:xfrm>
              <a:custGeom>
                <a:avLst/>
                <a:gdLst/>
                <a:ahLst/>
                <a:cxnLst>
                  <a:cxn ang="0">
                    <a:pos x="20" y="598"/>
                  </a:cxn>
                  <a:cxn ang="0">
                    <a:pos x="61" y="572"/>
                  </a:cxn>
                  <a:cxn ang="0">
                    <a:pos x="70" y="559"/>
                  </a:cxn>
                  <a:cxn ang="0">
                    <a:pos x="79" y="541"/>
                  </a:cxn>
                  <a:cxn ang="0">
                    <a:pos x="83" y="537"/>
                  </a:cxn>
                  <a:cxn ang="0">
                    <a:pos x="87" y="523"/>
                  </a:cxn>
                  <a:cxn ang="0">
                    <a:pos x="90" y="515"/>
                  </a:cxn>
                  <a:cxn ang="0">
                    <a:pos x="94" y="506"/>
                  </a:cxn>
                  <a:cxn ang="0">
                    <a:pos x="98" y="497"/>
                  </a:cxn>
                  <a:cxn ang="0">
                    <a:pos x="101" y="484"/>
                  </a:cxn>
                  <a:cxn ang="0">
                    <a:pos x="109" y="462"/>
                  </a:cxn>
                  <a:cxn ang="0">
                    <a:pos x="114" y="436"/>
                  </a:cxn>
                  <a:cxn ang="0">
                    <a:pos x="116" y="431"/>
                  </a:cxn>
                  <a:cxn ang="0">
                    <a:pos x="118" y="418"/>
                  </a:cxn>
                  <a:cxn ang="0">
                    <a:pos x="123" y="396"/>
                  </a:cxn>
                  <a:cxn ang="0">
                    <a:pos x="125" y="387"/>
                  </a:cxn>
                  <a:cxn ang="0">
                    <a:pos x="127" y="374"/>
                  </a:cxn>
                  <a:cxn ang="0">
                    <a:pos x="129" y="365"/>
                  </a:cxn>
                  <a:cxn ang="0">
                    <a:pos x="132" y="352"/>
                  </a:cxn>
                  <a:cxn ang="0">
                    <a:pos x="134" y="339"/>
                  </a:cxn>
                  <a:cxn ang="0">
                    <a:pos x="136" y="334"/>
                  </a:cxn>
                  <a:cxn ang="0">
                    <a:pos x="136" y="326"/>
                  </a:cxn>
                  <a:cxn ang="0">
                    <a:pos x="138" y="312"/>
                  </a:cxn>
                  <a:cxn ang="0">
                    <a:pos x="140" y="304"/>
                  </a:cxn>
                  <a:cxn ang="0">
                    <a:pos x="142" y="299"/>
                  </a:cxn>
                  <a:cxn ang="0">
                    <a:pos x="143" y="282"/>
                  </a:cxn>
                  <a:cxn ang="0">
                    <a:pos x="145" y="273"/>
                  </a:cxn>
                  <a:cxn ang="0">
                    <a:pos x="147" y="264"/>
                  </a:cxn>
                  <a:cxn ang="0">
                    <a:pos x="149" y="251"/>
                  </a:cxn>
                  <a:cxn ang="0">
                    <a:pos x="151" y="242"/>
                  </a:cxn>
                  <a:cxn ang="0">
                    <a:pos x="153" y="229"/>
                  </a:cxn>
                  <a:cxn ang="0">
                    <a:pos x="155" y="220"/>
                  </a:cxn>
                  <a:cxn ang="0">
                    <a:pos x="155" y="211"/>
                  </a:cxn>
                  <a:cxn ang="0">
                    <a:pos x="156" y="198"/>
                  </a:cxn>
                  <a:cxn ang="0">
                    <a:pos x="158" y="194"/>
                  </a:cxn>
                  <a:cxn ang="0">
                    <a:pos x="160" y="185"/>
                  </a:cxn>
                  <a:cxn ang="0">
                    <a:pos x="162" y="172"/>
                  </a:cxn>
                  <a:cxn ang="0">
                    <a:pos x="162" y="163"/>
                  </a:cxn>
                  <a:cxn ang="0">
                    <a:pos x="164" y="154"/>
                  </a:cxn>
                  <a:cxn ang="0">
                    <a:pos x="166" y="145"/>
                  </a:cxn>
                  <a:cxn ang="0">
                    <a:pos x="166" y="136"/>
                  </a:cxn>
                  <a:cxn ang="0">
                    <a:pos x="168" y="128"/>
                  </a:cxn>
                  <a:cxn ang="0">
                    <a:pos x="169" y="123"/>
                  </a:cxn>
                  <a:cxn ang="0">
                    <a:pos x="169" y="115"/>
                  </a:cxn>
                  <a:cxn ang="0">
                    <a:pos x="171" y="105"/>
                  </a:cxn>
                  <a:cxn ang="0">
                    <a:pos x="171" y="97"/>
                  </a:cxn>
                  <a:cxn ang="0">
                    <a:pos x="173" y="92"/>
                  </a:cxn>
                  <a:cxn ang="0">
                    <a:pos x="173" y="84"/>
                  </a:cxn>
                  <a:cxn ang="0">
                    <a:pos x="175" y="79"/>
                  </a:cxn>
                  <a:cxn ang="0">
                    <a:pos x="177" y="70"/>
                  </a:cxn>
                  <a:cxn ang="0">
                    <a:pos x="179" y="53"/>
                  </a:cxn>
                  <a:cxn ang="0">
                    <a:pos x="180" y="44"/>
                  </a:cxn>
                  <a:cxn ang="0">
                    <a:pos x="182" y="26"/>
                  </a:cxn>
                  <a:cxn ang="0">
                    <a:pos x="184" y="22"/>
                  </a:cxn>
                  <a:cxn ang="0">
                    <a:pos x="184" y="13"/>
                  </a:cxn>
                  <a:cxn ang="0">
                    <a:pos x="186" y="9"/>
                  </a:cxn>
                  <a:cxn ang="0">
                    <a:pos x="186" y="0"/>
                  </a:cxn>
                </a:cxnLst>
                <a:rect l="0" t="0" r="r" b="b"/>
                <a:pathLst>
                  <a:path w="187" h="608">
                    <a:moveTo>
                      <a:pt x="0" y="607"/>
                    </a:moveTo>
                    <a:lnTo>
                      <a:pt x="20" y="598"/>
                    </a:lnTo>
                    <a:lnTo>
                      <a:pt x="53" y="581"/>
                    </a:lnTo>
                    <a:lnTo>
                      <a:pt x="61" y="572"/>
                    </a:lnTo>
                    <a:lnTo>
                      <a:pt x="66" y="563"/>
                    </a:lnTo>
                    <a:lnTo>
                      <a:pt x="70" y="559"/>
                    </a:lnTo>
                    <a:lnTo>
                      <a:pt x="72" y="554"/>
                    </a:lnTo>
                    <a:lnTo>
                      <a:pt x="79" y="541"/>
                    </a:lnTo>
                    <a:lnTo>
                      <a:pt x="81" y="537"/>
                    </a:lnTo>
                    <a:lnTo>
                      <a:pt x="83" y="537"/>
                    </a:lnTo>
                    <a:lnTo>
                      <a:pt x="83" y="533"/>
                    </a:lnTo>
                    <a:lnTo>
                      <a:pt x="87" y="523"/>
                    </a:lnTo>
                    <a:lnTo>
                      <a:pt x="88" y="523"/>
                    </a:lnTo>
                    <a:lnTo>
                      <a:pt x="90" y="515"/>
                    </a:lnTo>
                    <a:lnTo>
                      <a:pt x="92" y="510"/>
                    </a:lnTo>
                    <a:lnTo>
                      <a:pt x="94" y="506"/>
                    </a:lnTo>
                    <a:lnTo>
                      <a:pt x="96" y="502"/>
                    </a:lnTo>
                    <a:lnTo>
                      <a:pt x="98" y="497"/>
                    </a:lnTo>
                    <a:lnTo>
                      <a:pt x="99" y="492"/>
                    </a:lnTo>
                    <a:lnTo>
                      <a:pt x="101" y="484"/>
                    </a:lnTo>
                    <a:lnTo>
                      <a:pt x="103" y="479"/>
                    </a:lnTo>
                    <a:lnTo>
                      <a:pt x="109" y="462"/>
                    </a:lnTo>
                    <a:lnTo>
                      <a:pt x="110" y="453"/>
                    </a:lnTo>
                    <a:lnTo>
                      <a:pt x="114" y="436"/>
                    </a:lnTo>
                    <a:lnTo>
                      <a:pt x="114" y="431"/>
                    </a:lnTo>
                    <a:lnTo>
                      <a:pt x="116" y="431"/>
                    </a:lnTo>
                    <a:lnTo>
                      <a:pt x="116" y="427"/>
                    </a:lnTo>
                    <a:lnTo>
                      <a:pt x="118" y="418"/>
                    </a:lnTo>
                    <a:lnTo>
                      <a:pt x="123" y="400"/>
                    </a:lnTo>
                    <a:lnTo>
                      <a:pt x="123" y="396"/>
                    </a:lnTo>
                    <a:lnTo>
                      <a:pt x="123" y="392"/>
                    </a:lnTo>
                    <a:lnTo>
                      <a:pt x="125" y="387"/>
                    </a:lnTo>
                    <a:lnTo>
                      <a:pt x="127" y="378"/>
                    </a:lnTo>
                    <a:lnTo>
                      <a:pt x="127" y="374"/>
                    </a:lnTo>
                    <a:lnTo>
                      <a:pt x="129" y="369"/>
                    </a:lnTo>
                    <a:lnTo>
                      <a:pt x="129" y="365"/>
                    </a:lnTo>
                    <a:lnTo>
                      <a:pt x="131" y="361"/>
                    </a:lnTo>
                    <a:lnTo>
                      <a:pt x="132" y="352"/>
                    </a:lnTo>
                    <a:lnTo>
                      <a:pt x="132" y="343"/>
                    </a:lnTo>
                    <a:lnTo>
                      <a:pt x="134" y="339"/>
                    </a:lnTo>
                    <a:lnTo>
                      <a:pt x="134" y="334"/>
                    </a:lnTo>
                    <a:lnTo>
                      <a:pt x="136" y="334"/>
                    </a:lnTo>
                    <a:lnTo>
                      <a:pt x="136" y="330"/>
                    </a:lnTo>
                    <a:lnTo>
                      <a:pt x="136" y="326"/>
                    </a:lnTo>
                    <a:lnTo>
                      <a:pt x="138" y="317"/>
                    </a:lnTo>
                    <a:lnTo>
                      <a:pt x="138" y="312"/>
                    </a:lnTo>
                    <a:lnTo>
                      <a:pt x="140" y="308"/>
                    </a:lnTo>
                    <a:lnTo>
                      <a:pt x="140" y="304"/>
                    </a:lnTo>
                    <a:lnTo>
                      <a:pt x="142" y="304"/>
                    </a:lnTo>
                    <a:lnTo>
                      <a:pt x="142" y="299"/>
                    </a:lnTo>
                    <a:lnTo>
                      <a:pt x="142" y="295"/>
                    </a:lnTo>
                    <a:lnTo>
                      <a:pt x="143" y="282"/>
                    </a:lnTo>
                    <a:lnTo>
                      <a:pt x="145" y="277"/>
                    </a:lnTo>
                    <a:lnTo>
                      <a:pt x="145" y="273"/>
                    </a:lnTo>
                    <a:lnTo>
                      <a:pt x="145" y="269"/>
                    </a:lnTo>
                    <a:lnTo>
                      <a:pt x="147" y="264"/>
                    </a:lnTo>
                    <a:lnTo>
                      <a:pt x="149" y="255"/>
                    </a:lnTo>
                    <a:lnTo>
                      <a:pt x="149" y="251"/>
                    </a:lnTo>
                    <a:lnTo>
                      <a:pt x="149" y="246"/>
                    </a:lnTo>
                    <a:lnTo>
                      <a:pt x="151" y="242"/>
                    </a:lnTo>
                    <a:lnTo>
                      <a:pt x="151" y="238"/>
                    </a:lnTo>
                    <a:lnTo>
                      <a:pt x="153" y="229"/>
                    </a:lnTo>
                    <a:lnTo>
                      <a:pt x="153" y="224"/>
                    </a:lnTo>
                    <a:lnTo>
                      <a:pt x="155" y="220"/>
                    </a:lnTo>
                    <a:lnTo>
                      <a:pt x="155" y="216"/>
                    </a:lnTo>
                    <a:lnTo>
                      <a:pt x="155" y="211"/>
                    </a:lnTo>
                    <a:lnTo>
                      <a:pt x="156" y="202"/>
                    </a:lnTo>
                    <a:lnTo>
                      <a:pt x="156" y="198"/>
                    </a:lnTo>
                    <a:lnTo>
                      <a:pt x="158" y="198"/>
                    </a:lnTo>
                    <a:lnTo>
                      <a:pt x="158" y="194"/>
                    </a:lnTo>
                    <a:lnTo>
                      <a:pt x="158" y="189"/>
                    </a:lnTo>
                    <a:lnTo>
                      <a:pt x="160" y="185"/>
                    </a:lnTo>
                    <a:lnTo>
                      <a:pt x="160" y="180"/>
                    </a:lnTo>
                    <a:lnTo>
                      <a:pt x="162" y="172"/>
                    </a:lnTo>
                    <a:lnTo>
                      <a:pt x="162" y="167"/>
                    </a:lnTo>
                    <a:lnTo>
                      <a:pt x="162" y="163"/>
                    </a:lnTo>
                    <a:lnTo>
                      <a:pt x="164" y="159"/>
                    </a:lnTo>
                    <a:lnTo>
                      <a:pt x="164" y="154"/>
                    </a:lnTo>
                    <a:lnTo>
                      <a:pt x="164" y="149"/>
                    </a:lnTo>
                    <a:lnTo>
                      <a:pt x="166" y="145"/>
                    </a:lnTo>
                    <a:lnTo>
                      <a:pt x="166" y="141"/>
                    </a:lnTo>
                    <a:lnTo>
                      <a:pt x="166" y="136"/>
                    </a:lnTo>
                    <a:lnTo>
                      <a:pt x="168" y="132"/>
                    </a:lnTo>
                    <a:lnTo>
                      <a:pt x="168" y="128"/>
                    </a:lnTo>
                    <a:lnTo>
                      <a:pt x="168" y="123"/>
                    </a:lnTo>
                    <a:lnTo>
                      <a:pt x="169" y="123"/>
                    </a:lnTo>
                    <a:lnTo>
                      <a:pt x="169" y="119"/>
                    </a:lnTo>
                    <a:lnTo>
                      <a:pt x="169" y="115"/>
                    </a:lnTo>
                    <a:lnTo>
                      <a:pt x="171" y="110"/>
                    </a:lnTo>
                    <a:lnTo>
                      <a:pt x="171" y="105"/>
                    </a:lnTo>
                    <a:lnTo>
                      <a:pt x="171" y="101"/>
                    </a:lnTo>
                    <a:lnTo>
                      <a:pt x="171" y="97"/>
                    </a:lnTo>
                    <a:lnTo>
                      <a:pt x="173" y="97"/>
                    </a:lnTo>
                    <a:lnTo>
                      <a:pt x="173" y="92"/>
                    </a:lnTo>
                    <a:lnTo>
                      <a:pt x="173" y="88"/>
                    </a:lnTo>
                    <a:lnTo>
                      <a:pt x="173" y="84"/>
                    </a:lnTo>
                    <a:lnTo>
                      <a:pt x="175" y="84"/>
                    </a:lnTo>
                    <a:lnTo>
                      <a:pt x="175" y="79"/>
                    </a:lnTo>
                    <a:lnTo>
                      <a:pt x="175" y="75"/>
                    </a:lnTo>
                    <a:lnTo>
                      <a:pt x="177" y="70"/>
                    </a:lnTo>
                    <a:lnTo>
                      <a:pt x="177" y="66"/>
                    </a:lnTo>
                    <a:lnTo>
                      <a:pt x="179" y="53"/>
                    </a:lnTo>
                    <a:lnTo>
                      <a:pt x="179" y="49"/>
                    </a:lnTo>
                    <a:lnTo>
                      <a:pt x="180" y="44"/>
                    </a:lnTo>
                    <a:lnTo>
                      <a:pt x="180" y="40"/>
                    </a:lnTo>
                    <a:lnTo>
                      <a:pt x="182" y="26"/>
                    </a:lnTo>
                    <a:lnTo>
                      <a:pt x="182" y="22"/>
                    </a:lnTo>
                    <a:lnTo>
                      <a:pt x="184" y="22"/>
                    </a:lnTo>
                    <a:lnTo>
                      <a:pt x="184" y="18"/>
                    </a:lnTo>
                    <a:lnTo>
                      <a:pt x="184" y="13"/>
                    </a:lnTo>
                    <a:lnTo>
                      <a:pt x="184" y="9"/>
                    </a:lnTo>
                    <a:lnTo>
                      <a:pt x="186" y="9"/>
                    </a:lnTo>
                    <a:lnTo>
                      <a:pt x="186" y="5"/>
                    </a:lnTo>
                    <a:lnTo>
                      <a:pt x="18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4529" name="Freeform 17"/>
              <p:cNvSpPr>
                <a:spLocks/>
              </p:cNvSpPr>
              <p:nvPr/>
            </p:nvSpPr>
            <p:spPr bwMode="auto">
              <a:xfrm>
                <a:off x="3044" y="3150"/>
                <a:ext cx="44" cy="212"/>
              </a:xfrm>
              <a:custGeom>
                <a:avLst/>
                <a:gdLst/>
                <a:ahLst/>
                <a:cxnLst>
                  <a:cxn ang="0">
                    <a:pos x="0" y="211"/>
                  </a:cxn>
                  <a:cxn ang="0">
                    <a:pos x="0" y="211"/>
                  </a:cxn>
                  <a:cxn ang="0">
                    <a:pos x="0" y="206"/>
                  </a:cxn>
                  <a:cxn ang="0">
                    <a:pos x="2" y="206"/>
                  </a:cxn>
                  <a:cxn ang="0">
                    <a:pos x="2" y="202"/>
                  </a:cxn>
                  <a:cxn ang="0">
                    <a:pos x="2" y="198"/>
                  </a:cxn>
                  <a:cxn ang="0">
                    <a:pos x="4" y="189"/>
                  </a:cxn>
                  <a:cxn ang="0">
                    <a:pos x="4" y="185"/>
                  </a:cxn>
                  <a:cxn ang="0">
                    <a:pos x="5" y="185"/>
                  </a:cxn>
                  <a:cxn ang="0">
                    <a:pos x="5" y="180"/>
                  </a:cxn>
                  <a:cxn ang="0">
                    <a:pos x="5" y="176"/>
                  </a:cxn>
                  <a:cxn ang="0">
                    <a:pos x="5" y="172"/>
                  </a:cxn>
                  <a:cxn ang="0">
                    <a:pos x="7" y="167"/>
                  </a:cxn>
                  <a:cxn ang="0">
                    <a:pos x="7" y="163"/>
                  </a:cxn>
                  <a:cxn ang="0">
                    <a:pos x="9" y="158"/>
                  </a:cxn>
                  <a:cxn ang="0">
                    <a:pos x="9" y="154"/>
                  </a:cxn>
                  <a:cxn ang="0">
                    <a:pos x="9" y="150"/>
                  </a:cxn>
                  <a:cxn ang="0">
                    <a:pos x="11" y="145"/>
                  </a:cxn>
                  <a:cxn ang="0">
                    <a:pos x="11" y="141"/>
                  </a:cxn>
                  <a:cxn ang="0">
                    <a:pos x="13" y="137"/>
                  </a:cxn>
                  <a:cxn ang="0">
                    <a:pos x="13" y="132"/>
                  </a:cxn>
                  <a:cxn ang="0">
                    <a:pos x="13" y="128"/>
                  </a:cxn>
                  <a:cxn ang="0">
                    <a:pos x="15" y="123"/>
                  </a:cxn>
                  <a:cxn ang="0">
                    <a:pos x="15" y="119"/>
                  </a:cxn>
                  <a:cxn ang="0">
                    <a:pos x="15" y="114"/>
                  </a:cxn>
                  <a:cxn ang="0">
                    <a:pos x="17" y="114"/>
                  </a:cxn>
                  <a:cxn ang="0">
                    <a:pos x="17" y="110"/>
                  </a:cxn>
                  <a:cxn ang="0">
                    <a:pos x="17" y="106"/>
                  </a:cxn>
                  <a:cxn ang="0">
                    <a:pos x="19" y="106"/>
                  </a:cxn>
                  <a:cxn ang="0">
                    <a:pos x="19" y="101"/>
                  </a:cxn>
                  <a:cxn ang="0">
                    <a:pos x="19" y="97"/>
                  </a:cxn>
                  <a:cxn ang="0">
                    <a:pos x="21" y="97"/>
                  </a:cxn>
                  <a:cxn ang="0">
                    <a:pos x="21" y="93"/>
                  </a:cxn>
                  <a:cxn ang="0">
                    <a:pos x="21" y="88"/>
                  </a:cxn>
                  <a:cxn ang="0">
                    <a:pos x="22" y="83"/>
                  </a:cxn>
                  <a:cxn ang="0">
                    <a:pos x="22" y="79"/>
                  </a:cxn>
                  <a:cxn ang="0">
                    <a:pos x="22" y="75"/>
                  </a:cxn>
                  <a:cxn ang="0">
                    <a:pos x="24" y="75"/>
                  </a:cxn>
                  <a:cxn ang="0">
                    <a:pos x="24" y="70"/>
                  </a:cxn>
                  <a:cxn ang="0">
                    <a:pos x="24" y="66"/>
                  </a:cxn>
                  <a:cxn ang="0">
                    <a:pos x="26" y="66"/>
                  </a:cxn>
                  <a:cxn ang="0">
                    <a:pos x="26" y="62"/>
                  </a:cxn>
                  <a:cxn ang="0">
                    <a:pos x="26" y="57"/>
                  </a:cxn>
                  <a:cxn ang="0">
                    <a:pos x="28" y="57"/>
                  </a:cxn>
                  <a:cxn ang="0">
                    <a:pos x="28" y="53"/>
                  </a:cxn>
                  <a:cxn ang="0">
                    <a:pos x="28" y="49"/>
                  </a:cxn>
                  <a:cxn ang="0">
                    <a:pos x="30" y="49"/>
                  </a:cxn>
                  <a:cxn ang="0">
                    <a:pos x="30" y="44"/>
                  </a:cxn>
                  <a:cxn ang="0">
                    <a:pos x="32" y="40"/>
                  </a:cxn>
                  <a:cxn ang="0">
                    <a:pos x="32" y="35"/>
                  </a:cxn>
                  <a:cxn ang="0">
                    <a:pos x="33" y="35"/>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2">
                    <a:moveTo>
                      <a:pt x="0" y="211"/>
                    </a:moveTo>
                    <a:lnTo>
                      <a:pt x="0" y="211"/>
                    </a:lnTo>
                    <a:lnTo>
                      <a:pt x="0" y="206"/>
                    </a:lnTo>
                    <a:lnTo>
                      <a:pt x="2" y="206"/>
                    </a:lnTo>
                    <a:lnTo>
                      <a:pt x="2" y="202"/>
                    </a:lnTo>
                    <a:lnTo>
                      <a:pt x="2" y="198"/>
                    </a:lnTo>
                    <a:lnTo>
                      <a:pt x="4" y="189"/>
                    </a:lnTo>
                    <a:lnTo>
                      <a:pt x="4" y="185"/>
                    </a:lnTo>
                    <a:lnTo>
                      <a:pt x="5" y="185"/>
                    </a:lnTo>
                    <a:lnTo>
                      <a:pt x="5" y="180"/>
                    </a:lnTo>
                    <a:lnTo>
                      <a:pt x="5" y="176"/>
                    </a:lnTo>
                    <a:lnTo>
                      <a:pt x="5" y="172"/>
                    </a:lnTo>
                    <a:lnTo>
                      <a:pt x="7" y="167"/>
                    </a:lnTo>
                    <a:lnTo>
                      <a:pt x="7" y="163"/>
                    </a:lnTo>
                    <a:lnTo>
                      <a:pt x="9" y="158"/>
                    </a:lnTo>
                    <a:lnTo>
                      <a:pt x="9" y="154"/>
                    </a:lnTo>
                    <a:lnTo>
                      <a:pt x="9" y="150"/>
                    </a:lnTo>
                    <a:lnTo>
                      <a:pt x="11" y="145"/>
                    </a:lnTo>
                    <a:lnTo>
                      <a:pt x="11" y="141"/>
                    </a:lnTo>
                    <a:lnTo>
                      <a:pt x="13" y="137"/>
                    </a:lnTo>
                    <a:lnTo>
                      <a:pt x="13" y="132"/>
                    </a:lnTo>
                    <a:lnTo>
                      <a:pt x="13" y="128"/>
                    </a:lnTo>
                    <a:lnTo>
                      <a:pt x="15" y="123"/>
                    </a:lnTo>
                    <a:lnTo>
                      <a:pt x="15" y="119"/>
                    </a:lnTo>
                    <a:lnTo>
                      <a:pt x="15" y="114"/>
                    </a:lnTo>
                    <a:lnTo>
                      <a:pt x="17" y="114"/>
                    </a:lnTo>
                    <a:lnTo>
                      <a:pt x="17" y="110"/>
                    </a:lnTo>
                    <a:lnTo>
                      <a:pt x="17" y="106"/>
                    </a:lnTo>
                    <a:lnTo>
                      <a:pt x="19" y="106"/>
                    </a:lnTo>
                    <a:lnTo>
                      <a:pt x="19" y="101"/>
                    </a:lnTo>
                    <a:lnTo>
                      <a:pt x="19" y="97"/>
                    </a:lnTo>
                    <a:lnTo>
                      <a:pt x="21" y="97"/>
                    </a:lnTo>
                    <a:lnTo>
                      <a:pt x="21" y="93"/>
                    </a:lnTo>
                    <a:lnTo>
                      <a:pt x="21" y="88"/>
                    </a:lnTo>
                    <a:lnTo>
                      <a:pt x="22" y="83"/>
                    </a:lnTo>
                    <a:lnTo>
                      <a:pt x="22" y="79"/>
                    </a:lnTo>
                    <a:lnTo>
                      <a:pt x="22" y="75"/>
                    </a:lnTo>
                    <a:lnTo>
                      <a:pt x="24" y="75"/>
                    </a:lnTo>
                    <a:lnTo>
                      <a:pt x="24" y="70"/>
                    </a:lnTo>
                    <a:lnTo>
                      <a:pt x="24" y="66"/>
                    </a:lnTo>
                    <a:lnTo>
                      <a:pt x="26" y="66"/>
                    </a:lnTo>
                    <a:lnTo>
                      <a:pt x="26" y="62"/>
                    </a:lnTo>
                    <a:lnTo>
                      <a:pt x="26" y="57"/>
                    </a:lnTo>
                    <a:lnTo>
                      <a:pt x="28" y="57"/>
                    </a:lnTo>
                    <a:lnTo>
                      <a:pt x="28" y="53"/>
                    </a:lnTo>
                    <a:lnTo>
                      <a:pt x="28" y="49"/>
                    </a:lnTo>
                    <a:lnTo>
                      <a:pt x="30" y="49"/>
                    </a:lnTo>
                    <a:lnTo>
                      <a:pt x="30" y="44"/>
                    </a:lnTo>
                    <a:lnTo>
                      <a:pt x="32" y="40"/>
                    </a:lnTo>
                    <a:lnTo>
                      <a:pt x="32" y="35"/>
                    </a:lnTo>
                    <a:lnTo>
                      <a:pt x="33" y="35"/>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4530" name="Freeform 18"/>
              <p:cNvSpPr>
                <a:spLocks/>
              </p:cNvSpPr>
              <p:nvPr/>
            </p:nvSpPr>
            <p:spPr bwMode="auto">
              <a:xfrm>
                <a:off x="3087" y="3124"/>
                <a:ext cx="32" cy="27"/>
              </a:xfrm>
              <a:custGeom>
                <a:avLst/>
                <a:gdLst/>
                <a:ahLst/>
                <a:cxnLst>
                  <a:cxn ang="0">
                    <a:pos x="0" y="26"/>
                  </a:cxn>
                  <a:cxn ang="0">
                    <a:pos x="0" y="26"/>
                  </a:cxn>
                  <a:cxn ang="0">
                    <a:pos x="0" y="22"/>
                  </a:cxn>
                  <a:cxn ang="0">
                    <a:pos x="2" y="22"/>
                  </a:cxn>
                  <a:cxn ang="0">
                    <a:pos x="2" y="18"/>
                  </a:cxn>
                  <a:cxn ang="0">
                    <a:pos x="4" y="18"/>
                  </a:cxn>
                  <a:cxn ang="0">
                    <a:pos x="4" y="13"/>
                  </a:cxn>
                  <a:cxn ang="0">
                    <a:pos x="5" y="13"/>
                  </a:cxn>
                  <a:cxn ang="0">
                    <a:pos x="7" y="9"/>
                  </a:cxn>
                  <a:cxn ang="0">
                    <a:pos x="9" y="9"/>
                  </a:cxn>
                  <a:cxn ang="0">
                    <a:pos x="9" y="5"/>
                  </a:cxn>
                  <a:cxn ang="0">
                    <a:pos x="11" y="5"/>
                  </a:cxn>
                  <a:cxn ang="0">
                    <a:pos x="13" y="5"/>
                  </a:cxn>
                  <a:cxn ang="0">
                    <a:pos x="13" y="0"/>
                  </a:cxn>
                  <a:cxn ang="0">
                    <a:pos x="15" y="0"/>
                  </a:cxn>
                  <a:cxn ang="0">
                    <a:pos x="16" y="0"/>
                  </a:cxn>
                  <a:cxn ang="0">
                    <a:pos x="18" y="0"/>
                  </a:cxn>
                  <a:cxn ang="0">
                    <a:pos x="20" y="0"/>
                  </a:cxn>
                  <a:cxn ang="0">
                    <a:pos x="22" y="0"/>
                  </a:cxn>
                  <a:cxn ang="0">
                    <a:pos x="24" y="0"/>
                  </a:cxn>
                  <a:cxn ang="0">
                    <a:pos x="24" y="5"/>
                  </a:cxn>
                  <a:cxn ang="0">
                    <a:pos x="26" y="5"/>
                  </a:cxn>
                  <a:cxn ang="0">
                    <a:pos x="27" y="5"/>
                  </a:cxn>
                  <a:cxn ang="0">
                    <a:pos x="27" y="9"/>
                  </a:cxn>
                  <a:cxn ang="0">
                    <a:pos x="29" y="9"/>
                  </a:cxn>
                  <a:cxn ang="0">
                    <a:pos x="29" y="13"/>
                  </a:cxn>
                  <a:cxn ang="0">
                    <a:pos x="31" y="13"/>
                  </a:cxn>
                </a:cxnLst>
                <a:rect l="0" t="0" r="r" b="b"/>
                <a:pathLst>
                  <a:path w="32" h="27">
                    <a:moveTo>
                      <a:pt x="0" y="26"/>
                    </a:moveTo>
                    <a:lnTo>
                      <a:pt x="0" y="26"/>
                    </a:lnTo>
                    <a:lnTo>
                      <a:pt x="0" y="22"/>
                    </a:lnTo>
                    <a:lnTo>
                      <a:pt x="2" y="22"/>
                    </a:lnTo>
                    <a:lnTo>
                      <a:pt x="2" y="18"/>
                    </a:lnTo>
                    <a:lnTo>
                      <a:pt x="4" y="18"/>
                    </a:lnTo>
                    <a:lnTo>
                      <a:pt x="4" y="13"/>
                    </a:lnTo>
                    <a:lnTo>
                      <a:pt x="5" y="13"/>
                    </a:lnTo>
                    <a:lnTo>
                      <a:pt x="7" y="9"/>
                    </a:lnTo>
                    <a:lnTo>
                      <a:pt x="9" y="9"/>
                    </a:lnTo>
                    <a:lnTo>
                      <a:pt x="9" y="5"/>
                    </a:lnTo>
                    <a:lnTo>
                      <a:pt x="11" y="5"/>
                    </a:lnTo>
                    <a:lnTo>
                      <a:pt x="13" y="5"/>
                    </a:lnTo>
                    <a:lnTo>
                      <a:pt x="13" y="0"/>
                    </a:lnTo>
                    <a:lnTo>
                      <a:pt x="15" y="0"/>
                    </a:lnTo>
                    <a:lnTo>
                      <a:pt x="16" y="0"/>
                    </a:lnTo>
                    <a:lnTo>
                      <a:pt x="18" y="0"/>
                    </a:lnTo>
                    <a:lnTo>
                      <a:pt x="20" y="0"/>
                    </a:lnTo>
                    <a:lnTo>
                      <a:pt x="22" y="0"/>
                    </a:lnTo>
                    <a:lnTo>
                      <a:pt x="24" y="0"/>
                    </a:lnTo>
                    <a:lnTo>
                      <a:pt x="24" y="5"/>
                    </a:lnTo>
                    <a:lnTo>
                      <a:pt x="26" y="5"/>
                    </a:lnTo>
                    <a:lnTo>
                      <a:pt x="27" y="5"/>
                    </a:lnTo>
                    <a:lnTo>
                      <a:pt x="27" y="9"/>
                    </a:lnTo>
                    <a:lnTo>
                      <a:pt x="29" y="9"/>
                    </a:lnTo>
                    <a:lnTo>
                      <a:pt x="29" y="13"/>
                    </a:lnTo>
                    <a:lnTo>
                      <a:pt x="31"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4531" name="Freeform 19"/>
              <p:cNvSpPr>
                <a:spLocks/>
              </p:cNvSpPr>
              <p:nvPr/>
            </p:nvSpPr>
            <p:spPr bwMode="auto">
              <a:xfrm>
                <a:off x="3118" y="3137"/>
                <a:ext cx="45" cy="204"/>
              </a:xfrm>
              <a:custGeom>
                <a:avLst/>
                <a:gdLst/>
                <a:ahLst/>
                <a:cxnLst>
                  <a:cxn ang="0">
                    <a:pos x="0" y="0"/>
                  </a:cxn>
                  <a:cxn ang="0">
                    <a:pos x="0" y="0"/>
                  </a:cxn>
                  <a:cxn ang="0">
                    <a:pos x="2" y="0"/>
                  </a:cxn>
                  <a:cxn ang="0">
                    <a:pos x="2" y="5"/>
                  </a:cxn>
                  <a:cxn ang="0">
                    <a:pos x="4" y="5"/>
                  </a:cxn>
                  <a:cxn ang="0">
                    <a:pos x="4" y="9"/>
                  </a:cxn>
                  <a:cxn ang="0">
                    <a:pos x="6" y="9"/>
                  </a:cxn>
                  <a:cxn ang="0">
                    <a:pos x="6" y="13"/>
                  </a:cxn>
                  <a:cxn ang="0">
                    <a:pos x="7" y="13"/>
                  </a:cxn>
                  <a:cxn ang="0">
                    <a:pos x="7" y="18"/>
                  </a:cxn>
                  <a:cxn ang="0">
                    <a:pos x="7"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3"/>
                  </a:cxn>
                  <a:cxn ang="0">
                    <a:pos x="18" y="53"/>
                  </a:cxn>
                  <a:cxn ang="0">
                    <a:pos x="18" y="57"/>
                  </a:cxn>
                  <a:cxn ang="0">
                    <a:pos x="18" y="62"/>
                  </a:cxn>
                  <a:cxn ang="0">
                    <a:pos x="20" y="62"/>
                  </a:cxn>
                  <a:cxn ang="0">
                    <a:pos x="20" y="66"/>
                  </a:cxn>
                  <a:cxn ang="0">
                    <a:pos x="20" y="71"/>
                  </a:cxn>
                  <a:cxn ang="0">
                    <a:pos x="22" y="71"/>
                  </a:cxn>
                  <a:cxn ang="0">
                    <a:pos x="22" y="75"/>
                  </a:cxn>
                  <a:cxn ang="0">
                    <a:pos x="24" y="80"/>
                  </a:cxn>
                  <a:cxn ang="0">
                    <a:pos x="24" y="84"/>
                  </a:cxn>
                  <a:cxn ang="0">
                    <a:pos x="24" y="88"/>
                  </a:cxn>
                  <a:cxn ang="0">
                    <a:pos x="26" y="93"/>
                  </a:cxn>
                  <a:cxn ang="0">
                    <a:pos x="26" y="97"/>
                  </a:cxn>
                  <a:cxn ang="0">
                    <a:pos x="28" y="102"/>
                  </a:cxn>
                  <a:cxn ang="0">
                    <a:pos x="28" y="106"/>
                  </a:cxn>
                  <a:cxn ang="0">
                    <a:pos x="29" y="110"/>
                  </a:cxn>
                  <a:cxn ang="0">
                    <a:pos x="29" y="115"/>
                  </a:cxn>
                  <a:cxn ang="0">
                    <a:pos x="31" y="119"/>
                  </a:cxn>
                  <a:cxn ang="0">
                    <a:pos x="31" y="123"/>
                  </a:cxn>
                  <a:cxn ang="0">
                    <a:pos x="31" y="128"/>
                  </a:cxn>
                  <a:cxn ang="0">
                    <a:pos x="33" y="132"/>
                  </a:cxn>
                  <a:cxn ang="0">
                    <a:pos x="33" y="137"/>
                  </a:cxn>
                  <a:cxn ang="0">
                    <a:pos x="35" y="141"/>
                  </a:cxn>
                  <a:cxn ang="0">
                    <a:pos x="35" y="146"/>
                  </a:cxn>
                  <a:cxn ang="0">
                    <a:pos x="35" y="150"/>
                  </a:cxn>
                  <a:cxn ang="0">
                    <a:pos x="37" y="154"/>
                  </a:cxn>
                  <a:cxn ang="0">
                    <a:pos x="37" y="159"/>
                  </a:cxn>
                  <a:cxn ang="0">
                    <a:pos x="37" y="163"/>
                  </a:cxn>
                  <a:cxn ang="0">
                    <a:pos x="39" y="163"/>
                  </a:cxn>
                  <a:cxn ang="0">
                    <a:pos x="39" y="167"/>
                  </a:cxn>
                  <a:cxn ang="0">
                    <a:pos x="39" y="172"/>
                  </a:cxn>
                  <a:cxn ang="0">
                    <a:pos x="40" y="177"/>
                  </a:cxn>
                  <a:cxn ang="0">
                    <a:pos x="40" y="181"/>
                  </a:cxn>
                  <a:cxn ang="0">
                    <a:pos x="42" y="185"/>
                  </a:cxn>
                  <a:cxn ang="0">
                    <a:pos x="42" y="190"/>
                  </a:cxn>
                  <a:cxn ang="0">
                    <a:pos x="42" y="194"/>
                  </a:cxn>
                  <a:cxn ang="0">
                    <a:pos x="42" y="198"/>
                  </a:cxn>
                  <a:cxn ang="0">
                    <a:pos x="44" y="198"/>
                  </a:cxn>
                  <a:cxn ang="0">
                    <a:pos x="44" y="203"/>
                  </a:cxn>
                </a:cxnLst>
                <a:rect l="0" t="0" r="r" b="b"/>
                <a:pathLst>
                  <a:path w="45" h="204">
                    <a:moveTo>
                      <a:pt x="0" y="0"/>
                    </a:moveTo>
                    <a:lnTo>
                      <a:pt x="0" y="0"/>
                    </a:lnTo>
                    <a:lnTo>
                      <a:pt x="2" y="0"/>
                    </a:lnTo>
                    <a:lnTo>
                      <a:pt x="2" y="5"/>
                    </a:lnTo>
                    <a:lnTo>
                      <a:pt x="4" y="5"/>
                    </a:lnTo>
                    <a:lnTo>
                      <a:pt x="4" y="9"/>
                    </a:lnTo>
                    <a:lnTo>
                      <a:pt x="6" y="9"/>
                    </a:lnTo>
                    <a:lnTo>
                      <a:pt x="6" y="13"/>
                    </a:lnTo>
                    <a:lnTo>
                      <a:pt x="7" y="13"/>
                    </a:lnTo>
                    <a:lnTo>
                      <a:pt x="7" y="18"/>
                    </a:lnTo>
                    <a:lnTo>
                      <a:pt x="7" y="22"/>
                    </a:lnTo>
                    <a:lnTo>
                      <a:pt x="9" y="22"/>
                    </a:lnTo>
                    <a:lnTo>
                      <a:pt x="9" y="27"/>
                    </a:lnTo>
                    <a:lnTo>
                      <a:pt x="11" y="27"/>
                    </a:lnTo>
                    <a:lnTo>
                      <a:pt x="11" y="31"/>
                    </a:lnTo>
                    <a:lnTo>
                      <a:pt x="13" y="36"/>
                    </a:lnTo>
                    <a:lnTo>
                      <a:pt x="13" y="40"/>
                    </a:lnTo>
                    <a:lnTo>
                      <a:pt x="15" y="40"/>
                    </a:lnTo>
                    <a:lnTo>
                      <a:pt x="15" y="44"/>
                    </a:lnTo>
                    <a:lnTo>
                      <a:pt x="15" y="49"/>
                    </a:lnTo>
                    <a:lnTo>
                      <a:pt x="17" y="49"/>
                    </a:lnTo>
                    <a:lnTo>
                      <a:pt x="17" y="53"/>
                    </a:lnTo>
                    <a:lnTo>
                      <a:pt x="18" y="53"/>
                    </a:lnTo>
                    <a:lnTo>
                      <a:pt x="18" y="57"/>
                    </a:lnTo>
                    <a:lnTo>
                      <a:pt x="18" y="62"/>
                    </a:lnTo>
                    <a:lnTo>
                      <a:pt x="20" y="62"/>
                    </a:lnTo>
                    <a:lnTo>
                      <a:pt x="20" y="66"/>
                    </a:lnTo>
                    <a:lnTo>
                      <a:pt x="20" y="71"/>
                    </a:lnTo>
                    <a:lnTo>
                      <a:pt x="22" y="71"/>
                    </a:lnTo>
                    <a:lnTo>
                      <a:pt x="22" y="75"/>
                    </a:lnTo>
                    <a:lnTo>
                      <a:pt x="24" y="80"/>
                    </a:lnTo>
                    <a:lnTo>
                      <a:pt x="24" y="84"/>
                    </a:lnTo>
                    <a:lnTo>
                      <a:pt x="24" y="88"/>
                    </a:lnTo>
                    <a:lnTo>
                      <a:pt x="26" y="93"/>
                    </a:lnTo>
                    <a:lnTo>
                      <a:pt x="26" y="97"/>
                    </a:lnTo>
                    <a:lnTo>
                      <a:pt x="28" y="102"/>
                    </a:lnTo>
                    <a:lnTo>
                      <a:pt x="28" y="106"/>
                    </a:lnTo>
                    <a:lnTo>
                      <a:pt x="29" y="110"/>
                    </a:lnTo>
                    <a:lnTo>
                      <a:pt x="29" y="115"/>
                    </a:lnTo>
                    <a:lnTo>
                      <a:pt x="31" y="119"/>
                    </a:lnTo>
                    <a:lnTo>
                      <a:pt x="31" y="123"/>
                    </a:lnTo>
                    <a:lnTo>
                      <a:pt x="31" y="128"/>
                    </a:lnTo>
                    <a:lnTo>
                      <a:pt x="33" y="132"/>
                    </a:lnTo>
                    <a:lnTo>
                      <a:pt x="33" y="137"/>
                    </a:lnTo>
                    <a:lnTo>
                      <a:pt x="35" y="141"/>
                    </a:lnTo>
                    <a:lnTo>
                      <a:pt x="35" y="146"/>
                    </a:lnTo>
                    <a:lnTo>
                      <a:pt x="35" y="150"/>
                    </a:lnTo>
                    <a:lnTo>
                      <a:pt x="37" y="154"/>
                    </a:lnTo>
                    <a:lnTo>
                      <a:pt x="37" y="159"/>
                    </a:lnTo>
                    <a:lnTo>
                      <a:pt x="37" y="163"/>
                    </a:lnTo>
                    <a:lnTo>
                      <a:pt x="39" y="163"/>
                    </a:lnTo>
                    <a:lnTo>
                      <a:pt x="39" y="167"/>
                    </a:lnTo>
                    <a:lnTo>
                      <a:pt x="39" y="172"/>
                    </a:lnTo>
                    <a:lnTo>
                      <a:pt x="40" y="177"/>
                    </a:lnTo>
                    <a:lnTo>
                      <a:pt x="40" y="181"/>
                    </a:lnTo>
                    <a:lnTo>
                      <a:pt x="42" y="185"/>
                    </a:lnTo>
                    <a:lnTo>
                      <a:pt x="42" y="190"/>
                    </a:lnTo>
                    <a:lnTo>
                      <a:pt x="42" y="194"/>
                    </a:lnTo>
                    <a:lnTo>
                      <a:pt x="42" y="198"/>
                    </a:lnTo>
                    <a:lnTo>
                      <a:pt x="44" y="198"/>
                    </a:lnTo>
                    <a:lnTo>
                      <a:pt x="44"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4532" name="Freeform 20"/>
              <p:cNvSpPr>
                <a:spLocks/>
              </p:cNvSpPr>
              <p:nvPr/>
            </p:nvSpPr>
            <p:spPr bwMode="auto">
              <a:xfrm>
                <a:off x="3162" y="3340"/>
                <a:ext cx="134" cy="597"/>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4"/>
                  </a:cxn>
                  <a:cxn ang="0">
                    <a:pos x="13" y="87"/>
                  </a:cxn>
                  <a:cxn ang="0">
                    <a:pos x="15" y="92"/>
                  </a:cxn>
                  <a:cxn ang="0">
                    <a:pos x="15" y="101"/>
                  </a:cxn>
                  <a:cxn ang="0">
                    <a:pos x="17" y="110"/>
                  </a:cxn>
                  <a:cxn ang="0">
                    <a:pos x="18" y="118"/>
                  </a:cxn>
                  <a:cxn ang="0">
                    <a:pos x="18" y="127"/>
                  </a:cxn>
                  <a:cxn ang="0">
                    <a:pos x="20" y="140"/>
                  </a:cxn>
                  <a:cxn ang="0">
                    <a:pos x="22" y="158"/>
                  </a:cxn>
                  <a:cxn ang="0">
                    <a:pos x="24" y="167"/>
                  </a:cxn>
                  <a:cxn ang="0">
                    <a:pos x="26" y="175"/>
                  </a:cxn>
                  <a:cxn ang="0">
                    <a:pos x="28" y="184"/>
                  </a:cxn>
                  <a:cxn ang="0">
                    <a:pos x="29" y="202"/>
                  </a:cxn>
                  <a:cxn ang="0">
                    <a:pos x="31" y="210"/>
                  </a:cxn>
                  <a:cxn ang="0">
                    <a:pos x="31" y="219"/>
                  </a:cxn>
                  <a:cxn ang="0">
                    <a:pos x="33" y="223"/>
                  </a:cxn>
                  <a:cxn ang="0">
                    <a:pos x="35" y="232"/>
                  </a:cxn>
                  <a:cxn ang="0">
                    <a:pos x="35" y="241"/>
                  </a:cxn>
                  <a:cxn ang="0">
                    <a:pos x="37" y="250"/>
                  </a:cxn>
                  <a:cxn ang="0">
                    <a:pos x="39" y="263"/>
                  </a:cxn>
                  <a:cxn ang="0">
                    <a:pos x="41" y="272"/>
                  </a:cxn>
                  <a:cxn ang="0">
                    <a:pos x="44" y="293"/>
                  </a:cxn>
                  <a:cxn ang="0">
                    <a:pos x="46" y="307"/>
                  </a:cxn>
                  <a:cxn ang="0">
                    <a:pos x="48" y="311"/>
                  </a:cxn>
                  <a:cxn ang="0">
                    <a:pos x="48" y="320"/>
                  </a:cxn>
                  <a:cxn ang="0">
                    <a:pos x="50" y="329"/>
                  </a:cxn>
                  <a:cxn ang="0">
                    <a:pos x="52" y="342"/>
                  </a:cxn>
                  <a:cxn ang="0">
                    <a:pos x="54" y="355"/>
                  </a:cxn>
                  <a:cxn ang="0">
                    <a:pos x="56" y="364"/>
                  </a:cxn>
                  <a:cxn ang="0">
                    <a:pos x="57" y="373"/>
                  </a:cxn>
                  <a:cxn ang="0">
                    <a:pos x="59" y="386"/>
                  </a:cxn>
                  <a:cxn ang="0">
                    <a:pos x="61" y="390"/>
                  </a:cxn>
                  <a:cxn ang="0">
                    <a:pos x="65" y="408"/>
                  </a:cxn>
                  <a:cxn ang="0">
                    <a:pos x="67" y="416"/>
                  </a:cxn>
                  <a:cxn ang="0">
                    <a:pos x="68" y="425"/>
                  </a:cxn>
                  <a:cxn ang="0">
                    <a:pos x="76" y="452"/>
                  </a:cxn>
                  <a:cxn ang="0">
                    <a:pos x="76" y="460"/>
                  </a:cxn>
                  <a:cxn ang="0">
                    <a:pos x="81" y="478"/>
                  </a:cxn>
                  <a:cxn ang="0">
                    <a:pos x="91" y="513"/>
                  </a:cxn>
                  <a:cxn ang="0">
                    <a:pos x="98" y="530"/>
                  </a:cxn>
                  <a:cxn ang="0">
                    <a:pos x="102" y="543"/>
                  </a:cxn>
                  <a:cxn ang="0">
                    <a:pos x="107" y="557"/>
                  </a:cxn>
                  <a:cxn ang="0">
                    <a:pos x="122" y="579"/>
                  </a:cxn>
                  <a:cxn ang="0">
                    <a:pos x="133" y="596"/>
                  </a:cxn>
                </a:cxnLst>
                <a:rect l="0" t="0" r="r" b="b"/>
                <a:pathLst>
                  <a:path w="134" h="597">
                    <a:moveTo>
                      <a:pt x="0" y="0"/>
                    </a:moveTo>
                    <a:lnTo>
                      <a:pt x="0" y="0"/>
                    </a:lnTo>
                    <a:lnTo>
                      <a:pt x="0" y="4"/>
                    </a:lnTo>
                    <a:lnTo>
                      <a:pt x="0" y="9"/>
                    </a:lnTo>
                    <a:lnTo>
                      <a:pt x="2" y="9"/>
                    </a:lnTo>
                    <a:lnTo>
                      <a:pt x="2" y="13"/>
                    </a:lnTo>
                    <a:lnTo>
                      <a:pt x="4" y="22"/>
                    </a:lnTo>
                    <a:lnTo>
                      <a:pt x="4" y="26"/>
                    </a:lnTo>
                    <a:lnTo>
                      <a:pt x="4" y="31"/>
                    </a:lnTo>
                    <a:lnTo>
                      <a:pt x="6" y="35"/>
                    </a:lnTo>
                    <a:lnTo>
                      <a:pt x="6" y="39"/>
                    </a:lnTo>
                    <a:lnTo>
                      <a:pt x="6" y="44"/>
                    </a:lnTo>
                    <a:lnTo>
                      <a:pt x="7" y="44"/>
                    </a:lnTo>
                    <a:lnTo>
                      <a:pt x="7" y="48"/>
                    </a:lnTo>
                    <a:lnTo>
                      <a:pt x="7" y="53"/>
                    </a:lnTo>
                    <a:lnTo>
                      <a:pt x="9" y="57"/>
                    </a:lnTo>
                    <a:lnTo>
                      <a:pt x="9" y="61"/>
                    </a:lnTo>
                    <a:lnTo>
                      <a:pt x="9" y="66"/>
                    </a:lnTo>
                    <a:lnTo>
                      <a:pt x="11" y="70"/>
                    </a:lnTo>
                    <a:lnTo>
                      <a:pt x="11" y="74"/>
                    </a:lnTo>
                    <a:lnTo>
                      <a:pt x="13" y="83"/>
                    </a:lnTo>
                    <a:lnTo>
                      <a:pt x="13" y="87"/>
                    </a:lnTo>
                    <a:lnTo>
                      <a:pt x="13" y="92"/>
                    </a:lnTo>
                    <a:lnTo>
                      <a:pt x="15" y="92"/>
                    </a:lnTo>
                    <a:lnTo>
                      <a:pt x="15" y="96"/>
                    </a:lnTo>
                    <a:lnTo>
                      <a:pt x="15" y="101"/>
                    </a:lnTo>
                    <a:lnTo>
                      <a:pt x="15" y="105"/>
                    </a:lnTo>
                    <a:lnTo>
                      <a:pt x="17" y="110"/>
                    </a:lnTo>
                    <a:lnTo>
                      <a:pt x="17" y="114"/>
                    </a:lnTo>
                    <a:lnTo>
                      <a:pt x="18" y="118"/>
                    </a:lnTo>
                    <a:lnTo>
                      <a:pt x="18" y="123"/>
                    </a:lnTo>
                    <a:lnTo>
                      <a:pt x="18" y="127"/>
                    </a:lnTo>
                    <a:lnTo>
                      <a:pt x="20" y="136"/>
                    </a:lnTo>
                    <a:lnTo>
                      <a:pt x="20" y="140"/>
                    </a:lnTo>
                    <a:lnTo>
                      <a:pt x="22" y="149"/>
                    </a:lnTo>
                    <a:lnTo>
                      <a:pt x="22" y="158"/>
                    </a:lnTo>
                    <a:lnTo>
                      <a:pt x="24" y="162"/>
                    </a:lnTo>
                    <a:lnTo>
                      <a:pt x="24" y="167"/>
                    </a:lnTo>
                    <a:lnTo>
                      <a:pt x="26" y="171"/>
                    </a:lnTo>
                    <a:lnTo>
                      <a:pt x="26" y="175"/>
                    </a:lnTo>
                    <a:lnTo>
                      <a:pt x="26" y="180"/>
                    </a:lnTo>
                    <a:lnTo>
                      <a:pt x="28" y="184"/>
                    </a:lnTo>
                    <a:lnTo>
                      <a:pt x="28" y="188"/>
                    </a:lnTo>
                    <a:lnTo>
                      <a:pt x="29" y="202"/>
                    </a:lnTo>
                    <a:lnTo>
                      <a:pt x="29" y="206"/>
                    </a:lnTo>
                    <a:lnTo>
                      <a:pt x="31" y="210"/>
                    </a:lnTo>
                    <a:lnTo>
                      <a:pt x="31" y="215"/>
                    </a:lnTo>
                    <a:lnTo>
                      <a:pt x="31" y="219"/>
                    </a:lnTo>
                    <a:lnTo>
                      <a:pt x="33" y="219"/>
                    </a:lnTo>
                    <a:lnTo>
                      <a:pt x="33" y="223"/>
                    </a:lnTo>
                    <a:lnTo>
                      <a:pt x="33" y="228"/>
                    </a:lnTo>
                    <a:lnTo>
                      <a:pt x="35" y="232"/>
                    </a:lnTo>
                    <a:lnTo>
                      <a:pt x="35" y="237"/>
                    </a:lnTo>
                    <a:lnTo>
                      <a:pt x="35" y="241"/>
                    </a:lnTo>
                    <a:lnTo>
                      <a:pt x="37" y="245"/>
                    </a:lnTo>
                    <a:lnTo>
                      <a:pt x="37" y="250"/>
                    </a:lnTo>
                    <a:lnTo>
                      <a:pt x="37" y="254"/>
                    </a:lnTo>
                    <a:lnTo>
                      <a:pt x="39" y="263"/>
                    </a:lnTo>
                    <a:lnTo>
                      <a:pt x="41" y="267"/>
                    </a:lnTo>
                    <a:lnTo>
                      <a:pt x="41" y="272"/>
                    </a:lnTo>
                    <a:lnTo>
                      <a:pt x="42" y="285"/>
                    </a:lnTo>
                    <a:lnTo>
                      <a:pt x="44" y="293"/>
                    </a:lnTo>
                    <a:lnTo>
                      <a:pt x="46" y="303"/>
                    </a:lnTo>
                    <a:lnTo>
                      <a:pt x="46" y="307"/>
                    </a:lnTo>
                    <a:lnTo>
                      <a:pt x="46" y="311"/>
                    </a:lnTo>
                    <a:lnTo>
                      <a:pt x="48" y="311"/>
                    </a:lnTo>
                    <a:lnTo>
                      <a:pt x="48" y="316"/>
                    </a:lnTo>
                    <a:lnTo>
                      <a:pt x="48" y="320"/>
                    </a:lnTo>
                    <a:lnTo>
                      <a:pt x="50" y="324"/>
                    </a:lnTo>
                    <a:lnTo>
                      <a:pt x="50" y="329"/>
                    </a:lnTo>
                    <a:lnTo>
                      <a:pt x="50" y="333"/>
                    </a:lnTo>
                    <a:lnTo>
                      <a:pt x="52" y="342"/>
                    </a:lnTo>
                    <a:lnTo>
                      <a:pt x="54" y="346"/>
                    </a:lnTo>
                    <a:lnTo>
                      <a:pt x="54" y="355"/>
                    </a:lnTo>
                    <a:lnTo>
                      <a:pt x="56" y="355"/>
                    </a:lnTo>
                    <a:lnTo>
                      <a:pt x="56" y="364"/>
                    </a:lnTo>
                    <a:lnTo>
                      <a:pt x="57" y="368"/>
                    </a:lnTo>
                    <a:lnTo>
                      <a:pt x="57" y="373"/>
                    </a:lnTo>
                    <a:lnTo>
                      <a:pt x="59" y="381"/>
                    </a:lnTo>
                    <a:lnTo>
                      <a:pt x="59" y="386"/>
                    </a:lnTo>
                    <a:lnTo>
                      <a:pt x="61" y="386"/>
                    </a:lnTo>
                    <a:lnTo>
                      <a:pt x="61" y="390"/>
                    </a:lnTo>
                    <a:lnTo>
                      <a:pt x="65" y="403"/>
                    </a:lnTo>
                    <a:lnTo>
                      <a:pt x="65" y="408"/>
                    </a:lnTo>
                    <a:lnTo>
                      <a:pt x="67" y="412"/>
                    </a:lnTo>
                    <a:lnTo>
                      <a:pt x="67" y="416"/>
                    </a:lnTo>
                    <a:lnTo>
                      <a:pt x="68" y="421"/>
                    </a:lnTo>
                    <a:lnTo>
                      <a:pt x="68" y="425"/>
                    </a:lnTo>
                    <a:lnTo>
                      <a:pt x="72" y="438"/>
                    </a:lnTo>
                    <a:lnTo>
                      <a:pt x="76" y="452"/>
                    </a:lnTo>
                    <a:lnTo>
                      <a:pt x="76" y="456"/>
                    </a:lnTo>
                    <a:lnTo>
                      <a:pt x="76" y="460"/>
                    </a:lnTo>
                    <a:lnTo>
                      <a:pt x="79" y="473"/>
                    </a:lnTo>
                    <a:lnTo>
                      <a:pt x="81" y="478"/>
                    </a:lnTo>
                    <a:lnTo>
                      <a:pt x="91" y="509"/>
                    </a:lnTo>
                    <a:lnTo>
                      <a:pt x="91" y="513"/>
                    </a:lnTo>
                    <a:lnTo>
                      <a:pt x="94" y="522"/>
                    </a:lnTo>
                    <a:lnTo>
                      <a:pt x="98" y="530"/>
                    </a:lnTo>
                    <a:lnTo>
                      <a:pt x="100" y="539"/>
                    </a:lnTo>
                    <a:lnTo>
                      <a:pt x="102" y="543"/>
                    </a:lnTo>
                    <a:lnTo>
                      <a:pt x="104" y="548"/>
                    </a:lnTo>
                    <a:lnTo>
                      <a:pt x="107" y="557"/>
                    </a:lnTo>
                    <a:lnTo>
                      <a:pt x="111" y="566"/>
                    </a:lnTo>
                    <a:lnTo>
                      <a:pt x="122" y="579"/>
                    </a:lnTo>
                    <a:lnTo>
                      <a:pt x="124" y="583"/>
                    </a:lnTo>
                    <a:lnTo>
                      <a:pt x="133"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4533" name="Freeform 21"/>
              <p:cNvSpPr>
                <a:spLocks/>
              </p:cNvSpPr>
              <p:nvPr/>
            </p:nvSpPr>
            <p:spPr bwMode="auto">
              <a:xfrm>
                <a:off x="3295" y="3936"/>
                <a:ext cx="66" cy="33"/>
              </a:xfrm>
              <a:custGeom>
                <a:avLst/>
                <a:gdLst/>
                <a:ahLst/>
                <a:cxnLst>
                  <a:cxn ang="0">
                    <a:pos x="0" y="0"/>
                  </a:cxn>
                  <a:cxn ang="0">
                    <a:pos x="2" y="0"/>
                  </a:cxn>
                  <a:cxn ang="0">
                    <a:pos x="6" y="5"/>
                  </a:cxn>
                  <a:cxn ang="0">
                    <a:pos x="32" y="23"/>
                  </a:cxn>
                  <a:cxn ang="0">
                    <a:pos x="65" y="32"/>
                  </a:cxn>
                </a:cxnLst>
                <a:rect l="0" t="0" r="r" b="b"/>
                <a:pathLst>
                  <a:path w="66" h="33">
                    <a:moveTo>
                      <a:pt x="0" y="0"/>
                    </a:moveTo>
                    <a:lnTo>
                      <a:pt x="2" y="0"/>
                    </a:lnTo>
                    <a:lnTo>
                      <a:pt x="6" y="5"/>
                    </a:lnTo>
                    <a:lnTo>
                      <a:pt x="32" y="23"/>
                    </a:lnTo>
                    <a:lnTo>
                      <a:pt x="65"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64534" name="Line 22"/>
            <p:cNvSpPr>
              <a:spLocks noChangeShapeType="1"/>
            </p:cNvSpPr>
            <p:nvPr/>
          </p:nvSpPr>
          <p:spPr bwMode="auto">
            <a:xfrm>
              <a:off x="3104" y="3126"/>
              <a:ext cx="0" cy="899"/>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64535" name="AutoShape 23"/>
          <p:cNvSpPr>
            <a:spLocks noChangeArrowheads="1"/>
          </p:cNvSpPr>
          <p:nvPr/>
        </p:nvSpPr>
        <p:spPr bwMode="auto">
          <a:xfrm>
            <a:off x="1225550" y="5187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Low</a:t>
            </a:r>
          </a:p>
          <a:p>
            <a:pPr algn="ctr" eaLnBrk="0" hangingPunct="0"/>
            <a:r>
              <a:rPr lang="en-US" sz="2400" b="1"/>
              <a:t>variability</a:t>
            </a:r>
          </a:p>
        </p:txBody>
      </p:sp>
      <p:sp>
        <p:nvSpPr>
          <p:cNvPr id="64536" name="Rectangle 24"/>
          <p:cNvSpPr>
            <a:spLocks noChangeArrowheads="1"/>
          </p:cNvSpPr>
          <p:nvPr/>
        </p:nvSpPr>
        <p:spPr bwMode="auto">
          <a:xfrm>
            <a:off x="223838" y="1443038"/>
            <a:ext cx="2066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t>Signal</a:t>
            </a:r>
          </a:p>
        </p:txBody>
      </p:sp>
      <p:sp>
        <p:nvSpPr>
          <p:cNvPr id="64537" name="Rectangle 25"/>
          <p:cNvSpPr>
            <a:spLocks noChangeArrowheads="1"/>
          </p:cNvSpPr>
          <p:nvPr/>
        </p:nvSpPr>
        <p:spPr bwMode="auto">
          <a:xfrm>
            <a:off x="223838" y="1976438"/>
            <a:ext cx="2066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t>Noise</a:t>
            </a:r>
          </a:p>
        </p:txBody>
      </p:sp>
      <p:sp>
        <p:nvSpPr>
          <p:cNvPr id="64538" name="Line 26"/>
          <p:cNvSpPr>
            <a:spLocks noChangeShapeType="1"/>
          </p:cNvSpPr>
          <p:nvPr/>
        </p:nvSpPr>
        <p:spPr bwMode="auto">
          <a:xfrm>
            <a:off x="406400" y="1981200"/>
            <a:ext cx="1701800" cy="0"/>
          </a:xfrm>
          <a:prstGeom prst="line">
            <a:avLst/>
          </a:prstGeom>
          <a:noFill/>
          <a:ln w="50800">
            <a:solidFill>
              <a:schemeClr val="tx1"/>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94" name="Rectangle 34"/>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66562" name="Rectangle 2"/>
          <p:cNvSpPr>
            <a:spLocks noGrp="1" noRot="1" noChangeArrowheads="1"/>
          </p:cNvSpPr>
          <p:nvPr>
            <p:ph type="title"/>
          </p:nvPr>
        </p:nvSpPr>
        <p:spPr>
          <a:noFill/>
          <a:ln/>
        </p:spPr>
        <p:txBody>
          <a:bodyPr lIns="90488" tIns="44450" rIns="90488" bIns="44450"/>
          <a:lstStyle/>
          <a:p>
            <a:r>
              <a:rPr lang="en-US"/>
              <a:t>What Do We Estimate?</a:t>
            </a:r>
          </a:p>
        </p:txBody>
      </p:sp>
      <p:sp>
        <p:nvSpPr>
          <p:cNvPr id="66563" name="Line 3"/>
          <p:cNvSpPr>
            <a:spLocks noChangeShapeType="1"/>
          </p:cNvSpPr>
          <p:nvPr/>
        </p:nvSpPr>
        <p:spPr bwMode="auto">
          <a:xfrm>
            <a:off x="3263900" y="6394450"/>
            <a:ext cx="2757488" cy="0"/>
          </a:xfrm>
          <a:prstGeom prst="line">
            <a:avLst/>
          </a:prstGeom>
          <a:noFill/>
          <a:ln w="25400">
            <a:solidFill>
              <a:schemeClr val="tx1"/>
            </a:solidFill>
            <a:round/>
            <a:headEnd/>
            <a:tailEnd/>
          </a:ln>
          <a:effectLst/>
        </p:spPr>
        <p:txBody>
          <a:bodyPr wrap="none" anchor="ctr"/>
          <a:lstStyle/>
          <a:p>
            <a:endParaRPr lang="en-US"/>
          </a:p>
        </p:txBody>
      </p:sp>
      <p:sp>
        <p:nvSpPr>
          <p:cNvPr id="66564" name="Line 4"/>
          <p:cNvSpPr>
            <a:spLocks noChangeShapeType="1"/>
          </p:cNvSpPr>
          <p:nvPr/>
        </p:nvSpPr>
        <p:spPr bwMode="auto">
          <a:xfrm flipV="1">
            <a:off x="3248025" y="48275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66565" name="Group 5"/>
          <p:cNvGrpSpPr>
            <a:grpSpLocks/>
          </p:cNvGrpSpPr>
          <p:nvPr/>
        </p:nvGrpSpPr>
        <p:grpSpPr bwMode="auto">
          <a:xfrm>
            <a:off x="3962400" y="4954588"/>
            <a:ext cx="815975" cy="1439862"/>
            <a:chOff x="2496" y="3121"/>
            <a:chExt cx="514" cy="907"/>
          </a:xfrm>
        </p:grpSpPr>
        <p:grpSp>
          <p:nvGrpSpPr>
            <p:cNvPr id="66566" name="Group 6"/>
            <p:cNvGrpSpPr>
              <a:grpSpLocks/>
            </p:cNvGrpSpPr>
            <p:nvPr/>
          </p:nvGrpSpPr>
          <p:grpSpPr bwMode="auto">
            <a:xfrm>
              <a:off x="2496" y="3121"/>
              <a:ext cx="514" cy="851"/>
              <a:chOff x="2496" y="3121"/>
              <a:chExt cx="514" cy="851"/>
            </a:xfrm>
          </p:grpSpPr>
          <p:sp>
            <p:nvSpPr>
              <p:cNvPr id="66567" name="Freeform 7"/>
              <p:cNvSpPr>
                <a:spLocks/>
              </p:cNvSpPr>
              <p:nvPr/>
            </p:nvSpPr>
            <p:spPr bwMode="auto">
              <a:xfrm>
                <a:off x="2496" y="3360"/>
                <a:ext cx="191" cy="612"/>
              </a:xfrm>
              <a:custGeom>
                <a:avLst/>
                <a:gdLst/>
                <a:ahLst/>
                <a:cxnLst>
                  <a:cxn ang="0">
                    <a:pos x="21" y="602"/>
                  </a:cxn>
                  <a:cxn ang="0">
                    <a:pos x="62" y="576"/>
                  </a:cxn>
                  <a:cxn ang="0">
                    <a:pos x="71" y="563"/>
                  </a:cxn>
                  <a:cxn ang="0">
                    <a:pos x="81" y="545"/>
                  </a:cxn>
                  <a:cxn ang="0">
                    <a:pos x="84" y="540"/>
                  </a:cxn>
                  <a:cxn ang="0">
                    <a:pos x="88" y="527"/>
                  </a:cxn>
                  <a:cxn ang="0">
                    <a:pos x="92" y="518"/>
                  </a:cxn>
                  <a:cxn ang="0">
                    <a:pos x="96" y="509"/>
                  </a:cxn>
                  <a:cxn ang="0">
                    <a:pos x="100" y="500"/>
                  </a:cxn>
                  <a:cxn ang="0">
                    <a:pos x="103" y="487"/>
                  </a:cxn>
                  <a:cxn ang="0">
                    <a:pos x="111" y="465"/>
                  </a:cxn>
                  <a:cxn ang="0">
                    <a:pos x="117" y="439"/>
                  </a:cxn>
                  <a:cxn ang="0">
                    <a:pos x="118" y="434"/>
                  </a:cxn>
                  <a:cxn ang="0">
                    <a:pos x="120" y="421"/>
                  </a:cxn>
                  <a:cxn ang="0">
                    <a:pos x="126" y="398"/>
                  </a:cxn>
                  <a:cxn ang="0">
                    <a:pos x="128" y="390"/>
                  </a:cxn>
                  <a:cxn ang="0">
                    <a:pos x="130" y="376"/>
                  </a:cxn>
                  <a:cxn ang="0">
                    <a:pos x="132" y="368"/>
                  </a:cxn>
                  <a:cxn ang="0">
                    <a:pos x="135" y="354"/>
                  </a:cxn>
                  <a:cxn ang="0">
                    <a:pos x="137" y="341"/>
                  </a:cxn>
                  <a:cxn ang="0">
                    <a:pos x="139" y="337"/>
                  </a:cxn>
                  <a:cxn ang="0">
                    <a:pos x="139" y="328"/>
                  </a:cxn>
                  <a:cxn ang="0">
                    <a:pos x="141" y="314"/>
                  </a:cxn>
                  <a:cxn ang="0">
                    <a:pos x="143" y="306"/>
                  </a:cxn>
                  <a:cxn ang="0">
                    <a:pos x="145" y="301"/>
                  </a:cxn>
                  <a:cxn ang="0">
                    <a:pos x="147" y="284"/>
                  </a:cxn>
                  <a:cxn ang="0">
                    <a:pos x="149" y="274"/>
                  </a:cxn>
                  <a:cxn ang="0">
                    <a:pos x="150" y="266"/>
                  </a:cxn>
                  <a:cxn ang="0">
                    <a:pos x="152" y="252"/>
                  </a:cxn>
                  <a:cxn ang="0">
                    <a:pos x="154" y="244"/>
                  </a:cxn>
                  <a:cxn ang="0">
                    <a:pos x="156" y="231"/>
                  </a:cxn>
                  <a:cxn ang="0">
                    <a:pos x="158" y="221"/>
                  </a:cxn>
                  <a:cxn ang="0">
                    <a:pos x="158" y="213"/>
                  </a:cxn>
                  <a:cxn ang="0">
                    <a:pos x="160" y="199"/>
                  </a:cxn>
                  <a:cxn ang="0">
                    <a:pos x="162" y="195"/>
                  </a:cxn>
                  <a:cxn ang="0">
                    <a:pos x="164" y="186"/>
                  </a:cxn>
                  <a:cxn ang="0">
                    <a:pos x="165" y="173"/>
                  </a:cxn>
                  <a:cxn ang="0">
                    <a:pos x="165" y="164"/>
                  </a:cxn>
                  <a:cxn ang="0">
                    <a:pos x="167" y="155"/>
                  </a:cxn>
                  <a:cxn ang="0">
                    <a:pos x="169" y="146"/>
                  </a:cxn>
                  <a:cxn ang="0">
                    <a:pos x="169" y="137"/>
                  </a:cxn>
                  <a:cxn ang="0">
                    <a:pos x="171" y="129"/>
                  </a:cxn>
                  <a:cxn ang="0">
                    <a:pos x="173" y="124"/>
                  </a:cxn>
                  <a:cxn ang="0">
                    <a:pos x="173" y="115"/>
                  </a:cxn>
                  <a:cxn ang="0">
                    <a:pos x="175" y="106"/>
                  </a:cxn>
                  <a:cxn ang="0">
                    <a:pos x="175" y="97"/>
                  </a:cxn>
                  <a:cxn ang="0">
                    <a:pos x="177" y="93"/>
                  </a:cxn>
                  <a:cxn ang="0">
                    <a:pos x="177" y="84"/>
                  </a:cxn>
                  <a:cxn ang="0">
                    <a:pos x="179" y="80"/>
                  </a:cxn>
                  <a:cxn ang="0">
                    <a:pos x="180" y="71"/>
                  </a:cxn>
                  <a:cxn ang="0">
                    <a:pos x="182" y="53"/>
                  </a:cxn>
                  <a:cxn ang="0">
                    <a:pos x="184" y="44"/>
                  </a:cxn>
                  <a:cxn ang="0">
                    <a:pos x="186" y="27"/>
                  </a:cxn>
                  <a:cxn ang="0">
                    <a:pos x="188" y="22"/>
                  </a:cxn>
                  <a:cxn ang="0">
                    <a:pos x="188" y="13"/>
                  </a:cxn>
                  <a:cxn ang="0">
                    <a:pos x="190" y="9"/>
                  </a:cxn>
                  <a:cxn ang="0">
                    <a:pos x="190" y="0"/>
                  </a:cxn>
                </a:cxnLst>
                <a:rect l="0" t="0" r="r" b="b"/>
                <a:pathLst>
                  <a:path w="191" h="612">
                    <a:moveTo>
                      <a:pt x="0" y="611"/>
                    </a:moveTo>
                    <a:lnTo>
                      <a:pt x="21" y="602"/>
                    </a:lnTo>
                    <a:lnTo>
                      <a:pt x="55" y="584"/>
                    </a:lnTo>
                    <a:lnTo>
                      <a:pt x="62" y="576"/>
                    </a:lnTo>
                    <a:lnTo>
                      <a:pt x="68" y="567"/>
                    </a:lnTo>
                    <a:lnTo>
                      <a:pt x="71" y="563"/>
                    </a:lnTo>
                    <a:lnTo>
                      <a:pt x="73" y="558"/>
                    </a:lnTo>
                    <a:lnTo>
                      <a:pt x="81" y="545"/>
                    </a:lnTo>
                    <a:lnTo>
                      <a:pt x="83" y="540"/>
                    </a:lnTo>
                    <a:lnTo>
                      <a:pt x="84" y="540"/>
                    </a:lnTo>
                    <a:lnTo>
                      <a:pt x="84" y="536"/>
                    </a:lnTo>
                    <a:lnTo>
                      <a:pt x="88" y="527"/>
                    </a:lnTo>
                    <a:lnTo>
                      <a:pt x="90" y="527"/>
                    </a:lnTo>
                    <a:lnTo>
                      <a:pt x="92" y="518"/>
                    </a:lnTo>
                    <a:lnTo>
                      <a:pt x="94" y="514"/>
                    </a:lnTo>
                    <a:lnTo>
                      <a:pt x="96" y="509"/>
                    </a:lnTo>
                    <a:lnTo>
                      <a:pt x="98" y="505"/>
                    </a:lnTo>
                    <a:lnTo>
                      <a:pt x="100" y="500"/>
                    </a:lnTo>
                    <a:lnTo>
                      <a:pt x="101" y="496"/>
                    </a:lnTo>
                    <a:lnTo>
                      <a:pt x="103" y="487"/>
                    </a:lnTo>
                    <a:lnTo>
                      <a:pt x="105" y="482"/>
                    </a:lnTo>
                    <a:lnTo>
                      <a:pt x="111" y="465"/>
                    </a:lnTo>
                    <a:lnTo>
                      <a:pt x="113" y="456"/>
                    </a:lnTo>
                    <a:lnTo>
                      <a:pt x="117" y="439"/>
                    </a:lnTo>
                    <a:lnTo>
                      <a:pt x="117" y="434"/>
                    </a:lnTo>
                    <a:lnTo>
                      <a:pt x="118" y="434"/>
                    </a:lnTo>
                    <a:lnTo>
                      <a:pt x="118" y="429"/>
                    </a:lnTo>
                    <a:lnTo>
                      <a:pt x="120" y="421"/>
                    </a:lnTo>
                    <a:lnTo>
                      <a:pt x="126" y="403"/>
                    </a:lnTo>
                    <a:lnTo>
                      <a:pt x="126" y="398"/>
                    </a:lnTo>
                    <a:lnTo>
                      <a:pt x="126" y="394"/>
                    </a:lnTo>
                    <a:lnTo>
                      <a:pt x="128" y="390"/>
                    </a:lnTo>
                    <a:lnTo>
                      <a:pt x="130" y="381"/>
                    </a:lnTo>
                    <a:lnTo>
                      <a:pt x="130" y="376"/>
                    </a:lnTo>
                    <a:lnTo>
                      <a:pt x="132" y="372"/>
                    </a:lnTo>
                    <a:lnTo>
                      <a:pt x="132" y="368"/>
                    </a:lnTo>
                    <a:lnTo>
                      <a:pt x="134" y="363"/>
                    </a:lnTo>
                    <a:lnTo>
                      <a:pt x="135" y="354"/>
                    </a:lnTo>
                    <a:lnTo>
                      <a:pt x="135" y="345"/>
                    </a:lnTo>
                    <a:lnTo>
                      <a:pt x="137" y="341"/>
                    </a:lnTo>
                    <a:lnTo>
                      <a:pt x="137" y="337"/>
                    </a:lnTo>
                    <a:lnTo>
                      <a:pt x="139" y="337"/>
                    </a:lnTo>
                    <a:lnTo>
                      <a:pt x="139" y="332"/>
                    </a:lnTo>
                    <a:lnTo>
                      <a:pt x="139" y="328"/>
                    </a:lnTo>
                    <a:lnTo>
                      <a:pt x="141" y="319"/>
                    </a:lnTo>
                    <a:lnTo>
                      <a:pt x="141" y="314"/>
                    </a:lnTo>
                    <a:lnTo>
                      <a:pt x="143" y="310"/>
                    </a:lnTo>
                    <a:lnTo>
                      <a:pt x="143" y="306"/>
                    </a:lnTo>
                    <a:lnTo>
                      <a:pt x="145" y="306"/>
                    </a:lnTo>
                    <a:lnTo>
                      <a:pt x="145" y="301"/>
                    </a:lnTo>
                    <a:lnTo>
                      <a:pt x="145" y="297"/>
                    </a:lnTo>
                    <a:lnTo>
                      <a:pt x="147" y="284"/>
                    </a:lnTo>
                    <a:lnTo>
                      <a:pt x="149" y="279"/>
                    </a:lnTo>
                    <a:lnTo>
                      <a:pt x="149" y="274"/>
                    </a:lnTo>
                    <a:lnTo>
                      <a:pt x="149" y="270"/>
                    </a:lnTo>
                    <a:lnTo>
                      <a:pt x="150" y="266"/>
                    </a:lnTo>
                    <a:lnTo>
                      <a:pt x="152" y="257"/>
                    </a:lnTo>
                    <a:lnTo>
                      <a:pt x="152" y="252"/>
                    </a:lnTo>
                    <a:lnTo>
                      <a:pt x="152" y="248"/>
                    </a:lnTo>
                    <a:lnTo>
                      <a:pt x="154" y="244"/>
                    </a:lnTo>
                    <a:lnTo>
                      <a:pt x="154" y="239"/>
                    </a:lnTo>
                    <a:lnTo>
                      <a:pt x="156" y="231"/>
                    </a:lnTo>
                    <a:lnTo>
                      <a:pt x="156" y="226"/>
                    </a:lnTo>
                    <a:lnTo>
                      <a:pt x="158" y="221"/>
                    </a:lnTo>
                    <a:lnTo>
                      <a:pt x="158" y="217"/>
                    </a:lnTo>
                    <a:lnTo>
                      <a:pt x="158" y="213"/>
                    </a:lnTo>
                    <a:lnTo>
                      <a:pt x="160" y="203"/>
                    </a:lnTo>
                    <a:lnTo>
                      <a:pt x="160" y="199"/>
                    </a:lnTo>
                    <a:lnTo>
                      <a:pt x="162" y="199"/>
                    </a:lnTo>
                    <a:lnTo>
                      <a:pt x="162" y="195"/>
                    </a:lnTo>
                    <a:lnTo>
                      <a:pt x="162" y="190"/>
                    </a:lnTo>
                    <a:lnTo>
                      <a:pt x="164" y="186"/>
                    </a:lnTo>
                    <a:lnTo>
                      <a:pt x="164" y="182"/>
                    </a:lnTo>
                    <a:lnTo>
                      <a:pt x="165" y="173"/>
                    </a:lnTo>
                    <a:lnTo>
                      <a:pt x="165" y="168"/>
                    </a:lnTo>
                    <a:lnTo>
                      <a:pt x="165" y="164"/>
                    </a:lnTo>
                    <a:lnTo>
                      <a:pt x="167" y="160"/>
                    </a:lnTo>
                    <a:lnTo>
                      <a:pt x="167" y="155"/>
                    </a:lnTo>
                    <a:lnTo>
                      <a:pt x="167" y="150"/>
                    </a:lnTo>
                    <a:lnTo>
                      <a:pt x="169" y="146"/>
                    </a:lnTo>
                    <a:lnTo>
                      <a:pt x="169" y="142"/>
                    </a:lnTo>
                    <a:lnTo>
                      <a:pt x="169" y="137"/>
                    </a:lnTo>
                    <a:lnTo>
                      <a:pt x="171" y="133"/>
                    </a:lnTo>
                    <a:lnTo>
                      <a:pt x="171" y="129"/>
                    </a:lnTo>
                    <a:lnTo>
                      <a:pt x="171" y="124"/>
                    </a:lnTo>
                    <a:lnTo>
                      <a:pt x="173" y="124"/>
                    </a:lnTo>
                    <a:lnTo>
                      <a:pt x="173" y="120"/>
                    </a:lnTo>
                    <a:lnTo>
                      <a:pt x="173" y="115"/>
                    </a:lnTo>
                    <a:lnTo>
                      <a:pt x="175" y="111"/>
                    </a:lnTo>
                    <a:lnTo>
                      <a:pt x="175" y="106"/>
                    </a:lnTo>
                    <a:lnTo>
                      <a:pt x="175" y="102"/>
                    </a:lnTo>
                    <a:lnTo>
                      <a:pt x="175" y="97"/>
                    </a:lnTo>
                    <a:lnTo>
                      <a:pt x="177" y="97"/>
                    </a:lnTo>
                    <a:lnTo>
                      <a:pt x="177" y="93"/>
                    </a:lnTo>
                    <a:lnTo>
                      <a:pt x="177" y="89"/>
                    </a:lnTo>
                    <a:lnTo>
                      <a:pt x="177" y="84"/>
                    </a:lnTo>
                    <a:lnTo>
                      <a:pt x="179" y="84"/>
                    </a:lnTo>
                    <a:lnTo>
                      <a:pt x="179" y="80"/>
                    </a:lnTo>
                    <a:lnTo>
                      <a:pt x="179" y="75"/>
                    </a:lnTo>
                    <a:lnTo>
                      <a:pt x="180" y="71"/>
                    </a:lnTo>
                    <a:lnTo>
                      <a:pt x="180" y="66"/>
                    </a:lnTo>
                    <a:lnTo>
                      <a:pt x="182" y="53"/>
                    </a:lnTo>
                    <a:lnTo>
                      <a:pt x="182" y="49"/>
                    </a:lnTo>
                    <a:lnTo>
                      <a:pt x="184" y="44"/>
                    </a:lnTo>
                    <a:lnTo>
                      <a:pt x="184" y="40"/>
                    </a:lnTo>
                    <a:lnTo>
                      <a:pt x="186" y="27"/>
                    </a:lnTo>
                    <a:lnTo>
                      <a:pt x="186" y="22"/>
                    </a:lnTo>
                    <a:lnTo>
                      <a:pt x="188" y="22"/>
                    </a:lnTo>
                    <a:lnTo>
                      <a:pt x="188" y="18"/>
                    </a:lnTo>
                    <a:lnTo>
                      <a:pt x="188" y="13"/>
                    </a:lnTo>
                    <a:lnTo>
                      <a:pt x="188" y="9"/>
                    </a:lnTo>
                    <a:lnTo>
                      <a:pt x="190" y="9"/>
                    </a:lnTo>
                    <a:lnTo>
                      <a:pt x="190" y="5"/>
                    </a:lnTo>
                    <a:lnTo>
                      <a:pt x="19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6568" name="Freeform 8"/>
              <p:cNvSpPr>
                <a:spLocks/>
              </p:cNvSpPr>
              <p:nvPr/>
            </p:nvSpPr>
            <p:spPr bwMode="auto">
              <a:xfrm>
                <a:off x="2686" y="3147"/>
                <a:ext cx="44" cy="214"/>
              </a:xfrm>
              <a:custGeom>
                <a:avLst/>
                <a:gdLst/>
                <a:ahLst/>
                <a:cxnLst>
                  <a:cxn ang="0">
                    <a:pos x="0" y="213"/>
                  </a:cxn>
                  <a:cxn ang="0">
                    <a:pos x="0" y="213"/>
                  </a:cxn>
                  <a:cxn ang="0">
                    <a:pos x="0" y="208"/>
                  </a:cxn>
                  <a:cxn ang="0">
                    <a:pos x="2" y="208"/>
                  </a:cxn>
                  <a:cxn ang="0">
                    <a:pos x="2" y="204"/>
                  </a:cxn>
                  <a:cxn ang="0">
                    <a:pos x="2" y="200"/>
                  </a:cxn>
                  <a:cxn ang="0">
                    <a:pos x="4" y="191"/>
                  </a:cxn>
                  <a:cxn ang="0">
                    <a:pos x="4" y="186"/>
                  </a:cxn>
                  <a:cxn ang="0">
                    <a:pos x="5" y="186"/>
                  </a:cxn>
                  <a:cxn ang="0">
                    <a:pos x="5" y="182"/>
                  </a:cxn>
                  <a:cxn ang="0">
                    <a:pos x="5" y="178"/>
                  </a:cxn>
                  <a:cxn ang="0">
                    <a:pos x="5" y="173"/>
                  </a:cxn>
                  <a:cxn ang="0">
                    <a:pos x="7" y="169"/>
                  </a:cxn>
                  <a:cxn ang="0">
                    <a:pos x="7" y="164"/>
                  </a:cxn>
                  <a:cxn ang="0">
                    <a:pos x="9" y="160"/>
                  </a:cxn>
                  <a:cxn ang="0">
                    <a:pos x="9" y="155"/>
                  </a:cxn>
                  <a:cxn ang="0">
                    <a:pos x="9" y="151"/>
                  </a:cxn>
                  <a:cxn ang="0">
                    <a:pos x="11" y="147"/>
                  </a:cxn>
                  <a:cxn ang="0">
                    <a:pos x="11" y="142"/>
                  </a:cxn>
                  <a:cxn ang="0">
                    <a:pos x="13" y="138"/>
                  </a:cxn>
                  <a:cxn ang="0">
                    <a:pos x="13" y="133"/>
                  </a:cxn>
                  <a:cxn ang="0">
                    <a:pos x="13" y="129"/>
                  </a:cxn>
                  <a:cxn ang="0">
                    <a:pos x="15" y="125"/>
                  </a:cxn>
                  <a:cxn ang="0">
                    <a:pos x="15" y="120"/>
                  </a:cxn>
                  <a:cxn ang="0">
                    <a:pos x="15" y="115"/>
                  </a:cxn>
                  <a:cxn ang="0">
                    <a:pos x="17" y="115"/>
                  </a:cxn>
                  <a:cxn ang="0">
                    <a:pos x="17" y="111"/>
                  </a:cxn>
                  <a:cxn ang="0">
                    <a:pos x="17" y="107"/>
                  </a:cxn>
                  <a:cxn ang="0">
                    <a:pos x="19" y="107"/>
                  </a:cxn>
                  <a:cxn ang="0">
                    <a:pos x="19" y="102"/>
                  </a:cxn>
                  <a:cxn ang="0">
                    <a:pos x="19" y="98"/>
                  </a:cxn>
                  <a:cxn ang="0">
                    <a:pos x="21" y="98"/>
                  </a:cxn>
                  <a:cxn ang="0">
                    <a:pos x="21" y="93"/>
                  </a:cxn>
                  <a:cxn ang="0">
                    <a:pos x="21" y="89"/>
                  </a:cxn>
                  <a:cxn ang="0">
                    <a:pos x="22" y="84"/>
                  </a:cxn>
                  <a:cxn ang="0">
                    <a:pos x="22" y="80"/>
                  </a:cxn>
                  <a:cxn ang="0">
                    <a:pos x="22" y="76"/>
                  </a:cxn>
                  <a:cxn ang="0">
                    <a:pos x="24" y="76"/>
                  </a:cxn>
                  <a:cxn ang="0">
                    <a:pos x="24" y="71"/>
                  </a:cxn>
                  <a:cxn ang="0">
                    <a:pos x="24" y="67"/>
                  </a:cxn>
                  <a:cxn ang="0">
                    <a:pos x="26" y="67"/>
                  </a:cxn>
                  <a:cxn ang="0">
                    <a:pos x="26" y="62"/>
                  </a:cxn>
                  <a:cxn ang="0">
                    <a:pos x="26" y="58"/>
                  </a:cxn>
                  <a:cxn ang="0">
                    <a:pos x="28" y="58"/>
                  </a:cxn>
                  <a:cxn ang="0">
                    <a:pos x="28" y="54"/>
                  </a:cxn>
                  <a:cxn ang="0">
                    <a:pos x="28" y="49"/>
                  </a:cxn>
                  <a:cxn ang="0">
                    <a:pos x="30" y="49"/>
                  </a:cxn>
                  <a:cxn ang="0">
                    <a:pos x="30" y="44"/>
                  </a:cxn>
                  <a:cxn ang="0">
                    <a:pos x="32" y="40"/>
                  </a:cxn>
                  <a:cxn ang="0">
                    <a:pos x="32" y="36"/>
                  </a:cxn>
                  <a:cxn ang="0">
                    <a:pos x="33" y="36"/>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4">
                    <a:moveTo>
                      <a:pt x="0" y="213"/>
                    </a:moveTo>
                    <a:lnTo>
                      <a:pt x="0" y="213"/>
                    </a:lnTo>
                    <a:lnTo>
                      <a:pt x="0" y="208"/>
                    </a:lnTo>
                    <a:lnTo>
                      <a:pt x="2" y="208"/>
                    </a:lnTo>
                    <a:lnTo>
                      <a:pt x="2" y="204"/>
                    </a:lnTo>
                    <a:lnTo>
                      <a:pt x="2" y="200"/>
                    </a:lnTo>
                    <a:lnTo>
                      <a:pt x="4" y="191"/>
                    </a:lnTo>
                    <a:lnTo>
                      <a:pt x="4" y="186"/>
                    </a:lnTo>
                    <a:lnTo>
                      <a:pt x="5" y="186"/>
                    </a:lnTo>
                    <a:lnTo>
                      <a:pt x="5" y="182"/>
                    </a:lnTo>
                    <a:lnTo>
                      <a:pt x="5" y="178"/>
                    </a:lnTo>
                    <a:lnTo>
                      <a:pt x="5" y="173"/>
                    </a:lnTo>
                    <a:lnTo>
                      <a:pt x="7" y="169"/>
                    </a:lnTo>
                    <a:lnTo>
                      <a:pt x="7" y="164"/>
                    </a:lnTo>
                    <a:lnTo>
                      <a:pt x="9" y="160"/>
                    </a:lnTo>
                    <a:lnTo>
                      <a:pt x="9" y="155"/>
                    </a:lnTo>
                    <a:lnTo>
                      <a:pt x="9" y="151"/>
                    </a:lnTo>
                    <a:lnTo>
                      <a:pt x="11" y="147"/>
                    </a:lnTo>
                    <a:lnTo>
                      <a:pt x="11" y="142"/>
                    </a:lnTo>
                    <a:lnTo>
                      <a:pt x="13" y="138"/>
                    </a:lnTo>
                    <a:lnTo>
                      <a:pt x="13" y="133"/>
                    </a:lnTo>
                    <a:lnTo>
                      <a:pt x="13" y="129"/>
                    </a:lnTo>
                    <a:lnTo>
                      <a:pt x="15" y="125"/>
                    </a:lnTo>
                    <a:lnTo>
                      <a:pt x="15" y="120"/>
                    </a:lnTo>
                    <a:lnTo>
                      <a:pt x="15" y="115"/>
                    </a:lnTo>
                    <a:lnTo>
                      <a:pt x="17" y="115"/>
                    </a:lnTo>
                    <a:lnTo>
                      <a:pt x="17" y="111"/>
                    </a:lnTo>
                    <a:lnTo>
                      <a:pt x="17" y="107"/>
                    </a:lnTo>
                    <a:lnTo>
                      <a:pt x="19" y="107"/>
                    </a:lnTo>
                    <a:lnTo>
                      <a:pt x="19" y="102"/>
                    </a:lnTo>
                    <a:lnTo>
                      <a:pt x="19" y="98"/>
                    </a:lnTo>
                    <a:lnTo>
                      <a:pt x="21" y="98"/>
                    </a:lnTo>
                    <a:lnTo>
                      <a:pt x="21" y="93"/>
                    </a:lnTo>
                    <a:lnTo>
                      <a:pt x="21" y="89"/>
                    </a:lnTo>
                    <a:lnTo>
                      <a:pt x="22" y="84"/>
                    </a:lnTo>
                    <a:lnTo>
                      <a:pt x="22" y="80"/>
                    </a:lnTo>
                    <a:lnTo>
                      <a:pt x="22" y="76"/>
                    </a:lnTo>
                    <a:lnTo>
                      <a:pt x="24" y="76"/>
                    </a:lnTo>
                    <a:lnTo>
                      <a:pt x="24" y="71"/>
                    </a:lnTo>
                    <a:lnTo>
                      <a:pt x="24" y="67"/>
                    </a:lnTo>
                    <a:lnTo>
                      <a:pt x="26" y="67"/>
                    </a:lnTo>
                    <a:lnTo>
                      <a:pt x="26" y="62"/>
                    </a:lnTo>
                    <a:lnTo>
                      <a:pt x="26" y="58"/>
                    </a:lnTo>
                    <a:lnTo>
                      <a:pt x="28" y="58"/>
                    </a:lnTo>
                    <a:lnTo>
                      <a:pt x="28" y="54"/>
                    </a:lnTo>
                    <a:lnTo>
                      <a:pt x="28" y="49"/>
                    </a:lnTo>
                    <a:lnTo>
                      <a:pt x="30" y="49"/>
                    </a:lnTo>
                    <a:lnTo>
                      <a:pt x="30" y="44"/>
                    </a:lnTo>
                    <a:lnTo>
                      <a:pt x="32" y="40"/>
                    </a:lnTo>
                    <a:lnTo>
                      <a:pt x="32" y="36"/>
                    </a:lnTo>
                    <a:lnTo>
                      <a:pt x="33" y="36"/>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6569" name="Freeform 9"/>
              <p:cNvSpPr>
                <a:spLocks/>
              </p:cNvSpPr>
              <p:nvPr/>
            </p:nvSpPr>
            <p:spPr bwMode="auto">
              <a:xfrm>
                <a:off x="2729" y="3121"/>
                <a:ext cx="34" cy="27"/>
              </a:xfrm>
              <a:custGeom>
                <a:avLst/>
                <a:gdLst/>
                <a:ahLst/>
                <a:cxnLst>
                  <a:cxn ang="0">
                    <a:pos x="0" y="26"/>
                  </a:cxn>
                  <a:cxn ang="0">
                    <a:pos x="0" y="26"/>
                  </a:cxn>
                  <a:cxn ang="0">
                    <a:pos x="0" y="22"/>
                  </a:cxn>
                  <a:cxn ang="0">
                    <a:pos x="2" y="22"/>
                  </a:cxn>
                  <a:cxn ang="0">
                    <a:pos x="2" y="18"/>
                  </a:cxn>
                  <a:cxn ang="0">
                    <a:pos x="4" y="18"/>
                  </a:cxn>
                  <a:cxn ang="0">
                    <a:pos x="4" y="13"/>
                  </a:cxn>
                  <a:cxn ang="0">
                    <a:pos x="6" y="13"/>
                  </a:cxn>
                  <a:cxn ang="0">
                    <a:pos x="8" y="9"/>
                  </a:cxn>
                  <a:cxn ang="0">
                    <a:pos x="10" y="9"/>
                  </a:cxn>
                  <a:cxn ang="0">
                    <a:pos x="10" y="5"/>
                  </a:cxn>
                  <a:cxn ang="0">
                    <a:pos x="12" y="5"/>
                  </a:cxn>
                  <a:cxn ang="0">
                    <a:pos x="13" y="5"/>
                  </a:cxn>
                  <a:cxn ang="0">
                    <a:pos x="13" y="0"/>
                  </a:cxn>
                  <a:cxn ang="0">
                    <a:pos x="15" y="0"/>
                  </a:cxn>
                  <a:cxn ang="0">
                    <a:pos x="18" y="0"/>
                  </a:cxn>
                  <a:cxn ang="0">
                    <a:pos x="19" y="0"/>
                  </a:cxn>
                  <a:cxn ang="0">
                    <a:pos x="21" y="0"/>
                  </a:cxn>
                  <a:cxn ang="0">
                    <a:pos x="23" y="0"/>
                  </a:cxn>
                  <a:cxn ang="0">
                    <a:pos x="25" y="0"/>
                  </a:cxn>
                  <a:cxn ang="0">
                    <a:pos x="25" y="5"/>
                  </a:cxn>
                  <a:cxn ang="0">
                    <a:pos x="27" y="5"/>
                  </a:cxn>
                  <a:cxn ang="0">
                    <a:pos x="29" y="5"/>
                  </a:cxn>
                  <a:cxn ang="0">
                    <a:pos x="29" y="9"/>
                  </a:cxn>
                  <a:cxn ang="0">
                    <a:pos x="31" y="9"/>
                  </a:cxn>
                  <a:cxn ang="0">
                    <a:pos x="31" y="13"/>
                  </a:cxn>
                  <a:cxn ang="0">
                    <a:pos x="33" y="13"/>
                  </a:cxn>
                </a:cxnLst>
                <a:rect l="0" t="0" r="r" b="b"/>
                <a:pathLst>
                  <a:path w="34" h="27">
                    <a:moveTo>
                      <a:pt x="0" y="26"/>
                    </a:moveTo>
                    <a:lnTo>
                      <a:pt x="0" y="26"/>
                    </a:lnTo>
                    <a:lnTo>
                      <a:pt x="0" y="22"/>
                    </a:lnTo>
                    <a:lnTo>
                      <a:pt x="2" y="22"/>
                    </a:lnTo>
                    <a:lnTo>
                      <a:pt x="2" y="18"/>
                    </a:lnTo>
                    <a:lnTo>
                      <a:pt x="4" y="18"/>
                    </a:lnTo>
                    <a:lnTo>
                      <a:pt x="4" y="13"/>
                    </a:lnTo>
                    <a:lnTo>
                      <a:pt x="6" y="13"/>
                    </a:lnTo>
                    <a:lnTo>
                      <a:pt x="8" y="9"/>
                    </a:lnTo>
                    <a:lnTo>
                      <a:pt x="10" y="9"/>
                    </a:lnTo>
                    <a:lnTo>
                      <a:pt x="10" y="5"/>
                    </a:lnTo>
                    <a:lnTo>
                      <a:pt x="12" y="5"/>
                    </a:lnTo>
                    <a:lnTo>
                      <a:pt x="13" y="5"/>
                    </a:lnTo>
                    <a:lnTo>
                      <a:pt x="13" y="0"/>
                    </a:lnTo>
                    <a:lnTo>
                      <a:pt x="15" y="0"/>
                    </a:lnTo>
                    <a:lnTo>
                      <a:pt x="18" y="0"/>
                    </a:lnTo>
                    <a:lnTo>
                      <a:pt x="19" y="0"/>
                    </a:lnTo>
                    <a:lnTo>
                      <a:pt x="21" y="0"/>
                    </a:lnTo>
                    <a:lnTo>
                      <a:pt x="23" y="0"/>
                    </a:lnTo>
                    <a:lnTo>
                      <a:pt x="25" y="0"/>
                    </a:lnTo>
                    <a:lnTo>
                      <a:pt x="25" y="5"/>
                    </a:lnTo>
                    <a:lnTo>
                      <a:pt x="27" y="5"/>
                    </a:lnTo>
                    <a:lnTo>
                      <a:pt x="29" y="5"/>
                    </a:lnTo>
                    <a:lnTo>
                      <a:pt x="29" y="9"/>
                    </a:lnTo>
                    <a:lnTo>
                      <a:pt x="31" y="9"/>
                    </a:lnTo>
                    <a:lnTo>
                      <a:pt x="31" y="13"/>
                    </a:lnTo>
                    <a:lnTo>
                      <a:pt x="33"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6570" name="Freeform 10"/>
              <p:cNvSpPr>
                <a:spLocks/>
              </p:cNvSpPr>
              <p:nvPr/>
            </p:nvSpPr>
            <p:spPr bwMode="auto">
              <a:xfrm>
                <a:off x="2762" y="3134"/>
                <a:ext cx="46" cy="205"/>
              </a:xfrm>
              <a:custGeom>
                <a:avLst/>
                <a:gdLst/>
                <a:ahLst/>
                <a:cxnLst>
                  <a:cxn ang="0">
                    <a:pos x="0" y="0"/>
                  </a:cxn>
                  <a:cxn ang="0">
                    <a:pos x="0" y="0"/>
                  </a:cxn>
                  <a:cxn ang="0">
                    <a:pos x="2" y="0"/>
                  </a:cxn>
                  <a:cxn ang="0">
                    <a:pos x="2" y="5"/>
                  </a:cxn>
                  <a:cxn ang="0">
                    <a:pos x="4" y="5"/>
                  </a:cxn>
                  <a:cxn ang="0">
                    <a:pos x="4" y="9"/>
                  </a:cxn>
                  <a:cxn ang="0">
                    <a:pos x="6" y="9"/>
                  </a:cxn>
                  <a:cxn ang="0">
                    <a:pos x="6" y="13"/>
                  </a:cxn>
                  <a:cxn ang="0">
                    <a:pos x="8" y="13"/>
                  </a:cxn>
                  <a:cxn ang="0">
                    <a:pos x="8" y="18"/>
                  </a:cxn>
                  <a:cxn ang="0">
                    <a:pos x="8"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4"/>
                  </a:cxn>
                  <a:cxn ang="0">
                    <a:pos x="19" y="54"/>
                  </a:cxn>
                  <a:cxn ang="0">
                    <a:pos x="19" y="58"/>
                  </a:cxn>
                  <a:cxn ang="0">
                    <a:pos x="19" y="62"/>
                  </a:cxn>
                  <a:cxn ang="0">
                    <a:pos x="21" y="62"/>
                  </a:cxn>
                  <a:cxn ang="0">
                    <a:pos x="21" y="67"/>
                  </a:cxn>
                  <a:cxn ang="0">
                    <a:pos x="21" y="71"/>
                  </a:cxn>
                  <a:cxn ang="0">
                    <a:pos x="23" y="71"/>
                  </a:cxn>
                  <a:cxn ang="0">
                    <a:pos x="23" y="75"/>
                  </a:cxn>
                  <a:cxn ang="0">
                    <a:pos x="24" y="80"/>
                  </a:cxn>
                  <a:cxn ang="0">
                    <a:pos x="24" y="84"/>
                  </a:cxn>
                  <a:cxn ang="0">
                    <a:pos x="24" y="89"/>
                  </a:cxn>
                  <a:cxn ang="0">
                    <a:pos x="26" y="93"/>
                  </a:cxn>
                  <a:cxn ang="0">
                    <a:pos x="26" y="97"/>
                  </a:cxn>
                  <a:cxn ang="0">
                    <a:pos x="28" y="102"/>
                  </a:cxn>
                  <a:cxn ang="0">
                    <a:pos x="28" y="107"/>
                  </a:cxn>
                  <a:cxn ang="0">
                    <a:pos x="30" y="111"/>
                  </a:cxn>
                  <a:cxn ang="0">
                    <a:pos x="30" y="115"/>
                  </a:cxn>
                  <a:cxn ang="0">
                    <a:pos x="32" y="120"/>
                  </a:cxn>
                  <a:cxn ang="0">
                    <a:pos x="32" y="124"/>
                  </a:cxn>
                  <a:cxn ang="0">
                    <a:pos x="32" y="129"/>
                  </a:cxn>
                  <a:cxn ang="0">
                    <a:pos x="34" y="133"/>
                  </a:cxn>
                  <a:cxn ang="0">
                    <a:pos x="34" y="138"/>
                  </a:cxn>
                  <a:cxn ang="0">
                    <a:pos x="36" y="142"/>
                  </a:cxn>
                  <a:cxn ang="0">
                    <a:pos x="36" y="146"/>
                  </a:cxn>
                  <a:cxn ang="0">
                    <a:pos x="36" y="151"/>
                  </a:cxn>
                  <a:cxn ang="0">
                    <a:pos x="37" y="155"/>
                  </a:cxn>
                  <a:cxn ang="0">
                    <a:pos x="37" y="160"/>
                  </a:cxn>
                  <a:cxn ang="0">
                    <a:pos x="37" y="164"/>
                  </a:cxn>
                  <a:cxn ang="0">
                    <a:pos x="39" y="164"/>
                  </a:cxn>
                  <a:cxn ang="0">
                    <a:pos x="39" y="168"/>
                  </a:cxn>
                  <a:cxn ang="0">
                    <a:pos x="39" y="173"/>
                  </a:cxn>
                  <a:cxn ang="0">
                    <a:pos x="41" y="177"/>
                  </a:cxn>
                  <a:cxn ang="0">
                    <a:pos x="41" y="182"/>
                  </a:cxn>
                  <a:cxn ang="0">
                    <a:pos x="43" y="186"/>
                  </a:cxn>
                  <a:cxn ang="0">
                    <a:pos x="43" y="191"/>
                  </a:cxn>
                  <a:cxn ang="0">
                    <a:pos x="43" y="195"/>
                  </a:cxn>
                  <a:cxn ang="0">
                    <a:pos x="43" y="199"/>
                  </a:cxn>
                  <a:cxn ang="0">
                    <a:pos x="45" y="199"/>
                  </a:cxn>
                  <a:cxn ang="0">
                    <a:pos x="45" y="204"/>
                  </a:cxn>
                </a:cxnLst>
                <a:rect l="0" t="0" r="r" b="b"/>
                <a:pathLst>
                  <a:path w="46" h="205">
                    <a:moveTo>
                      <a:pt x="0" y="0"/>
                    </a:moveTo>
                    <a:lnTo>
                      <a:pt x="0" y="0"/>
                    </a:lnTo>
                    <a:lnTo>
                      <a:pt x="2" y="0"/>
                    </a:lnTo>
                    <a:lnTo>
                      <a:pt x="2" y="5"/>
                    </a:lnTo>
                    <a:lnTo>
                      <a:pt x="4" y="5"/>
                    </a:lnTo>
                    <a:lnTo>
                      <a:pt x="4" y="9"/>
                    </a:lnTo>
                    <a:lnTo>
                      <a:pt x="6" y="9"/>
                    </a:lnTo>
                    <a:lnTo>
                      <a:pt x="6" y="13"/>
                    </a:lnTo>
                    <a:lnTo>
                      <a:pt x="8" y="13"/>
                    </a:lnTo>
                    <a:lnTo>
                      <a:pt x="8" y="18"/>
                    </a:lnTo>
                    <a:lnTo>
                      <a:pt x="8" y="22"/>
                    </a:lnTo>
                    <a:lnTo>
                      <a:pt x="9" y="22"/>
                    </a:lnTo>
                    <a:lnTo>
                      <a:pt x="9" y="27"/>
                    </a:lnTo>
                    <a:lnTo>
                      <a:pt x="11" y="27"/>
                    </a:lnTo>
                    <a:lnTo>
                      <a:pt x="11" y="31"/>
                    </a:lnTo>
                    <a:lnTo>
                      <a:pt x="13" y="36"/>
                    </a:lnTo>
                    <a:lnTo>
                      <a:pt x="13" y="40"/>
                    </a:lnTo>
                    <a:lnTo>
                      <a:pt x="15" y="40"/>
                    </a:lnTo>
                    <a:lnTo>
                      <a:pt x="15" y="44"/>
                    </a:lnTo>
                    <a:lnTo>
                      <a:pt x="15" y="49"/>
                    </a:lnTo>
                    <a:lnTo>
                      <a:pt x="17" y="49"/>
                    </a:lnTo>
                    <a:lnTo>
                      <a:pt x="17" y="54"/>
                    </a:lnTo>
                    <a:lnTo>
                      <a:pt x="19" y="54"/>
                    </a:lnTo>
                    <a:lnTo>
                      <a:pt x="19" y="58"/>
                    </a:lnTo>
                    <a:lnTo>
                      <a:pt x="19" y="62"/>
                    </a:lnTo>
                    <a:lnTo>
                      <a:pt x="21" y="62"/>
                    </a:lnTo>
                    <a:lnTo>
                      <a:pt x="21" y="67"/>
                    </a:lnTo>
                    <a:lnTo>
                      <a:pt x="21" y="71"/>
                    </a:lnTo>
                    <a:lnTo>
                      <a:pt x="23" y="71"/>
                    </a:lnTo>
                    <a:lnTo>
                      <a:pt x="23" y="75"/>
                    </a:lnTo>
                    <a:lnTo>
                      <a:pt x="24" y="80"/>
                    </a:lnTo>
                    <a:lnTo>
                      <a:pt x="24" y="84"/>
                    </a:lnTo>
                    <a:lnTo>
                      <a:pt x="24" y="89"/>
                    </a:lnTo>
                    <a:lnTo>
                      <a:pt x="26" y="93"/>
                    </a:lnTo>
                    <a:lnTo>
                      <a:pt x="26" y="97"/>
                    </a:lnTo>
                    <a:lnTo>
                      <a:pt x="28" y="102"/>
                    </a:lnTo>
                    <a:lnTo>
                      <a:pt x="28" y="107"/>
                    </a:lnTo>
                    <a:lnTo>
                      <a:pt x="30" y="111"/>
                    </a:lnTo>
                    <a:lnTo>
                      <a:pt x="30" y="115"/>
                    </a:lnTo>
                    <a:lnTo>
                      <a:pt x="32" y="120"/>
                    </a:lnTo>
                    <a:lnTo>
                      <a:pt x="32" y="124"/>
                    </a:lnTo>
                    <a:lnTo>
                      <a:pt x="32" y="129"/>
                    </a:lnTo>
                    <a:lnTo>
                      <a:pt x="34" y="133"/>
                    </a:lnTo>
                    <a:lnTo>
                      <a:pt x="34" y="138"/>
                    </a:lnTo>
                    <a:lnTo>
                      <a:pt x="36" y="142"/>
                    </a:lnTo>
                    <a:lnTo>
                      <a:pt x="36" y="146"/>
                    </a:lnTo>
                    <a:lnTo>
                      <a:pt x="36" y="151"/>
                    </a:lnTo>
                    <a:lnTo>
                      <a:pt x="37" y="155"/>
                    </a:lnTo>
                    <a:lnTo>
                      <a:pt x="37" y="160"/>
                    </a:lnTo>
                    <a:lnTo>
                      <a:pt x="37" y="164"/>
                    </a:lnTo>
                    <a:lnTo>
                      <a:pt x="39" y="164"/>
                    </a:lnTo>
                    <a:lnTo>
                      <a:pt x="39" y="168"/>
                    </a:lnTo>
                    <a:lnTo>
                      <a:pt x="39" y="173"/>
                    </a:lnTo>
                    <a:lnTo>
                      <a:pt x="41" y="177"/>
                    </a:lnTo>
                    <a:lnTo>
                      <a:pt x="41" y="182"/>
                    </a:lnTo>
                    <a:lnTo>
                      <a:pt x="43" y="186"/>
                    </a:lnTo>
                    <a:lnTo>
                      <a:pt x="43" y="191"/>
                    </a:lnTo>
                    <a:lnTo>
                      <a:pt x="43" y="195"/>
                    </a:lnTo>
                    <a:lnTo>
                      <a:pt x="43" y="199"/>
                    </a:lnTo>
                    <a:lnTo>
                      <a:pt x="45" y="199"/>
                    </a:lnTo>
                    <a:lnTo>
                      <a:pt x="45" y="204"/>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6571" name="Freeform 11"/>
              <p:cNvSpPr>
                <a:spLocks/>
              </p:cNvSpPr>
              <p:nvPr/>
            </p:nvSpPr>
            <p:spPr bwMode="auto">
              <a:xfrm>
                <a:off x="2807" y="3338"/>
                <a:ext cx="137" cy="601"/>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5"/>
                  </a:cxn>
                  <a:cxn ang="0">
                    <a:pos x="13" y="88"/>
                  </a:cxn>
                  <a:cxn ang="0">
                    <a:pos x="15" y="93"/>
                  </a:cxn>
                  <a:cxn ang="0">
                    <a:pos x="15" y="101"/>
                  </a:cxn>
                  <a:cxn ang="0">
                    <a:pos x="17" y="110"/>
                  </a:cxn>
                  <a:cxn ang="0">
                    <a:pos x="19" y="119"/>
                  </a:cxn>
                  <a:cxn ang="0">
                    <a:pos x="19" y="128"/>
                  </a:cxn>
                  <a:cxn ang="0">
                    <a:pos x="21" y="141"/>
                  </a:cxn>
                  <a:cxn ang="0">
                    <a:pos x="23" y="159"/>
                  </a:cxn>
                  <a:cxn ang="0">
                    <a:pos x="24" y="168"/>
                  </a:cxn>
                  <a:cxn ang="0">
                    <a:pos x="26" y="176"/>
                  </a:cxn>
                  <a:cxn ang="0">
                    <a:pos x="28" y="185"/>
                  </a:cxn>
                  <a:cxn ang="0">
                    <a:pos x="30" y="203"/>
                  </a:cxn>
                  <a:cxn ang="0">
                    <a:pos x="32" y="212"/>
                  </a:cxn>
                  <a:cxn ang="0">
                    <a:pos x="32" y="221"/>
                  </a:cxn>
                  <a:cxn ang="0">
                    <a:pos x="34" y="225"/>
                  </a:cxn>
                  <a:cxn ang="0">
                    <a:pos x="36" y="234"/>
                  </a:cxn>
                  <a:cxn ang="0">
                    <a:pos x="36" y="243"/>
                  </a:cxn>
                  <a:cxn ang="0">
                    <a:pos x="38" y="252"/>
                  </a:cxn>
                  <a:cxn ang="0">
                    <a:pos x="40" y="265"/>
                  </a:cxn>
                  <a:cxn ang="0">
                    <a:pos x="41" y="274"/>
                  </a:cxn>
                  <a:cxn ang="0">
                    <a:pos x="45" y="295"/>
                  </a:cxn>
                  <a:cxn ang="0">
                    <a:pos x="47" y="309"/>
                  </a:cxn>
                  <a:cxn ang="0">
                    <a:pos x="49" y="313"/>
                  </a:cxn>
                  <a:cxn ang="0">
                    <a:pos x="49" y="322"/>
                  </a:cxn>
                  <a:cxn ang="0">
                    <a:pos x="51" y="331"/>
                  </a:cxn>
                  <a:cxn ang="0">
                    <a:pos x="53" y="344"/>
                  </a:cxn>
                  <a:cxn ang="0">
                    <a:pos x="55" y="357"/>
                  </a:cxn>
                  <a:cxn ang="0">
                    <a:pos x="57" y="366"/>
                  </a:cxn>
                  <a:cxn ang="0">
                    <a:pos x="59" y="375"/>
                  </a:cxn>
                  <a:cxn ang="0">
                    <a:pos x="60" y="388"/>
                  </a:cxn>
                  <a:cxn ang="0">
                    <a:pos x="62" y="393"/>
                  </a:cxn>
                  <a:cxn ang="0">
                    <a:pos x="66" y="410"/>
                  </a:cxn>
                  <a:cxn ang="0">
                    <a:pos x="68" y="419"/>
                  </a:cxn>
                  <a:cxn ang="0">
                    <a:pos x="70" y="428"/>
                  </a:cxn>
                  <a:cxn ang="0">
                    <a:pos x="77" y="455"/>
                  </a:cxn>
                  <a:cxn ang="0">
                    <a:pos x="77" y="463"/>
                  </a:cxn>
                  <a:cxn ang="0">
                    <a:pos x="83" y="481"/>
                  </a:cxn>
                  <a:cxn ang="0">
                    <a:pos x="93" y="516"/>
                  </a:cxn>
                  <a:cxn ang="0">
                    <a:pos x="100" y="534"/>
                  </a:cxn>
                  <a:cxn ang="0">
                    <a:pos x="104" y="547"/>
                  </a:cxn>
                  <a:cxn ang="0">
                    <a:pos x="110" y="560"/>
                  </a:cxn>
                  <a:cxn ang="0">
                    <a:pos x="125" y="583"/>
                  </a:cxn>
                  <a:cxn ang="0">
                    <a:pos x="136" y="600"/>
                  </a:cxn>
                </a:cxnLst>
                <a:rect l="0" t="0" r="r" b="b"/>
                <a:pathLst>
                  <a:path w="137" h="601">
                    <a:moveTo>
                      <a:pt x="0" y="0"/>
                    </a:moveTo>
                    <a:lnTo>
                      <a:pt x="0" y="0"/>
                    </a:lnTo>
                    <a:lnTo>
                      <a:pt x="0" y="4"/>
                    </a:lnTo>
                    <a:lnTo>
                      <a:pt x="0" y="9"/>
                    </a:lnTo>
                    <a:lnTo>
                      <a:pt x="2" y="9"/>
                    </a:lnTo>
                    <a:lnTo>
                      <a:pt x="2" y="13"/>
                    </a:lnTo>
                    <a:lnTo>
                      <a:pt x="4" y="22"/>
                    </a:lnTo>
                    <a:lnTo>
                      <a:pt x="4" y="26"/>
                    </a:lnTo>
                    <a:lnTo>
                      <a:pt x="4" y="31"/>
                    </a:lnTo>
                    <a:lnTo>
                      <a:pt x="6" y="35"/>
                    </a:lnTo>
                    <a:lnTo>
                      <a:pt x="6" y="40"/>
                    </a:lnTo>
                    <a:lnTo>
                      <a:pt x="6" y="44"/>
                    </a:lnTo>
                    <a:lnTo>
                      <a:pt x="7" y="44"/>
                    </a:lnTo>
                    <a:lnTo>
                      <a:pt x="7" y="48"/>
                    </a:lnTo>
                    <a:lnTo>
                      <a:pt x="7" y="53"/>
                    </a:lnTo>
                    <a:lnTo>
                      <a:pt x="9" y="57"/>
                    </a:lnTo>
                    <a:lnTo>
                      <a:pt x="9" y="62"/>
                    </a:lnTo>
                    <a:lnTo>
                      <a:pt x="9" y="66"/>
                    </a:lnTo>
                    <a:lnTo>
                      <a:pt x="11" y="71"/>
                    </a:lnTo>
                    <a:lnTo>
                      <a:pt x="11" y="75"/>
                    </a:lnTo>
                    <a:lnTo>
                      <a:pt x="13" y="84"/>
                    </a:lnTo>
                    <a:lnTo>
                      <a:pt x="13" y="88"/>
                    </a:lnTo>
                    <a:lnTo>
                      <a:pt x="13" y="93"/>
                    </a:lnTo>
                    <a:lnTo>
                      <a:pt x="15" y="93"/>
                    </a:lnTo>
                    <a:lnTo>
                      <a:pt x="15" y="97"/>
                    </a:lnTo>
                    <a:lnTo>
                      <a:pt x="15" y="101"/>
                    </a:lnTo>
                    <a:lnTo>
                      <a:pt x="15" y="106"/>
                    </a:lnTo>
                    <a:lnTo>
                      <a:pt x="17" y="110"/>
                    </a:lnTo>
                    <a:lnTo>
                      <a:pt x="17" y="114"/>
                    </a:lnTo>
                    <a:lnTo>
                      <a:pt x="19" y="119"/>
                    </a:lnTo>
                    <a:lnTo>
                      <a:pt x="19" y="124"/>
                    </a:lnTo>
                    <a:lnTo>
                      <a:pt x="19" y="128"/>
                    </a:lnTo>
                    <a:lnTo>
                      <a:pt x="21" y="137"/>
                    </a:lnTo>
                    <a:lnTo>
                      <a:pt x="21" y="141"/>
                    </a:lnTo>
                    <a:lnTo>
                      <a:pt x="23" y="150"/>
                    </a:lnTo>
                    <a:lnTo>
                      <a:pt x="23" y="159"/>
                    </a:lnTo>
                    <a:lnTo>
                      <a:pt x="24" y="163"/>
                    </a:lnTo>
                    <a:lnTo>
                      <a:pt x="24" y="168"/>
                    </a:lnTo>
                    <a:lnTo>
                      <a:pt x="26" y="172"/>
                    </a:lnTo>
                    <a:lnTo>
                      <a:pt x="26" y="176"/>
                    </a:lnTo>
                    <a:lnTo>
                      <a:pt x="26" y="181"/>
                    </a:lnTo>
                    <a:lnTo>
                      <a:pt x="28" y="185"/>
                    </a:lnTo>
                    <a:lnTo>
                      <a:pt x="28" y="190"/>
                    </a:lnTo>
                    <a:lnTo>
                      <a:pt x="30" y="203"/>
                    </a:lnTo>
                    <a:lnTo>
                      <a:pt x="30" y="207"/>
                    </a:lnTo>
                    <a:lnTo>
                      <a:pt x="32" y="212"/>
                    </a:lnTo>
                    <a:lnTo>
                      <a:pt x="32" y="216"/>
                    </a:lnTo>
                    <a:lnTo>
                      <a:pt x="32" y="221"/>
                    </a:lnTo>
                    <a:lnTo>
                      <a:pt x="34" y="221"/>
                    </a:lnTo>
                    <a:lnTo>
                      <a:pt x="34" y="225"/>
                    </a:lnTo>
                    <a:lnTo>
                      <a:pt x="34" y="229"/>
                    </a:lnTo>
                    <a:lnTo>
                      <a:pt x="36" y="234"/>
                    </a:lnTo>
                    <a:lnTo>
                      <a:pt x="36" y="238"/>
                    </a:lnTo>
                    <a:lnTo>
                      <a:pt x="36" y="243"/>
                    </a:lnTo>
                    <a:lnTo>
                      <a:pt x="38" y="247"/>
                    </a:lnTo>
                    <a:lnTo>
                      <a:pt x="38" y="252"/>
                    </a:lnTo>
                    <a:lnTo>
                      <a:pt x="38" y="256"/>
                    </a:lnTo>
                    <a:lnTo>
                      <a:pt x="40" y="265"/>
                    </a:lnTo>
                    <a:lnTo>
                      <a:pt x="41" y="269"/>
                    </a:lnTo>
                    <a:lnTo>
                      <a:pt x="41" y="274"/>
                    </a:lnTo>
                    <a:lnTo>
                      <a:pt x="43" y="287"/>
                    </a:lnTo>
                    <a:lnTo>
                      <a:pt x="45" y="295"/>
                    </a:lnTo>
                    <a:lnTo>
                      <a:pt x="47" y="305"/>
                    </a:lnTo>
                    <a:lnTo>
                      <a:pt x="47" y="309"/>
                    </a:lnTo>
                    <a:lnTo>
                      <a:pt x="47" y="313"/>
                    </a:lnTo>
                    <a:lnTo>
                      <a:pt x="49" y="313"/>
                    </a:lnTo>
                    <a:lnTo>
                      <a:pt x="49" y="318"/>
                    </a:lnTo>
                    <a:lnTo>
                      <a:pt x="49" y="322"/>
                    </a:lnTo>
                    <a:lnTo>
                      <a:pt x="51" y="326"/>
                    </a:lnTo>
                    <a:lnTo>
                      <a:pt x="51" y="331"/>
                    </a:lnTo>
                    <a:lnTo>
                      <a:pt x="51" y="335"/>
                    </a:lnTo>
                    <a:lnTo>
                      <a:pt x="53" y="344"/>
                    </a:lnTo>
                    <a:lnTo>
                      <a:pt x="55" y="349"/>
                    </a:lnTo>
                    <a:lnTo>
                      <a:pt x="55" y="357"/>
                    </a:lnTo>
                    <a:lnTo>
                      <a:pt x="57" y="357"/>
                    </a:lnTo>
                    <a:lnTo>
                      <a:pt x="57" y="366"/>
                    </a:lnTo>
                    <a:lnTo>
                      <a:pt x="59" y="371"/>
                    </a:lnTo>
                    <a:lnTo>
                      <a:pt x="59" y="375"/>
                    </a:lnTo>
                    <a:lnTo>
                      <a:pt x="60" y="384"/>
                    </a:lnTo>
                    <a:lnTo>
                      <a:pt x="60" y="388"/>
                    </a:lnTo>
                    <a:lnTo>
                      <a:pt x="62" y="388"/>
                    </a:lnTo>
                    <a:lnTo>
                      <a:pt x="62" y="393"/>
                    </a:lnTo>
                    <a:lnTo>
                      <a:pt x="66" y="406"/>
                    </a:lnTo>
                    <a:lnTo>
                      <a:pt x="66" y="410"/>
                    </a:lnTo>
                    <a:lnTo>
                      <a:pt x="68" y="415"/>
                    </a:lnTo>
                    <a:lnTo>
                      <a:pt x="68" y="419"/>
                    </a:lnTo>
                    <a:lnTo>
                      <a:pt x="70" y="424"/>
                    </a:lnTo>
                    <a:lnTo>
                      <a:pt x="70" y="428"/>
                    </a:lnTo>
                    <a:lnTo>
                      <a:pt x="74" y="441"/>
                    </a:lnTo>
                    <a:lnTo>
                      <a:pt x="77" y="455"/>
                    </a:lnTo>
                    <a:lnTo>
                      <a:pt x="77" y="459"/>
                    </a:lnTo>
                    <a:lnTo>
                      <a:pt x="77" y="463"/>
                    </a:lnTo>
                    <a:lnTo>
                      <a:pt x="81" y="476"/>
                    </a:lnTo>
                    <a:lnTo>
                      <a:pt x="83" y="481"/>
                    </a:lnTo>
                    <a:lnTo>
                      <a:pt x="93" y="512"/>
                    </a:lnTo>
                    <a:lnTo>
                      <a:pt x="93" y="516"/>
                    </a:lnTo>
                    <a:lnTo>
                      <a:pt x="96" y="525"/>
                    </a:lnTo>
                    <a:lnTo>
                      <a:pt x="100" y="534"/>
                    </a:lnTo>
                    <a:lnTo>
                      <a:pt x="102" y="543"/>
                    </a:lnTo>
                    <a:lnTo>
                      <a:pt x="104" y="547"/>
                    </a:lnTo>
                    <a:lnTo>
                      <a:pt x="106" y="552"/>
                    </a:lnTo>
                    <a:lnTo>
                      <a:pt x="110" y="560"/>
                    </a:lnTo>
                    <a:lnTo>
                      <a:pt x="114" y="569"/>
                    </a:lnTo>
                    <a:lnTo>
                      <a:pt x="125" y="583"/>
                    </a:lnTo>
                    <a:lnTo>
                      <a:pt x="127" y="587"/>
                    </a:lnTo>
                    <a:lnTo>
                      <a:pt x="136" y="6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6572" name="Freeform 12"/>
              <p:cNvSpPr>
                <a:spLocks/>
              </p:cNvSpPr>
              <p:nvPr/>
            </p:nvSpPr>
            <p:spPr bwMode="auto">
              <a:xfrm>
                <a:off x="2943" y="3938"/>
                <a:ext cx="67" cy="34"/>
              </a:xfrm>
              <a:custGeom>
                <a:avLst/>
                <a:gdLst/>
                <a:ahLst/>
                <a:cxnLst>
                  <a:cxn ang="0">
                    <a:pos x="0" y="0"/>
                  </a:cxn>
                  <a:cxn ang="0">
                    <a:pos x="2" y="0"/>
                  </a:cxn>
                  <a:cxn ang="0">
                    <a:pos x="6" y="5"/>
                  </a:cxn>
                  <a:cxn ang="0">
                    <a:pos x="32" y="24"/>
                  </a:cxn>
                  <a:cxn ang="0">
                    <a:pos x="66" y="33"/>
                  </a:cxn>
                </a:cxnLst>
                <a:rect l="0" t="0" r="r" b="b"/>
                <a:pathLst>
                  <a:path w="67" h="34">
                    <a:moveTo>
                      <a:pt x="0" y="0"/>
                    </a:moveTo>
                    <a:lnTo>
                      <a:pt x="2" y="0"/>
                    </a:lnTo>
                    <a:lnTo>
                      <a:pt x="6" y="5"/>
                    </a:lnTo>
                    <a:lnTo>
                      <a:pt x="32" y="24"/>
                    </a:lnTo>
                    <a:lnTo>
                      <a:pt x="66" y="3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66573" name="Line 13"/>
            <p:cNvSpPr>
              <a:spLocks noChangeShapeType="1"/>
            </p:cNvSpPr>
            <p:nvPr/>
          </p:nvSpPr>
          <p:spPr bwMode="auto">
            <a:xfrm>
              <a:off x="2747" y="3123"/>
              <a:ext cx="0" cy="905"/>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66574" name="Group 14"/>
          <p:cNvGrpSpPr>
            <a:grpSpLocks/>
          </p:cNvGrpSpPr>
          <p:nvPr/>
        </p:nvGrpSpPr>
        <p:grpSpPr bwMode="auto">
          <a:xfrm>
            <a:off x="4537075" y="4959350"/>
            <a:ext cx="798513" cy="1430338"/>
            <a:chOff x="2858" y="3124"/>
            <a:chExt cx="503" cy="901"/>
          </a:xfrm>
        </p:grpSpPr>
        <p:grpSp>
          <p:nvGrpSpPr>
            <p:cNvPr id="66575" name="Group 15"/>
            <p:cNvGrpSpPr>
              <a:grpSpLocks/>
            </p:cNvGrpSpPr>
            <p:nvPr/>
          </p:nvGrpSpPr>
          <p:grpSpPr bwMode="auto">
            <a:xfrm>
              <a:off x="2858" y="3124"/>
              <a:ext cx="503" cy="845"/>
              <a:chOff x="2858" y="3124"/>
              <a:chExt cx="503" cy="845"/>
            </a:xfrm>
          </p:grpSpPr>
          <p:sp>
            <p:nvSpPr>
              <p:cNvPr id="66576" name="Freeform 16"/>
              <p:cNvSpPr>
                <a:spLocks/>
              </p:cNvSpPr>
              <p:nvPr/>
            </p:nvSpPr>
            <p:spPr bwMode="auto">
              <a:xfrm>
                <a:off x="2858" y="3361"/>
                <a:ext cx="187" cy="608"/>
              </a:xfrm>
              <a:custGeom>
                <a:avLst/>
                <a:gdLst/>
                <a:ahLst/>
                <a:cxnLst>
                  <a:cxn ang="0">
                    <a:pos x="20" y="598"/>
                  </a:cxn>
                  <a:cxn ang="0">
                    <a:pos x="61" y="572"/>
                  </a:cxn>
                  <a:cxn ang="0">
                    <a:pos x="70" y="559"/>
                  </a:cxn>
                  <a:cxn ang="0">
                    <a:pos x="79" y="541"/>
                  </a:cxn>
                  <a:cxn ang="0">
                    <a:pos x="83" y="537"/>
                  </a:cxn>
                  <a:cxn ang="0">
                    <a:pos x="87" y="523"/>
                  </a:cxn>
                  <a:cxn ang="0">
                    <a:pos x="90" y="515"/>
                  </a:cxn>
                  <a:cxn ang="0">
                    <a:pos x="94" y="506"/>
                  </a:cxn>
                  <a:cxn ang="0">
                    <a:pos x="98" y="497"/>
                  </a:cxn>
                  <a:cxn ang="0">
                    <a:pos x="101" y="484"/>
                  </a:cxn>
                  <a:cxn ang="0">
                    <a:pos x="109" y="462"/>
                  </a:cxn>
                  <a:cxn ang="0">
                    <a:pos x="114" y="436"/>
                  </a:cxn>
                  <a:cxn ang="0">
                    <a:pos x="116" y="431"/>
                  </a:cxn>
                  <a:cxn ang="0">
                    <a:pos x="118" y="418"/>
                  </a:cxn>
                  <a:cxn ang="0">
                    <a:pos x="123" y="396"/>
                  </a:cxn>
                  <a:cxn ang="0">
                    <a:pos x="125" y="387"/>
                  </a:cxn>
                  <a:cxn ang="0">
                    <a:pos x="127" y="374"/>
                  </a:cxn>
                  <a:cxn ang="0">
                    <a:pos x="129" y="365"/>
                  </a:cxn>
                  <a:cxn ang="0">
                    <a:pos x="132" y="352"/>
                  </a:cxn>
                  <a:cxn ang="0">
                    <a:pos x="134" y="339"/>
                  </a:cxn>
                  <a:cxn ang="0">
                    <a:pos x="136" y="334"/>
                  </a:cxn>
                  <a:cxn ang="0">
                    <a:pos x="136" y="326"/>
                  </a:cxn>
                  <a:cxn ang="0">
                    <a:pos x="138" y="312"/>
                  </a:cxn>
                  <a:cxn ang="0">
                    <a:pos x="140" y="304"/>
                  </a:cxn>
                  <a:cxn ang="0">
                    <a:pos x="142" y="299"/>
                  </a:cxn>
                  <a:cxn ang="0">
                    <a:pos x="143" y="282"/>
                  </a:cxn>
                  <a:cxn ang="0">
                    <a:pos x="145" y="273"/>
                  </a:cxn>
                  <a:cxn ang="0">
                    <a:pos x="147" y="264"/>
                  </a:cxn>
                  <a:cxn ang="0">
                    <a:pos x="149" y="251"/>
                  </a:cxn>
                  <a:cxn ang="0">
                    <a:pos x="151" y="242"/>
                  </a:cxn>
                  <a:cxn ang="0">
                    <a:pos x="153" y="229"/>
                  </a:cxn>
                  <a:cxn ang="0">
                    <a:pos x="155" y="220"/>
                  </a:cxn>
                  <a:cxn ang="0">
                    <a:pos x="155" y="211"/>
                  </a:cxn>
                  <a:cxn ang="0">
                    <a:pos x="156" y="198"/>
                  </a:cxn>
                  <a:cxn ang="0">
                    <a:pos x="158" y="194"/>
                  </a:cxn>
                  <a:cxn ang="0">
                    <a:pos x="160" y="185"/>
                  </a:cxn>
                  <a:cxn ang="0">
                    <a:pos x="162" y="172"/>
                  </a:cxn>
                  <a:cxn ang="0">
                    <a:pos x="162" y="163"/>
                  </a:cxn>
                  <a:cxn ang="0">
                    <a:pos x="164" y="154"/>
                  </a:cxn>
                  <a:cxn ang="0">
                    <a:pos x="166" y="145"/>
                  </a:cxn>
                  <a:cxn ang="0">
                    <a:pos x="166" y="136"/>
                  </a:cxn>
                  <a:cxn ang="0">
                    <a:pos x="168" y="128"/>
                  </a:cxn>
                  <a:cxn ang="0">
                    <a:pos x="169" y="123"/>
                  </a:cxn>
                  <a:cxn ang="0">
                    <a:pos x="169" y="115"/>
                  </a:cxn>
                  <a:cxn ang="0">
                    <a:pos x="171" y="105"/>
                  </a:cxn>
                  <a:cxn ang="0">
                    <a:pos x="171" y="97"/>
                  </a:cxn>
                  <a:cxn ang="0">
                    <a:pos x="173" y="92"/>
                  </a:cxn>
                  <a:cxn ang="0">
                    <a:pos x="173" y="84"/>
                  </a:cxn>
                  <a:cxn ang="0">
                    <a:pos x="175" y="79"/>
                  </a:cxn>
                  <a:cxn ang="0">
                    <a:pos x="177" y="70"/>
                  </a:cxn>
                  <a:cxn ang="0">
                    <a:pos x="179" y="53"/>
                  </a:cxn>
                  <a:cxn ang="0">
                    <a:pos x="180" y="44"/>
                  </a:cxn>
                  <a:cxn ang="0">
                    <a:pos x="182" y="26"/>
                  </a:cxn>
                  <a:cxn ang="0">
                    <a:pos x="184" y="22"/>
                  </a:cxn>
                  <a:cxn ang="0">
                    <a:pos x="184" y="13"/>
                  </a:cxn>
                  <a:cxn ang="0">
                    <a:pos x="186" y="9"/>
                  </a:cxn>
                  <a:cxn ang="0">
                    <a:pos x="186" y="0"/>
                  </a:cxn>
                </a:cxnLst>
                <a:rect l="0" t="0" r="r" b="b"/>
                <a:pathLst>
                  <a:path w="187" h="608">
                    <a:moveTo>
                      <a:pt x="0" y="607"/>
                    </a:moveTo>
                    <a:lnTo>
                      <a:pt x="20" y="598"/>
                    </a:lnTo>
                    <a:lnTo>
                      <a:pt x="53" y="581"/>
                    </a:lnTo>
                    <a:lnTo>
                      <a:pt x="61" y="572"/>
                    </a:lnTo>
                    <a:lnTo>
                      <a:pt x="66" y="563"/>
                    </a:lnTo>
                    <a:lnTo>
                      <a:pt x="70" y="559"/>
                    </a:lnTo>
                    <a:lnTo>
                      <a:pt x="72" y="554"/>
                    </a:lnTo>
                    <a:lnTo>
                      <a:pt x="79" y="541"/>
                    </a:lnTo>
                    <a:lnTo>
                      <a:pt x="81" y="537"/>
                    </a:lnTo>
                    <a:lnTo>
                      <a:pt x="83" y="537"/>
                    </a:lnTo>
                    <a:lnTo>
                      <a:pt x="83" y="533"/>
                    </a:lnTo>
                    <a:lnTo>
                      <a:pt x="87" y="523"/>
                    </a:lnTo>
                    <a:lnTo>
                      <a:pt x="88" y="523"/>
                    </a:lnTo>
                    <a:lnTo>
                      <a:pt x="90" y="515"/>
                    </a:lnTo>
                    <a:lnTo>
                      <a:pt x="92" y="510"/>
                    </a:lnTo>
                    <a:lnTo>
                      <a:pt x="94" y="506"/>
                    </a:lnTo>
                    <a:lnTo>
                      <a:pt x="96" y="502"/>
                    </a:lnTo>
                    <a:lnTo>
                      <a:pt x="98" y="497"/>
                    </a:lnTo>
                    <a:lnTo>
                      <a:pt x="99" y="492"/>
                    </a:lnTo>
                    <a:lnTo>
                      <a:pt x="101" y="484"/>
                    </a:lnTo>
                    <a:lnTo>
                      <a:pt x="103" y="479"/>
                    </a:lnTo>
                    <a:lnTo>
                      <a:pt x="109" y="462"/>
                    </a:lnTo>
                    <a:lnTo>
                      <a:pt x="110" y="453"/>
                    </a:lnTo>
                    <a:lnTo>
                      <a:pt x="114" y="436"/>
                    </a:lnTo>
                    <a:lnTo>
                      <a:pt x="114" y="431"/>
                    </a:lnTo>
                    <a:lnTo>
                      <a:pt x="116" y="431"/>
                    </a:lnTo>
                    <a:lnTo>
                      <a:pt x="116" y="427"/>
                    </a:lnTo>
                    <a:lnTo>
                      <a:pt x="118" y="418"/>
                    </a:lnTo>
                    <a:lnTo>
                      <a:pt x="123" y="400"/>
                    </a:lnTo>
                    <a:lnTo>
                      <a:pt x="123" y="396"/>
                    </a:lnTo>
                    <a:lnTo>
                      <a:pt x="123" y="392"/>
                    </a:lnTo>
                    <a:lnTo>
                      <a:pt x="125" y="387"/>
                    </a:lnTo>
                    <a:lnTo>
                      <a:pt x="127" y="378"/>
                    </a:lnTo>
                    <a:lnTo>
                      <a:pt x="127" y="374"/>
                    </a:lnTo>
                    <a:lnTo>
                      <a:pt x="129" y="369"/>
                    </a:lnTo>
                    <a:lnTo>
                      <a:pt x="129" y="365"/>
                    </a:lnTo>
                    <a:lnTo>
                      <a:pt x="131" y="361"/>
                    </a:lnTo>
                    <a:lnTo>
                      <a:pt x="132" y="352"/>
                    </a:lnTo>
                    <a:lnTo>
                      <a:pt x="132" y="343"/>
                    </a:lnTo>
                    <a:lnTo>
                      <a:pt x="134" y="339"/>
                    </a:lnTo>
                    <a:lnTo>
                      <a:pt x="134" y="334"/>
                    </a:lnTo>
                    <a:lnTo>
                      <a:pt x="136" y="334"/>
                    </a:lnTo>
                    <a:lnTo>
                      <a:pt x="136" y="330"/>
                    </a:lnTo>
                    <a:lnTo>
                      <a:pt x="136" y="326"/>
                    </a:lnTo>
                    <a:lnTo>
                      <a:pt x="138" y="317"/>
                    </a:lnTo>
                    <a:lnTo>
                      <a:pt x="138" y="312"/>
                    </a:lnTo>
                    <a:lnTo>
                      <a:pt x="140" y="308"/>
                    </a:lnTo>
                    <a:lnTo>
                      <a:pt x="140" y="304"/>
                    </a:lnTo>
                    <a:lnTo>
                      <a:pt x="142" y="304"/>
                    </a:lnTo>
                    <a:lnTo>
                      <a:pt x="142" y="299"/>
                    </a:lnTo>
                    <a:lnTo>
                      <a:pt x="142" y="295"/>
                    </a:lnTo>
                    <a:lnTo>
                      <a:pt x="143" y="282"/>
                    </a:lnTo>
                    <a:lnTo>
                      <a:pt x="145" y="277"/>
                    </a:lnTo>
                    <a:lnTo>
                      <a:pt x="145" y="273"/>
                    </a:lnTo>
                    <a:lnTo>
                      <a:pt x="145" y="269"/>
                    </a:lnTo>
                    <a:lnTo>
                      <a:pt x="147" y="264"/>
                    </a:lnTo>
                    <a:lnTo>
                      <a:pt x="149" y="255"/>
                    </a:lnTo>
                    <a:lnTo>
                      <a:pt x="149" y="251"/>
                    </a:lnTo>
                    <a:lnTo>
                      <a:pt x="149" y="246"/>
                    </a:lnTo>
                    <a:lnTo>
                      <a:pt x="151" y="242"/>
                    </a:lnTo>
                    <a:lnTo>
                      <a:pt x="151" y="238"/>
                    </a:lnTo>
                    <a:lnTo>
                      <a:pt x="153" y="229"/>
                    </a:lnTo>
                    <a:lnTo>
                      <a:pt x="153" y="224"/>
                    </a:lnTo>
                    <a:lnTo>
                      <a:pt x="155" y="220"/>
                    </a:lnTo>
                    <a:lnTo>
                      <a:pt x="155" y="216"/>
                    </a:lnTo>
                    <a:lnTo>
                      <a:pt x="155" y="211"/>
                    </a:lnTo>
                    <a:lnTo>
                      <a:pt x="156" y="202"/>
                    </a:lnTo>
                    <a:lnTo>
                      <a:pt x="156" y="198"/>
                    </a:lnTo>
                    <a:lnTo>
                      <a:pt x="158" y="198"/>
                    </a:lnTo>
                    <a:lnTo>
                      <a:pt x="158" y="194"/>
                    </a:lnTo>
                    <a:lnTo>
                      <a:pt x="158" y="189"/>
                    </a:lnTo>
                    <a:lnTo>
                      <a:pt x="160" y="185"/>
                    </a:lnTo>
                    <a:lnTo>
                      <a:pt x="160" y="180"/>
                    </a:lnTo>
                    <a:lnTo>
                      <a:pt x="162" y="172"/>
                    </a:lnTo>
                    <a:lnTo>
                      <a:pt x="162" y="167"/>
                    </a:lnTo>
                    <a:lnTo>
                      <a:pt x="162" y="163"/>
                    </a:lnTo>
                    <a:lnTo>
                      <a:pt x="164" y="159"/>
                    </a:lnTo>
                    <a:lnTo>
                      <a:pt x="164" y="154"/>
                    </a:lnTo>
                    <a:lnTo>
                      <a:pt x="164" y="149"/>
                    </a:lnTo>
                    <a:lnTo>
                      <a:pt x="166" y="145"/>
                    </a:lnTo>
                    <a:lnTo>
                      <a:pt x="166" y="141"/>
                    </a:lnTo>
                    <a:lnTo>
                      <a:pt x="166" y="136"/>
                    </a:lnTo>
                    <a:lnTo>
                      <a:pt x="168" y="132"/>
                    </a:lnTo>
                    <a:lnTo>
                      <a:pt x="168" y="128"/>
                    </a:lnTo>
                    <a:lnTo>
                      <a:pt x="168" y="123"/>
                    </a:lnTo>
                    <a:lnTo>
                      <a:pt x="169" y="123"/>
                    </a:lnTo>
                    <a:lnTo>
                      <a:pt x="169" y="119"/>
                    </a:lnTo>
                    <a:lnTo>
                      <a:pt x="169" y="115"/>
                    </a:lnTo>
                    <a:lnTo>
                      <a:pt x="171" y="110"/>
                    </a:lnTo>
                    <a:lnTo>
                      <a:pt x="171" y="105"/>
                    </a:lnTo>
                    <a:lnTo>
                      <a:pt x="171" y="101"/>
                    </a:lnTo>
                    <a:lnTo>
                      <a:pt x="171" y="97"/>
                    </a:lnTo>
                    <a:lnTo>
                      <a:pt x="173" y="97"/>
                    </a:lnTo>
                    <a:lnTo>
                      <a:pt x="173" y="92"/>
                    </a:lnTo>
                    <a:lnTo>
                      <a:pt x="173" y="88"/>
                    </a:lnTo>
                    <a:lnTo>
                      <a:pt x="173" y="84"/>
                    </a:lnTo>
                    <a:lnTo>
                      <a:pt x="175" y="84"/>
                    </a:lnTo>
                    <a:lnTo>
                      <a:pt x="175" y="79"/>
                    </a:lnTo>
                    <a:lnTo>
                      <a:pt x="175" y="75"/>
                    </a:lnTo>
                    <a:lnTo>
                      <a:pt x="177" y="70"/>
                    </a:lnTo>
                    <a:lnTo>
                      <a:pt x="177" y="66"/>
                    </a:lnTo>
                    <a:lnTo>
                      <a:pt x="179" y="53"/>
                    </a:lnTo>
                    <a:lnTo>
                      <a:pt x="179" y="49"/>
                    </a:lnTo>
                    <a:lnTo>
                      <a:pt x="180" y="44"/>
                    </a:lnTo>
                    <a:lnTo>
                      <a:pt x="180" y="40"/>
                    </a:lnTo>
                    <a:lnTo>
                      <a:pt x="182" y="26"/>
                    </a:lnTo>
                    <a:lnTo>
                      <a:pt x="182" y="22"/>
                    </a:lnTo>
                    <a:lnTo>
                      <a:pt x="184" y="22"/>
                    </a:lnTo>
                    <a:lnTo>
                      <a:pt x="184" y="18"/>
                    </a:lnTo>
                    <a:lnTo>
                      <a:pt x="184" y="13"/>
                    </a:lnTo>
                    <a:lnTo>
                      <a:pt x="184" y="9"/>
                    </a:lnTo>
                    <a:lnTo>
                      <a:pt x="186" y="9"/>
                    </a:lnTo>
                    <a:lnTo>
                      <a:pt x="186" y="5"/>
                    </a:lnTo>
                    <a:lnTo>
                      <a:pt x="18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6577" name="Freeform 17"/>
              <p:cNvSpPr>
                <a:spLocks/>
              </p:cNvSpPr>
              <p:nvPr/>
            </p:nvSpPr>
            <p:spPr bwMode="auto">
              <a:xfrm>
                <a:off x="3044" y="3150"/>
                <a:ext cx="44" cy="212"/>
              </a:xfrm>
              <a:custGeom>
                <a:avLst/>
                <a:gdLst/>
                <a:ahLst/>
                <a:cxnLst>
                  <a:cxn ang="0">
                    <a:pos x="0" y="211"/>
                  </a:cxn>
                  <a:cxn ang="0">
                    <a:pos x="0" y="211"/>
                  </a:cxn>
                  <a:cxn ang="0">
                    <a:pos x="0" y="206"/>
                  </a:cxn>
                  <a:cxn ang="0">
                    <a:pos x="2" y="206"/>
                  </a:cxn>
                  <a:cxn ang="0">
                    <a:pos x="2" y="202"/>
                  </a:cxn>
                  <a:cxn ang="0">
                    <a:pos x="2" y="198"/>
                  </a:cxn>
                  <a:cxn ang="0">
                    <a:pos x="4" y="189"/>
                  </a:cxn>
                  <a:cxn ang="0">
                    <a:pos x="4" y="185"/>
                  </a:cxn>
                  <a:cxn ang="0">
                    <a:pos x="5" y="185"/>
                  </a:cxn>
                  <a:cxn ang="0">
                    <a:pos x="5" y="180"/>
                  </a:cxn>
                  <a:cxn ang="0">
                    <a:pos x="5" y="176"/>
                  </a:cxn>
                  <a:cxn ang="0">
                    <a:pos x="5" y="172"/>
                  </a:cxn>
                  <a:cxn ang="0">
                    <a:pos x="7" y="167"/>
                  </a:cxn>
                  <a:cxn ang="0">
                    <a:pos x="7" y="163"/>
                  </a:cxn>
                  <a:cxn ang="0">
                    <a:pos x="9" y="158"/>
                  </a:cxn>
                  <a:cxn ang="0">
                    <a:pos x="9" y="154"/>
                  </a:cxn>
                  <a:cxn ang="0">
                    <a:pos x="9" y="150"/>
                  </a:cxn>
                  <a:cxn ang="0">
                    <a:pos x="11" y="145"/>
                  </a:cxn>
                  <a:cxn ang="0">
                    <a:pos x="11" y="141"/>
                  </a:cxn>
                  <a:cxn ang="0">
                    <a:pos x="13" y="137"/>
                  </a:cxn>
                  <a:cxn ang="0">
                    <a:pos x="13" y="132"/>
                  </a:cxn>
                  <a:cxn ang="0">
                    <a:pos x="13" y="128"/>
                  </a:cxn>
                  <a:cxn ang="0">
                    <a:pos x="15" y="123"/>
                  </a:cxn>
                  <a:cxn ang="0">
                    <a:pos x="15" y="119"/>
                  </a:cxn>
                  <a:cxn ang="0">
                    <a:pos x="15" y="114"/>
                  </a:cxn>
                  <a:cxn ang="0">
                    <a:pos x="17" y="114"/>
                  </a:cxn>
                  <a:cxn ang="0">
                    <a:pos x="17" y="110"/>
                  </a:cxn>
                  <a:cxn ang="0">
                    <a:pos x="17" y="106"/>
                  </a:cxn>
                  <a:cxn ang="0">
                    <a:pos x="19" y="106"/>
                  </a:cxn>
                  <a:cxn ang="0">
                    <a:pos x="19" y="101"/>
                  </a:cxn>
                  <a:cxn ang="0">
                    <a:pos x="19" y="97"/>
                  </a:cxn>
                  <a:cxn ang="0">
                    <a:pos x="21" y="97"/>
                  </a:cxn>
                  <a:cxn ang="0">
                    <a:pos x="21" y="93"/>
                  </a:cxn>
                  <a:cxn ang="0">
                    <a:pos x="21" y="88"/>
                  </a:cxn>
                  <a:cxn ang="0">
                    <a:pos x="22" y="83"/>
                  </a:cxn>
                  <a:cxn ang="0">
                    <a:pos x="22" y="79"/>
                  </a:cxn>
                  <a:cxn ang="0">
                    <a:pos x="22" y="75"/>
                  </a:cxn>
                  <a:cxn ang="0">
                    <a:pos x="24" y="75"/>
                  </a:cxn>
                  <a:cxn ang="0">
                    <a:pos x="24" y="70"/>
                  </a:cxn>
                  <a:cxn ang="0">
                    <a:pos x="24" y="66"/>
                  </a:cxn>
                  <a:cxn ang="0">
                    <a:pos x="26" y="66"/>
                  </a:cxn>
                  <a:cxn ang="0">
                    <a:pos x="26" y="62"/>
                  </a:cxn>
                  <a:cxn ang="0">
                    <a:pos x="26" y="57"/>
                  </a:cxn>
                  <a:cxn ang="0">
                    <a:pos x="28" y="57"/>
                  </a:cxn>
                  <a:cxn ang="0">
                    <a:pos x="28" y="53"/>
                  </a:cxn>
                  <a:cxn ang="0">
                    <a:pos x="28" y="49"/>
                  </a:cxn>
                  <a:cxn ang="0">
                    <a:pos x="30" y="49"/>
                  </a:cxn>
                  <a:cxn ang="0">
                    <a:pos x="30" y="44"/>
                  </a:cxn>
                  <a:cxn ang="0">
                    <a:pos x="32" y="40"/>
                  </a:cxn>
                  <a:cxn ang="0">
                    <a:pos x="32" y="35"/>
                  </a:cxn>
                  <a:cxn ang="0">
                    <a:pos x="33" y="35"/>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2">
                    <a:moveTo>
                      <a:pt x="0" y="211"/>
                    </a:moveTo>
                    <a:lnTo>
                      <a:pt x="0" y="211"/>
                    </a:lnTo>
                    <a:lnTo>
                      <a:pt x="0" y="206"/>
                    </a:lnTo>
                    <a:lnTo>
                      <a:pt x="2" y="206"/>
                    </a:lnTo>
                    <a:lnTo>
                      <a:pt x="2" y="202"/>
                    </a:lnTo>
                    <a:lnTo>
                      <a:pt x="2" y="198"/>
                    </a:lnTo>
                    <a:lnTo>
                      <a:pt x="4" y="189"/>
                    </a:lnTo>
                    <a:lnTo>
                      <a:pt x="4" y="185"/>
                    </a:lnTo>
                    <a:lnTo>
                      <a:pt x="5" y="185"/>
                    </a:lnTo>
                    <a:lnTo>
                      <a:pt x="5" y="180"/>
                    </a:lnTo>
                    <a:lnTo>
                      <a:pt x="5" y="176"/>
                    </a:lnTo>
                    <a:lnTo>
                      <a:pt x="5" y="172"/>
                    </a:lnTo>
                    <a:lnTo>
                      <a:pt x="7" y="167"/>
                    </a:lnTo>
                    <a:lnTo>
                      <a:pt x="7" y="163"/>
                    </a:lnTo>
                    <a:lnTo>
                      <a:pt x="9" y="158"/>
                    </a:lnTo>
                    <a:lnTo>
                      <a:pt x="9" y="154"/>
                    </a:lnTo>
                    <a:lnTo>
                      <a:pt x="9" y="150"/>
                    </a:lnTo>
                    <a:lnTo>
                      <a:pt x="11" y="145"/>
                    </a:lnTo>
                    <a:lnTo>
                      <a:pt x="11" y="141"/>
                    </a:lnTo>
                    <a:lnTo>
                      <a:pt x="13" y="137"/>
                    </a:lnTo>
                    <a:lnTo>
                      <a:pt x="13" y="132"/>
                    </a:lnTo>
                    <a:lnTo>
                      <a:pt x="13" y="128"/>
                    </a:lnTo>
                    <a:lnTo>
                      <a:pt x="15" y="123"/>
                    </a:lnTo>
                    <a:lnTo>
                      <a:pt x="15" y="119"/>
                    </a:lnTo>
                    <a:lnTo>
                      <a:pt x="15" y="114"/>
                    </a:lnTo>
                    <a:lnTo>
                      <a:pt x="17" y="114"/>
                    </a:lnTo>
                    <a:lnTo>
                      <a:pt x="17" y="110"/>
                    </a:lnTo>
                    <a:lnTo>
                      <a:pt x="17" y="106"/>
                    </a:lnTo>
                    <a:lnTo>
                      <a:pt x="19" y="106"/>
                    </a:lnTo>
                    <a:lnTo>
                      <a:pt x="19" y="101"/>
                    </a:lnTo>
                    <a:lnTo>
                      <a:pt x="19" y="97"/>
                    </a:lnTo>
                    <a:lnTo>
                      <a:pt x="21" y="97"/>
                    </a:lnTo>
                    <a:lnTo>
                      <a:pt x="21" y="93"/>
                    </a:lnTo>
                    <a:lnTo>
                      <a:pt x="21" y="88"/>
                    </a:lnTo>
                    <a:lnTo>
                      <a:pt x="22" y="83"/>
                    </a:lnTo>
                    <a:lnTo>
                      <a:pt x="22" y="79"/>
                    </a:lnTo>
                    <a:lnTo>
                      <a:pt x="22" y="75"/>
                    </a:lnTo>
                    <a:lnTo>
                      <a:pt x="24" y="75"/>
                    </a:lnTo>
                    <a:lnTo>
                      <a:pt x="24" y="70"/>
                    </a:lnTo>
                    <a:lnTo>
                      <a:pt x="24" y="66"/>
                    </a:lnTo>
                    <a:lnTo>
                      <a:pt x="26" y="66"/>
                    </a:lnTo>
                    <a:lnTo>
                      <a:pt x="26" y="62"/>
                    </a:lnTo>
                    <a:lnTo>
                      <a:pt x="26" y="57"/>
                    </a:lnTo>
                    <a:lnTo>
                      <a:pt x="28" y="57"/>
                    </a:lnTo>
                    <a:lnTo>
                      <a:pt x="28" y="53"/>
                    </a:lnTo>
                    <a:lnTo>
                      <a:pt x="28" y="49"/>
                    </a:lnTo>
                    <a:lnTo>
                      <a:pt x="30" y="49"/>
                    </a:lnTo>
                    <a:lnTo>
                      <a:pt x="30" y="44"/>
                    </a:lnTo>
                    <a:lnTo>
                      <a:pt x="32" y="40"/>
                    </a:lnTo>
                    <a:lnTo>
                      <a:pt x="32" y="35"/>
                    </a:lnTo>
                    <a:lnTo>
                      <a:pt x="33" y="35"/>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6578" name="Freeform 18"/>
              <p:cNvSpPr>
                <a:spLocks/>
              </p:cNvSpPr>
              <p:nvPr/>
            </p:nvSpPr>
            <p:spPr bwMode="auto">
              <a:xfrm>
                <a:off x="3087" y="3124"/>
                <a:ext cx="32" cy="27"/>
              </a:xfrm>
              <a:custGeom>
                <a:avLst/>
                <a:gdLst/>
                <a:ahLst/>
                <a:cxnLst>
                  <a:cxn ang="0">
                    <a:pos x="0" y="26"/>
                  </a:cxn>
                  <a:cxn ang="0">
                    <a:pos x="0" y="26"/>
                  </a:cxn>
                  <a:cxn ang="0">
                    <a:pos x="0" y="22"/>
                  </a:cxn>
                  <a:cxn ang="0">
                    <a:pos x="2" y="22"/>
                  </a:cxn>
                  <a:cxn ang="0">
                    <a:pos x="2" y="18"/>
                  </a:cxn>
                  <a:cxn ang="0">
                    <a:pos x="4" y="18"/>
                  </a:cxn>
                  <a:cxn ang="0">
                    <a:pos x="4" y="13"/>
                  </a:cxn>
                  <a:cxn ang="0">
                    <a:pos x="5" y="13"/>
                  </a:cxn>
                  <a:cxn ang="0">
                    <a:pos x="7" y="9"/>
                  </a:cxn>
                  <a:cxn ang="0">
                    <a:pos x="9" y="9"/>
                  </a:cxn>
                  <a:cxn ang="0">
                    <a:pos x="9" y="5"/>
                  </a:cxn>
                  <a:cxn ang="0">
                    <a:pos x="11" y="5"/>
                  </a:cxn>
                  <a:cxn ang="0">
                    <a:pos x="13" y="5"/>
                  </a:cxn>
                  <a:cxn ang="0">
                    <a:pos x="13" y="0"/>
                  </a:cxn>
                  <a:cxn ang="0">
                    <a:pos x="15" y="0"/>
                  </a:cxn>
                  <a:cxn ang="0">
                    <a:pos x="16" y="0"/>
                  </a:cxn>
                  <a:cxn ang="0">
                    <a:pos x="18" y="0"/>
                  </a:cxn>
                  <a:cxn ang="0">
                    <a:pos x="20" y="0"/>
                  </a:cxn>
                  <a:cxn ang="0">
                    <a:pos x="22" y="0"/>
                  </a:cxn>
                  <a:cxn ang="0">
                    <a:pos x="24" y="0"/>
                  </a:cxn>
                  <a:cxn ang="0">
                    <a:pos x="24" y="5"/>
                  </a:cxn>
                  <a:cxn ang="0">
                    <a:pos x="26" y="5"/>
                  </a:cxn>
                  <a:cxn ang="0">
                    <a:pos x="27" y="5"/>
                  </a:cxn>
                  <a:cxn ang="0">
                    <a:pos x="27" y="9"/>
                  </a:cxn>
                  <a:cxn ang="0">
                    <a:pos x="29" y="9"/>
                  </a:cxn>
                  <a:cxn ang="0">
                    <a:pos x="29" y="13"/>
                  </a:cxn>
                  <a:cxn ang="0">
                    <a:pos x="31" y="13"/>
                  </a:cxn>
                </a:cxnLst>
                <a:rect l="0" t="0" r="r" b="b"/>
                <a:pathLst>
                  <a:path w="32" h="27">
                    <a:moveTo>
                      <a:pt x="0" y="26"/>
                    </a:moveTo>
                    <a:lnTo>
                      <a:pt x="0" y="26"/>
                    </a:lnTo>
                    <a:lnTo>
                      <a:pt x="0" y="22"/>
                    </a:lnTo>
                    <a:lnTo>
                      <a:pt x="2" y="22"/>
                    </a:lnTo>
                    <a:lnTo>
                      <a:pt x="2" y="18"/>
                    </a:lnTo>
                    <a:lnTo>
                      <a:pt x="4" y="18"/>
                    </a:lnTo>
                    <a:lnTo>
                      <a:pt x="4" y="13"/>
                    </a:lnTo>
                    <a:lnTo>
                      <a:pt x="5" y="13"/>
                    </a:lnTo>
                    <a:lnTo>
                      <a:pt x="7" y="9"/>
                    </a:lnTo>
                    <a:lnTo>
                      <a:pt x="9" y="9"/>
                    </a:lnTo>
                    <a:lnTo>
                      <a:pt x="9" y="5"/>
                    </a:lnTo>
                    <a:lnTo>
                      <a:pt x="11" y="5"/>
                    </a:lnTo>
                    <a:lnTo>
                      <a:pt x="13" y="5"/>
                    </a:lnTo>
                    <a:lnTo>
                      <a:pt x="13" y="0"/>
                    </a:lnTo>
                    <a:lnTo>
                      <a:pt x="15" y="0"/>
                    </a:lnTo>
                    <a:lnTo>
                      <a:pt x="16" y="0"/>
                    </a:lnTo>
                    <a:lnTo>
                      <a:pt x="18" y="0"/>
                    </a:lnTo>
                    <a:lnTo>
                      <a:pt x="20" y="0"/>
                    </a:lnTo>
                    <a:lnTo>
                      <a:pt x="22" y="0"/>
                    </a:lnTo>
                    <a:lnTo>
                      <a:pt x="24" y="0"/>
                    </a:lnTo>
                    <a:lnTo>
                      <a:pt x="24" y="5"/>
                    </a:lnTo>
                    <a:lnTo>
                      <a:pt x="26" y="5"/>
                    </a:lnTo>
                    <a:lnTo>
                      <a:pt x="27" y="5"/>
                    </a:lnTo>
                    <a:lnTo>
                      <a:pt x="27" y="9"/>
                    </a:lnTo>
                    <a:lnTo>
                      <a:pt x="29" y="9"/>
                    </a:lnTo>
                    <a:lnTo>
                      <a:pt x="29" y="13"/>
                    </a:lnTo>
                    <a:lnTo>
                      <a:pt x="31"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6579" name="Freeform 19"/>
              <p:cNvSpPr>
                <a:spLocks/>
              </p:cNvSpPr>
              <p:nvPr/>
            </p:nvSpPr>
            <p:spPr bwMode="auto">
              <a:xfrm>
                <a:off x="3118" y="3137"/>
                <a:ext cx="45" cy="204"/>
              </a:xfrm>
              <a:custGeom>
                <a:avLst/>
                <a:gdLst/>
                <a:ahLst/>
                <a:cxnLst>
                  <a:cxn ang="0">
                    <a:pos x="0" y="0"/>
                  </a:cxn>
                  <a:cxn ang="0">
                    <a:pos x="0" y="0"/>
                  </a:cxn>
                  <a:cxn ang="0">
                    <a:pos x="2" y="0"/>
                  </a:cxn>
                  <a:cxn ang="0">
                    <a:pos x="2" y="5"/>
                  </a:cxn>
                  <a:cxn ang="0">
                    <a:pos x="4" y="5"/>
                  </a:cxn>
                  <a:cxn ang="0">
                    <a:pos x="4" y="9"/>
                  </a:cxn>
                  <a:cxn ang="0">
                    <a:pos x="6" y="9"/>
                  </a:cxn>
                  <a:cxn ang="0">
                    <a:pos x="6" y="13"/>
                  </a:cxn>
                  <a:cxn ang="0">
                    <a:pos x="7" y="13"/>
                  </a:cxn>
                  <a:cxn ang="0">
                    <a:pos x="7" y="18"/>
                  </a:cxn>
                  <a:cxn ang="0">
                    <a:pos x="7"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3"/>
                  </a:cxn>
                  <a:cxn ang="0">
                    <a:pos x="18" y="53"/>
                  </a:cxn>
                  <a:cxn ang="0">
                    <a:pos x="18" y="57"/>
                  </a:cxn>
                  <a:cxn ang="0">
                    <a:pos x="18" y="62"/>
                  </a:cxn>
                  <a:cxn ang="0">
                    <a:pos x="20" y="62"/>
                  </a:cxn>
                  <a:cxn ang="0">
                    <a:pos x="20" y="66"/>
                  </a:cxn>
                  <a:cxn ang="0">
                    <a:pos x="20" y="71"/>
                  </a:cxn>
                  <a:cxn ang="0">
                    <a:pos x="22" y="71"/>
                  </a:cxn>
                  <a:cxn ang="0">
                    <a:pos x="22" y="75"/>
                  </a:cxn>
                  <a:cxn ang="0">
                    <a:pos x="24" y="80"/>
                  </a:cxn>
                  <a:cxn ang="0">
                    <a:pos x="24" y="84"/>
                  </a:cxn>
                  <a:cxn ang="0">
                    <a:pos x="24" y="88"/>
                  </a:cxn>
                  <a:cxn ang="0">
                    <a:pos x="26" y="93"/>
                  </a:cxn>
                  <a:cxn ang="0">
                    <a:pos x="26" y="97"/>
                  </a:cxn>
                  <a:cxn ang="0">
                    <a:pos x="28" y="102"/>
                  </a:cxn>
                  <a:cxn ang="0">
                    <a:pos x="28" y="106"/>
                  </a:cxn>
                  <a:cxn ang="0">
                    <a:pos x="29" y="110"/>
                  </a:cxn>
                  <a:cxn ang="0">
                    <a:pos x="29" y="115"/>
                  </a:cxn>
                  <a:cxn ang="0">
                    <a:pos x="31" y="119"/>
                  </a:cxn>
                  <a:cxn ang="0">
                    <a:pos x="31" y="123"/>
                  </a:cxn>
                  <a:cxn ang="0">
                    <a:pos x="31" y="128"/>
                  </a:cxn>
                  <a:cxn ang="0">
                    <a:pos x="33" y="132"/>
                  </a:cxn>
                  <a:cxn ang="0">
                    <a:pos x="33" y="137"/>
                  </a:cxn>
                  <a:cxn ang="0">
                    <a:pos x="35" y="141"/>
                  </a:cxn>
                  <a:cxn ang="0">
                    <a:pos x="35" y="146"/>
                  </a:cxn>
                  <a:cxn ang="0">
                    <a:pos x="35" y="150"/>
                  </a:cxn>
                  <a:cxn ang="0">
                    <a:pos x="37" y="154"/>
                  </a:cxn>
                  <a:cxn ang="0">
                    <a:pos x="37" y="159"/>
                  </a:cxn>
                  <a:cxn ang="0">
                    <a:pos x="37" y="163"/>
                  </a:cxn>
                  <a:cxn ang="0">
                    <a:pos x="39" y="163"/>
                  </a:cxn>
                  <a:cxn ang="0">
                    <a:pos x="39" y="167"/>
                  </a:cxn>
                  <a:cxn ang="0">
                    <a:pos x="39" y="172"/>
                  </a:cxn>
                  <a:cxn ang="0">
                    <a:pos x="40" y="177"/>
                  </a:cxn>
                  <a:cxn ang="0">
                    <a:pos x="40" y="181"/>
                  </a:cxn>
                  <a:cxn ang="0">
                    <a:pos x="42" y="185"/>
                  </a:cxn>
                  <a:cxn ang="0">
                    <a:pos x="42" y="190"/>
                  </a:cxn>
                  <a:cxn ang="0">
                    <a:pos x="42" y="194"/>
                  </a:cxn>
                  <a:cxn ang="0">
                    <a:pos x="42" y="198"/>
                  </a:cxn>
                  <a:cxn ang="0">
                    <a:pos x="44" y="198"/>
                  </a:cxn>
                  <a:cxn ang="0">
                    <a:pos x="44" y="203"/>
                  </a:cxn>
                </a:cxnLst>
                <a:rect l="0" t="0" r="r" b="b"/>
                <a:pathLst>
                  <a:path w="45" h="204">
                    <a:moveTo>
                      <a:pt x="0" y="0"/>
                    </a:moveTo>
                    <a:lnTo>
                      <a:pt x="0" y="0"/>
                    </a:lnTo>
                    <a:lnTo>
                      <a:pt x="2" y="0"/>
                    </a:lnTo>
                    <a:lnTo>
                      <a:pt x="2" y="5"/>
                    </a:lnTo>
                    <a:lnTo>
                      <a:pt x="4" y="5"/>
                    </a:lnTo>
                    <a:lnTo>
                      <a:pt x="4" y="9"/>
                    </a:lnTo>
                    <a:lnTo>
                      <a:pt x="6" y="9"/>
                    </a:lnTo>
                    <a:lnTo>
                      <a:pt x="6" y="13"/>
                    </a:lnTo>
                    <a:lnTo>
                      <a:pt x="7" y="13"/>
                    </a:lnTo>
                    <a:lnTo>
                      <a:pt x="7" y="18"/>
                    </a:lnTo>
                    <a:lnTo>
                      <a:pt x="7" y="22"/>
                    </a:lnTo>
                    <a:lnTo>
                      <a:pt x="9" y="22"/>
                    </a:lnTo>
                    <a:lnTo>
                      <a:pt x="9" y="27"/>
                    </a:lnTo>
                    <a:lnTo>
                      <a:pt x="11" y="27"/>
                    </a:lnTo>
                    <a:lnTo>
                      <a:pt x="11" y="31"/>
                    </a:lnTo>
                    <a:lnTo>
                      <a:pt x="13" y="36"/>
                    </a:lnTo>
                    <a:lnTo>
                      <a:pt x="13" y="40"/>
                    </a:lnTo>
                    <a:lnTo>
                      <a:pt x="15" y="40"/>
                    </a:lnTo>
                    <a:lnTo>
                      <a:pt x="15" y="44"/>
                    </a:lnTo>
                    <a:lnTo>
                      <a:pt x="15" y="49"/>
                    </a:lnTo>
                    <a:lnTo>
                      <a:pt x="17" y="49"/>
                    </a:lnTo>
                    <a:lnTo>
                      <a:pt x="17" y="53"/>
                    </a:lnTo>
                    <a:lnTo>
                      <a:pt x="18" y="53"/>
                    </a:lnTo>
                    <a:lnTo>
                      <a:pt x="18" y="57"/>
                    </a:lnTo>
                    <a:lnTo>
                      <a:pt x="18" y="62"/>
                    </a:lnTo>
                    <a:lnTo>
                      <a:pt x="20" y="62"/>
                    </a:lnTo>
                    <a:lnTo>
                      <a:pt x="20" y="66"/>
                    </a:lnTo>
                    <a:lnTo>
                      <a:pt x="20" y="71"/>
                    </a:lnTo>
                    <a:lnTo>
                      <a:pt x="22" y="71"/>
                    </a:lnTo>
                    <a:lnTo>
                      <a:pt x="22" y="75"/>
                    </a:lnTo>
                    <a:lnTo>
                      <a:pt x="24" y="80"/>
                    </a:lnTo>
                    <a:lnTo>
                      <a:pt x="24" y="84"/>
                    </a:lnTo>
                    <a:lnTo>
                      <a:pt x="24" y="88"/>
                    </a:lnTo>
                    <a:lnTo>
                      <a:pt x="26" y="93"/>
                    </a:lnTo>
                    <a:lnTo>
                      <a:pt x="26" y="97"/>
                    </a:lnTo>
                    <a:lnTo>
                      <a:pt x="28" y="102"/>
                    </a:lnTo>
                    <a:lnTo>
                      <a:pt x="28" y="106"/>
                    </a:lnTo>
                    <a:lnTo>
                      <a:pt x="29" y="110"/>
                    </a:lnTo>
                    <a:lnTo>
                      <a:pt x="29" y="115"/>
                    </a:lnTo>
                    <a:lnTo>
                      <a:pt x="31" y="119"/>
                    </a:lnTo>
                    <a:lnTo>
                      <a:pt x="31" y="123"/>
                    </a:lnTo>
                    <a:lnTo>
                      <a:pt x="31" y="128"/>
                    </a:lnTo>
                    <a:lnTo>
                      <a:pt x="33" y="132"/>
                    </a:lnTo>
                    <a:lnTo>
                      <a:pt x="33" y="137"/>
                    </a:lnTo>
                    <a:lnTo>
                      <a:pt x="35" y="141"/>
                    </a:lnTo>
                    <a:lnTo>
                      <a:pt x="35" y="146"/>
                    </a:lnTo>
                    <a:lnTo>
                      <a:pt x="35" y="150"/>
                    </a:lnTo>
                    <a:lnTo>
                      <a:pt x="37" y="154"/>
                    </a:lnTo>
                    <a:lnTo>
                      <a:pt x="37" y="159"/>
                    </a:lnTo>
                    <a:lnTo>
                      <a:pt x="37" y="163"/>
                    </a:lnTo>
                    <a:lnTo>
                      <a:pt x="39" y="163"/>
                    </a:lnTo>
                    <a:lnTo>
                      <a:pt x="39" y="167"/>
                    </a:lnTo>
                    <a:lnTo>
                      <a:pt x="39" y="172"/>
                    </a:lnTo>
                    <a:lnTo>
                      <a:pt x="40" y="177"/>
                    </a:lnTo>
                    <a:lnTo>
                      <a:pt x="40" y="181"/>
                    </a:lnTo>
                    <a:lnTo>
                      <a:pt x="42" y="185"/>
                    </a:lnTo>
                    <a:lnTo>
                      <a:pt x="42" y="190"/>
                    </a:lnTo>
                    <a:lnTo>
                      <a:pt x="42" y="194"/>
                    </a:lnTo>
                    <a:lnTo>
                      <a:pt x="42" y="198"/>
                    </a:lnTo>
                    <a:lnTo>
                      <a:pt x="44" y="198"/>
                    </a:lnTo>
                    <a:lnTo>
                      <a:pt x="44"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6580" name="Freeform 20"/>
              <p:cNvSpPr>
                <a:spLocks/>
              </p:cNvSpPr>
              <p:nvPr/>
            </p:nvSpPr>
            <p:spPr bwMode="auto">
              <a:xfrm>
                <a:off x="3162" y="3340"/>
                <a:ext cx="134" cy="597"/>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4"/>
                  </a:cxn>
                  <a:cxn ang="0">
                    <a:pos x="13" y="87"/>
                  </a:cxn>
                  <a:cxn ang="0">
                    <a:pos x="15" y="92"/>
                  </a:cxn>
                  <a:cxn ang="0">
                    <a:pos x="15" y="101"/>
                  </a:cxn>
                  <a:cxn ang="0">
                    <a:pos x="17" y="110"/>
                  </a:cxn>
                  <a:cxn ang="0">
                    <a:pos x="18" y="118"/>
                  </a:cxn>
                  <a:cxn ang="0">
                    <a:pos x="18" y="127"/>
                  </a:cxn>
                  <a:cxn ang="0">
                    <a:pos x="20" y="140"/>
                  </a:cxn>
                  <a:cxn ang="0">
                    <a:pos x="22" y="158"/>
                  </a:cxn>
                  <a:cxn ang="0">
                    <a:pos x="24" y="167"/>
                  </a:cxn>
                  <a:cxn ang="0">
                    <a:pos x="26" y="175"/>
                  </a:cxn>
                  <a:cxn ang="0">
                    <a:pos x="28" y="184"/>
                  </a:cxn>
                  <a:cxn ang="0">
                    <a:pos x="29" y="202"/>
                  </a:cxn>
                  <a:cxn ang="0">
                    <a:pos x="31" y="210"/>
                  </a:cxn>
                  <a:cxn ang="0">
                    <a:pos x="31" y="219"/>
                  </a:cxn>
                  <a:cxn ang="0">
                    <a:pos x="33" y="223"/>
                  </a:cxn>
                  <a:cxn ang="0">
                    <a:pos x="35" y="232"/>
                  </a:cxn>
                  <a:cxn ang="0">
                    <a:pos x="35" y="241"/>
                  </a:cxn>
                  <a:cxn ang="0">
                    <a:pos x="37" y="250"/>
                  </a:cxn>
                  <a:cxn ang="0">
                    <a:pos x="39" y="263"/>
                  </a:cxn>
                  <a:cxn ang="0">
                    <a:pos x="41" y="272"/>
                  </a:cxn>
                  <a:cxn ang="0">
                    <a:pos x="44" y="293"/>
                  </a:cxn>
                  <a:cxn ang="0">
                    <a:pos x="46" y="307"/>
                  </a:cxn>
                  <a:cxn ang="0">
                    <a:pos x="48" y="311"/>
                  </a:cxn>
                  <a:cxn ang="0">
                    <a:pos x="48" y="320"/>
                  </a:cxn>
                  <a:cxn ang="0">
                    <a:pos x="50" y="329"/>
                  </a:cxn>
                  <a:cxn ang="0">
                    <a:pos x="52" y="342"/>
                  </a:cxn>
                  <a:cxn ang="0">
                    <a:pos x="54" y="355"/>
                  </a:cxn>
                  <a:cxn ang="0">
                    <a:pos x="56" y="364"/>
                  </a:cxn>
                  <a:cxn ang="0">
                    <a:pos x="57" y="373"/>
                  </a:cxn>
                  <a:cxn ang="0">
                    <a:pos x="59" y="386"/>
                  </a:cxn>
                  <a:cxn ang="0">
                    <a:pos x="61" y="390"/>
                  </a:cxn>
                  <a:cxn ang="0">
                    <a:pos x="65" y="408"/>
                  </a:cxn>
                  <a:cxn ang="0">
                    <a:pos x="67" y="416"/>
                  </a:cxn>
                  <a:cxn ang="0">
                    <a:pos x="68" y="425"/>
                  </a:cxn>
                  <a:cxn ang="0">
                    <a:pos x="76" y="452"/>
                  </a:cxn>
                  <a:cxn ang="0">
                    <a:pos x="76" y="460"/>
                  </a:cxn>
                  <a:cxn ang="0">
                    <a:pos x="81" y="478"/>
                  </a:cxn>
                  <a:cxn ang="0">
                    <a:pos x="91" y="513"/>
                  </a:cxn>
                  <a:cxn ang="0">
                    <a:pos x="98" y="530"/>
                  </a:cxn>
                  <a:cxn ang="0">
                    <a:pos x="102" y="543"/>
                  </a:cxn>
                  <a:cxn ang="0">
                    <a:pos x="107" y="557"/>
                  </a:cxn>
                  <a:cxn ang="0">
                    <a:pos x="122" y="579"/>
                  </a:cxn>
                  <a:cxn ang="0">
                    <a:pos x="133" y="596"/>
                  </a:cxn>
                </a:cxnLst>
                <a:rect l="0" t="0" r="r" b="b"/>
                <a:pathLst>
                  <a:path w="134" h="597">
                    <a:moveTo>
                      <a:pt x="0" y="0"/>
                    </a:moveTo>
                    <a:lnTo>
                      <a:pt x="0" y="0"/>
                    </a:lnTo>
                    <a:lnTo>
                      <a:pt x="0" y="4"/>
                    </a:lnTo>
                    <a:lnTo>
                      <a:pt x="0" y="9"/>
                    </a:lnTo>
                    <a:lnTo>
                      <a:pt x="2" y="9"/>
                    </a:lnTo>
                    <a:lnTo>
                      <a:pt x="2" y="13"/>
                    </a:lnTo>
                    <a:lnTo>
                      <a:pt x="4" y="22"/>
                    </a:lnTo>
                    <a:lnTo>
                      <a:pt x="4" y="26"/>
                    </a:lnTo>
                    <a:lnTo>
                      <a:pt x="4" y="31"/>
                    </a:lnTo>
                    <a:lnTo>
                      <a:pt x="6" y="35"/>
                    </a:lnTo>
                    <a:lnTo>
                      <a:pt x="6" y="39"/>
                    </a:lnTo>
                    <a:lnTo>
                      <a:pt x="6" y="44"/>
                    </a:lnTo>
                    <a:lnTo>
                      <a:pt x="7" y="44"/>
                    </a:lnTo>
                    <a:lnTo>
                      <a:pt x="7" y="48"/>
                    </a:lnTo>
                    <a:lnTo>
                      <a:pt x="7" y="53"/>
                    </a:lnTo>
                    <a:lnTo>
                      <a:pt x="9" y="57"/>
                    </a:lnTo>
                    <a:lnTo>
                      <a:pt x="9" y="61"/>
                    </a:lnTo>
                    <a:lnTo>
                      <a:pt x="9" y="66"/>
                    </a:lnTo>
                    <a:lnTo>
                      <a:pt x="11" y="70"/>
                    </a:lnTo>
                    <a:lnTo>
                      <a:pt x="11" y="74"/>
                    </a:lnTo>
                    <a:lnTo>
                      <a:pt x="13" y="83"/>
                    </a:lnTo>
                    <a:lnTo>
                      <a:pt x="13" y="87"/>
                    </a:lnTo>
                    <a:lnTo>
                      <a:pt x="13" y="92"/>
                    </a:lnTo>
                    <a:lnTo>
                      <a:pt x="15" y="92"/>
                    </a:lnTo>
                    <a:lnTo>
                      <a:pt x="15" y="96"/>
                    </a:lnTo>
                    <a:lnTo>
                      <a:pt x="15" y="101"/>
                    </a:lnTo>
                    <a:lnTo>
                      <a:pt x="15" y="105"/>
                    </a:lnTo>
                    <a:lnTo>
                      <a:pt x="17" y="110"/>
                    </a:lnTo>
                    <a:lnTo>
                      <a:pt x="17" y="114"/>
                    </a:lnTo>
                    <a:lnTo>
                      <a:pt x="18" y="118"/>
                    </a:lnTo>
                    <a:lnTo>
                      <a:pt x="18" y="123"/>
                    </a:lnTo>
                    <a:lnTo>
                      <a:pt x="18" y="127"/>
                    </a:lnTo>
                    <a:lnTo>
                      <a:pt x="20" y="136"/>
                    </a:lnTo>
                    <a:lnTo>
                      <a:pt x="20" y="140"/>
                    </a:lnTo>
                    <a:lnTo>
                      <a:pt x="22" y="149"/>
                    </a:lnTo>
                    <a:lnTo>
                      <a:pt x="22" y="158"/>
                    </a:lnTo>
                    <a:lnTo>
                      <a:pt x="24" y="162"/>
                    </a:lnTo>
                    <a:lnTo>
                      <a:pt x="24" y="167"/>
                    </a:lnTo>
                    <a:lnTo>
                      <a:pt x="26" y="171"/>
                    </a:lnTo>
                    <a:lnTo>
                      <a:pt x="26" y="175"/>
                    </a:lnTo>
                    <a:lnTo>
                      <a:pt x="26" y="180"/>
                    </a:lnTo>
                    <a:lnTo>
                      <a:pt x="28" y="184"/>
                    </a:lnTo>
                    <a:lnTo>
                      <a:pt x="28" y="188"/>
                    </a:lnTo>
                    <a:lnTo>
                      <a:pt x="29" y="202"/>
                    </a:lnTo>
                    <a:lnTo>
                      <a:pt x="29" y="206"/>
                    </a:lnTo>
                    <a:lnTo>
                      <a:pt x="31" y="210"/>
                    </a:lnTo>
                    <a:lnTo>
                      <a:pt x="31" y="215"/>
                    </a:lnTo>
                    <a:lnTo>
                      <a:pt x="31" y="219"/>
                    </a:lnTo>
                    <a:lnTo>
                      <a:pt x="33" y="219"/>
                    </a:lnTo>
                    <a:lnTo>
                      <a:pt x="33" y="223"/>
                    </a:lnTo>
                    <a:lnTo>
                      <a:pt x="33" y="228"/>
                    </a:lnTo>
                    <a:lnTo>
                      <a:pt x="35" y="232"/>
                    </a:lnTo>
                    <a:lnTo>
                      <a:pt x="35" y="237"/>
                    </a:lnTo>
                    <a:lnTo>
                      <a:pt x="35" y="241"/>
                    </a:lnTo>
                    <a:lnTo>
                      <a:pt x="37" y="245"/>
                    </a:lnTo>
                    <a:lnTo>
                      <a:pt x="37" y="250"/>
                    </a:lnTo>
                    <a:lnTo>
                      <a:pt x="37" y="254"/>
                    </a:lnTo>
                    <a:lnTo>
                      <a:pt x="39" y="263"/>
                    </a:lnTo>
                    <a:lnTo>
                      <a:pt x="41" y="267"/>
                    </a:lnTo>
                    <a:lnTo>
                      <a:pt x="41" y="272"/>
                    </a:lnTo>
                    <a:lnTo>
                      <a:pt x="42" y="285"/>
                    </a:lnTo>
                    <a:lnTo>
                      <a:pt x="44" y="293"/>
                    </a:lnTo>
                    <a:lnTo>
                      <a:pt x="46" y="303"/>
                    </a:lnTo>
                    <a:lnTo>
                      <a:pt x="46" y="307"/>
                    </a:lnTo>
                    <a:lnTo>
                      <a:pt x="46" y="311"/>
                    </a:lnTo>
                    <a:lnTo>
                      <a:pt x="48" y="311"/>
                    </a:lnTo>
                    <a:lnTo>
                      <a:pt x="48" y="316"/>
                    </a:lnTo>
                    <a:lnTo>
                      <a:pt x="48" y="320"/>
                    </a:lnTo>
                    <a:lnTo>
                      <a:pt x="50" y="324"/>
                    </a:lnTo>
                    <a:lnTo>
                      <a:pt x="50" y="329"/>
                    </a:lnTo>
                    <a:lnTo>
                      <a:pt x="50" y="333"/>
                    </a:lnTo>
                    <a:lnTo>
                      <a:pt x="52" y="342"/>
                    </a:lnTo>
                    <a:lnTo>
                      <a:pt x="54" y="346"/>
                    </a:lnTo>
                    <a:lnTo>
                      <a:pt x="54" y="355"/>
                    </a:lnTo>
                    <a:lnTo>
                      <a:pt x="56" y="355"/>
                    </a:lnTo>
                    <a:lnTo>
                      <a:pt x="56" y="364"/>
                    </a:lnTo>
                    <a:lnTo>
                      <a:pt x="57" y="368"/>
                    </a:lnTo>
                    <a:lnTo>
                      <a:pt x="57" y="373"/>
                    </a:lnTo>
                    <a:lnTo>
                      <a:pt x="59" y="381"/>
                    </a:lnTo>
                    <a:lnTo>
                      <a:pt x="59" y="386"/>
                    </a:lnTo>
                    <a:lnTo>
                      <a:pt x="61" y="386"/>
                    </a:lnTo>
                    <a:lnTo>
                      <a:pt x="61" y="390"/>
                    </a:lnTo>
                    <a:lnTo>
                      <a:pt x="65" y="403"/>
                    </a:lnTo>
                    <a:lnTo>
                      <a:pt x="65" y="408"/>
                    </a:lnTo>
                    <a:lnTo>
                      <a:pt x="67" y="412"/>
                    </a:lnTo>
                    <a:lnTo>
                      <a:pt x="67" y="416"/>
                    </a:lnTo>
                    <a:lnTo>
                      <a:pt x="68" y="421"/>
                    </a:lnTo>
                    <a:lnTo>
                      <a:pt x="68" y="425"/>
                    </a:lnTo>
                    <a:lnTo>
                      <a:pt x="72" y="438"/>
                    </a:lnTo>
                    <a:lnTo>
                      <a:pt x="76" y="452"/>
                    </a:lnTo>
                    <a:lnTo>
                      <a:pt x="76" y="456"/>
                    </a:lnTo>
                    <a:lnTo>
                      <a:pt x="76" y="460"/>
                    </a:lnTo>
                    <a:lnTo>
                      <a:pt x="79" y="473"/>
                    </a:lnTo>
                    <a:lnTo>
                      <a:pt x="81" y="478"/>
                    </a:lnTo>
                    <a:lnTo>
                      <a:pt x="91" y="509"/>
                    </a:lnTo>
                    <a:lnTo>
                      <a:pt x="91" y="513"/>
                    </a:lnTo>
                    <a:lnTo>
                      <a:pt x="94" y="522"/>
                    </a:lnTo>
                    <a:lnTo>
                      <a:pt x="98" y="530"/>
                    </a:lnTo>
                    <a:lnTo>
                      <a:pt x="100" y="539"/>
                    </a:lnTo>
                    <a:lnTo>
                      <a:pt x="102" y="543"/>
                    </a:lnTo>
                    <a:lnTo>
                      <a:pt x="104" y="548"/>
                    </a:lnTo>
                    <a:lnTo>
                      <a:pt x="107" y="557"/>
                    </a:lnTo>
                    <a:lnTo>
                      <a:pt x="111" y="566"/>
                    </a:lnTo>
                    <a:lnTo>
                      <a:pt x="122" y="579"/>
                    </a:lnTo>
                    <a:lnTo>
                      <a:pt x="124" y="583"/>
                    </a:lnTo>
                    <a:lnTo>
                      <a:pt x="133"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6581" name="Freeform 21"/>
              <p:cNvSpPr>
                <a:spLocks/>
              </p:cNvSpPr>
              <p:nvPr/>
            </p:nvSpPr>
            <p:spPr bwMode="auto">
              <a:xfrm>
                <a:off x="3295" y="3936"/>
                <a:ext cx="66" cy="33"/>
              </a:xfrm>
              <a:custGeom>
                <a:avLst/>
                <a:gdLst/>
                <a:ahLst/>
                <a:cxnLst>
                  <a:cxn ang="0">
                    <a:pos x="0" y="0"/>
                  </a:cxn>
                  <a:cxn ang="0">
                    <a:pos x="2" y="0"/>
                  </a:cxn>
                  <a:cxn ang="0">
                    <a:pos x="6" y="5"/>
                  </a:cxn>
                  <a:cxn ang="0">
                    <a:pos x="32" y="23"/>
                  </a:cxn>
                  <a:cxn ang="0">
                    <a:pos x="65" y="32"/>
                  </a:cxn>
                </a:cxnLst>
                <a:rect l="0" t="0" r="r" b="b"/>
                <a:pathLst>
                  <a:path w="66" h="33">
                    <a:moveTo>
                      <a:pt x="0" y="0"/>
                    </a:moveTo>
                    <a:lnTo>
                      <a:pt x="2" y="0"/>
                    </a:lnTo>
                    <a:lnTo>
                      <a:pt x="6" y="5"/>
                    </a:lnTo>
                    <a:lnTo>
                      <a:pt x="32" y="23"/>
                    </a:lnTo>
                    <a:lnTo>
                      <a:pt x="65"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66582" name="Line 22"/>
            <p:cNvSpPr>
              <a:spLocks noChangeShapeType="1"/>
            </p:cNvSpPr>
            <p:nvPr/>
          </p:nvSpPr>
          <p:spPr bwMode="auto">
            <a:xfrm>
              <a:off x="3104" y="3126"/>
              <a:ext cx="0" cy="899"/>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66583" name="AutoShape 23"/>
          <p:cNvSpPr>
            <a:spLocks noChangeArrowheads="1"/>
          </p:cNvSpPr>
          <p:nvPr/>
        </p:nvSpPr>
        <p:spPr bwMode="auto">
          <a:xfrm>
            <a:off x="1225550" y="5187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Low</a:t>
            </a:r>
          </a:p>
          <a:p>
            <a:pPr algn="ctr" eaLnBrk="0" hangingPunct="0"/>
            <a:r>
              <a:rPr lang="en-US" sz="2400" b="1"/>
              <a:t>variability</a:t>
            </a:r>
          </a:p>
        </p:txBody>
      </p:sp>
      <p:sp>
        <p:nvSpPr>
          <p:cNvPr id="66584" name="Rectangle 24"/>
          <p:cNvSpPr>
            <a:spLocks noChangeArrowheads="1"/>
          </p:cNvSpPr>
          <p:nvPr/>
        </p:nvSpPr>
        <p:spPr bwMode="auto">
          <a:xfrm>
            <a:off x="223838" y="1443038"/>
            <a:ext cx="2066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t>Signal</a:t>
            </a:r>
          </a:p>
        </p:txBody>
      </p:sp>
      <p:sp>
        <p:nvSpPr>
          <p:cNvPr id="66585" name="Rectangle 25"/>
          <p:cNvSpPr>
            <a:spLocks noChangeArrowheads="1"/>
          </p:cNvSpPr>
          <p:nvPr/>
        </p:nvSpPr>
        <p:spPr bwMode="auto">
          <a:xfrm>
            <a:off x="223838" y="1976438"/>
            <a:ext cx="2066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t>Noise</a:t>
            </a:r>
          </a:p>
        </p:txBody>
      </p:sp>
      <p:sp>
        <p:nvSpPr>
          <p:cNvPr id="66586" name="Line 26"/>
          <p:cNvSpPr>
            <a:spLocks noChangeShapeType="1"/>
          </p:cNvSpPr>
          <p:nvPr/>
        </p:nvSpPr>
        <p:spPr bwMode="auto">
          <a:xfrm>
            <a:off x="406400" y="1981200"/>
            <a:ext cx="1701800" cy="0"/>
          </a:xfrm>
          <a:prstGeom prst="line">
            <a:avLst/>
          </a:prstGeom>
          <a:noFill/>
          <a:ln w="50800">
            <a:solidFill>
              <a:schemeClr val="tx1"/>
            </a:solidFill>
            <a:round/>
            <a:headEnd/>
            <a:tailEnd/>
          </a:ln>
          <a:effectLst/>
        </p:spPr>
        <p:txBody>
          <a:bodyPr wrap="none" anchor="ctr"/>
          <a:lstStyle/>
          <a:p>
            <a:endParaRPr lang="en-US"/>
          </a:p>
        </p:txBody>
      </p:sp>
      <p:sp>
        <p:nvSpPr>
          <p:cNvPr id="66587" name="Rectangle 27"/>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Difference between group means</a:t>
            </a:r>
          </a:p>
        </p:txBody>
      </p:sp>
      <p:sp>
        <p:nvSpPr>
          <p:cNvPr id="66588" name="Rectangle 28"/>
          <p:cNvSpPr>
            <a:spLocks noChangeArrowheads="1"/>
          </p:cNvSpPr>
          <p:nvPr/>
        </p:nvSpPr>
        <p:spPr bwMode="auto">
          <a:xfrm>
            <a:off x="2319338" y="1690688"/>
            <a:ext cx="542925" cy="63817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3600" b="1"/>
              <a:t>=</a:t>
            </a:r>
          </a:p>
        </p:txBody>
      </p:sp>
      <p:grpSp>
        <p:nvGrpSpPr>
          <p:cNvPr id="66589" name="Group 29"/>
          <p:cNvGrpSpPr>
            <a:grpSpLocks/>
          </p:cNvGrpSpPr>
          <p:nvPr/>
        </p:nvGrpSpPr>
        <p:grpSpPr bwMode="auto">
          <a:xfrm>
            <a:off x="4343400" y="4724400"/>
            <a:ext cx="590550" cy="139700"/>
            <a:chOff x="2736" y="2976"/>
            <a:chExt cx="372" cy="88"/>
          </a:xfrm>
        </p:grpSpPr>
        <p:sp>
          <p:nvSpPr>
            <p:cNvPr id="66590" name="Line 30"/>
            <p:cNvSpPr>
              <a:spLocks noChangeShapeType="1"/>
            </p:cNvSpPr>
            <p:nvPr/>
          </p:nvSpPr>
          <p:spPr bwMode="auto">
            <a:xfrm>
              <a:off x="2744" y="2976"/>
              <a:ext cx="356" cy="0"/>
            </a:xfrm>
            <a:prstGeom prst="line">
              <a:avLst/>
            </a:prstGeom>
            <a:noFill/>
            <a:ln w="25400">
              <a:solidFill>
                <a:srgbClr val="FF0066"/>
              </a:solidFill>
              <a:round/>
              <a:headEnd/>
              <a:tailEnd/>
            </a:ln>
            <a:effectLst/>
          </p:spPr>
          <p:txBody>
            <a:bodyPr wrap="none" anchor="ctr"/>
            <a:lstStyle/>
            <a:p>
              <a:endParaRPr lang="en-US"/>
            </a:p>
          </p:txBody>
        </p:sp>
        <p:sp>
          <p:nvSpPr>
            <p:cNvPr id="66591" name="Line 31"/>
            <p:cNvSpPr>
              <a:spLocks noChangeShapeType="1"/>
            </p:cNvSpPr>
            <p:nvPr/>
          </p:nvSpPr>
          <p:spPr bwMode="auto">
            <a:xfrm>
              <a:off x="2736" y="2984"/>
              <a:ext cx="0" cy="80"/>
            </a:xfrm>
            <a:prstGeom prst="line">
              <a:avLst/>
            </a:prstGeom>
            <a:noFill/>
            <a:ln w="25400">
              <a:solidFill>
                <a:srgbClr val="FF0066"/>
              </a:solidFill>
              <a:round/>
              <a:headEnd/>
              <a:tailEnd/>
            </a:ln>
            <a:effectLst/>
          </p:spPr>
          <p:txBody>
            <a:bodyPr wrap="none" anchor="ctr"/>
            <a:lstStyle/>
            <a:p>
              <a:endParaRPr lang="en-US"/>
            </a:p>
          </p:txBody>
        </p:sp>
        <p:sp>
          <p:nvSpPr>
            <p:cNvPr id="66592" name="Line 32"/>
            <p:cNvSpPr>
              <a:spLocks noChangeShapeType="1"/>
            </p:cNvSpPr>
            <p:nvPr/>
          </p:nvSpPr>
          <p:spPr bwMode="auto">
            <a:xfrm>
              <a:off x="3108" y="2984"/>
              <a:ext cx="0" cy="80"/>
            </a:xfrm>
            <a:prstGeom prst="line">
              <a:avLst/>
            </a:prstGeom>
            <a:noFill/>
            <a:ln w="25400">
              <a:solidFill>
                <a:srgbClr val="FF0066"/>
              </a:solidFill>
              <a:round/>
              <a:headEnd/>
              <a:tailEnd/>
            </a:ln>
            <a:effectLst/>
          </p:spPr>
          <p:txBody>
            <a:bodyPr wrap="none" anchor="ctr"/>
            <a:lstStyle/>
            <a:p>
              <a:endParaRPr lang="en-US"/>
            </a:p>
          </p:txBody>
        </p:sp>
      </p:grpSp>
      <p:sp>
        <p:nvSpPr>
          <p:cNvPr id="66593" name="Line 33"/>
          <p:cNvSpPr>
            <a:spLocks noChangeShapeType="1"/>
          </p:cNvSpPr>
          <p:nvPr/>
        </p:nvSpPr>
        <p:spPr bwMode="auto">
          <a:xfrm flipH="1" flipV="1">
            <a:off x="3803650" y="1841500"/>
            <a:ext cx="831850" cy="2870200"/>
          </a:xfrm>
          <a:prstGeom prst="line">
            <a:avLst/>
          </a:prstGeom>
          <a:noFill/>
          <a:ln w="12700">
            <a:solidFill>
              <a:schemeClr val="tx1"/>
            </a:solidFill>
            <a:round/>
            <a:headEnd/>
            <a:tailEnd type="triangle" w="med" len="med"/>
          </a:ln>
          <a:effectLst/>
        </p:spPr>
        <p:txBody>
          <a:bodyPr wrap="none" anchor="ctr"/>
          <a:lstStyle/>
          <a:p>
            <a:endParaRPr lang="en-US"/>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51" name="Rectangle 43"/>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68610" name="Rectangle 2"/>
          <p:cNvSpPr>
            <a:spLocks noGrp="1" noRot="1" noChangeArrowheads="1"/>
          </p:cNvSpPr>
          <p:nvPr>
            <p:ph type="title"/>
          </p:nvPr>
        </p:nvSpPr>
        <p:spPr>
          <a:noFill/>
          <a:ln/>
        </p:spPr>
        <p:txBody>
          <a:bodyPr lIns="90488" tIns="44450" rIns="90488" bIns="44450"/>
          <a:lstStyle/>
          <a:p>
            <a:r>
              <a:rPr lang="en-US"/>
              <a:t>What Do We Estimate?</a:t>
            </a:r>
          </a:p>
        </p:txBody>
      </p:sp>
      <p:sp>
        <p:nvSpPr>
          <p:cNvPr id="68611" name="Line 3"/>
          <p:cNvSpPr>
            <a:spLocks noChangeShapeType="1"/>
          </p:cNvSpPr>
          <p:nvPr/>
        </p:nvSpPr>
        <p:spPr bwMode="auto">
          <a:xfrm>
            <a:off x="3263900" y="6394450"/>
            <a:ext cx="2757488" cy="0"/>
          </a:xfrm>
          <a:prstGeom prst="line">
            <a:avLst/>
          </a:prstGeom>
          <a:noFill/>
          <a:ln w="25400">
            <a:solidFill>
              <a:schemeClr val="tx1"/>
            </a:solidFill>
            <a:round/>
            <a:headEnd/>
            <a:tailEnd/>
          </a:ln>
          <a:effectLst/>
        </p:spPr>
        <p:txBody>
          <a:bodyPr wrap="none" anchor="ctr"/>
          <a:lstStyle/>
          <a:p>
            <a:endParaRPr lang="en-US"/>
          </a:p>
        </p:txBody>
      </p:sp>
      <p:sp>
        <p:nvSpPr>
          <p:cNvPr id="68612" name="Line 4"/>
          <p:cNvSpPr>
            <a:spLocks noChangeShapeType="1"/>
          </p:cNvSpPr>
          <p:nvPr/>
        </p:nvSpPr>
        <p:spPr bwMode="auto">
          <a:xfrm flipV="1">
            <a:off x="3248025" y="48275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68613" name="Group 5"/>
          <p:cNvGrpSpPr>
            <a:grpSpLocks/>
          </p:cNvGrpSpPr>
          <p:nvPr/>
        </p:nvGrpSpPr>
        <p:grpSpPr bwMode="auto">
          <a:xfrm>
            <a:off x="3962400" y="4954588"/>
            <a:ext cx="815975" cy="1439862"/>
            <a:chOff x="2496" y="3121"/>
            <a:chExt cx="514" cy="907"/>
          </a:xfrm>
        </p:grpSpPr>
        <p:grpSp>
          <p:nvGrpSpPr>
            <p:cNvPr id="68614" name="Group 6"/>
            <p:cNvGrpSpPr>
              <a:grpSpLocks/>
            </p:cNvGrpSpPr>
            <p:nvPr/>
          </p:nvGrpSpPr>
          <p:grpSpPr bwMode="auto">
            <a:xfrm>
              <a:off x="2496" y="3121"/>
              <a:ext cx="514" cy="851"/>
              <a:chOff x="2496" y="3121"/>
              <a:chExt cx="514" cy="851"/>
            </a:xfrm>
          </p:grpSpPr>
          <p:sp>
            <p:nvSpPr>
              <p:cNvPr id="68615" name="Freeform 7"/>
              <p:cNvSpPr>
                <a:spLocks/>
              </p:cNvSpPr>
              <p:nvPr/>
            </p:nvSpPr>
            <p:spPr bwMode="auto">
              <a:xfrm>
                <a:off x="2496" y="3360"/>
                <a:ext cx="191" cy="612"/>
              </a:xfrm>
              <a:custGeom>
                <a:avLst/>
                <a:gdLst/>
                <a:ahLst/>
                <a:cxnLst>
                  <a:cxn ang="0">
                    <a:pos x="21" y="602"/>
                  </a:cxn>
                  <a:cxn ang="0">
                    <a:pos x="62" y="576"/>
                  </a:cxn>
                  <a:cxn ang="0">
                    <a:pos x="71" y="563"/>
                  </a:cxn>
                  <a:cxn ang="0">
                    <a:pos x="81" y="545"/>
                  </a:cxn>
                  <a:cxn ang="0">
                    <a:pos x="84" y="540"/>
                  </a:cxn>
                  <a:cxn ang="0">
                    <a:pos x="88" y="527"/>
                  </a:cxn>
                  <a:cxn ang="0">
                    <a:pos x="92" y="518"/>
                  </a:cxn>
                  <a:cxn ang="0">
                    <a:pos x="96" y="509"/>
                  </a:cxn>
                  <a:cxn ang="0">
                    <a:pos x="100" y="500"/>
                  </a:cxn>
                  <a:cxn ang="0">
                    <a:pos x="103" y="487"/>
                  </a:cxn>
                  <a:cxn ang="0">
                    <a:pos x="111" y="465"/>
                  </a:cxn>
                  <a:cxn ang="0">
                    <a:pos x="117" y="439"/>
                  </a:cxn>
                  <a:cxn ang="0">
                    <a:pos x="118" y="434"/>
                  </a:cxn>
                  <a:cxn ang="0">
                    <a:pos x="120" y="421"/>
                  </a:cxn>
                  <a:cxn ang="0">
                    <a:pos x="126" y="398"/>
                  </a:cxn>
                  <a:cxn ang="0">
                    <a:pos x="128" y="390"/>
                  </a:cxn>
                  <a:cxn ang="0">
                    <a:pos x="130" y="376"/>
                  </a:cxn>
                  <a:cxn ang="0">
                    <a:pos x="132" y="368"/>
                  </a:cxn>
                  <a:cxn ang="0">
                    <a:pos x="135" y="354"/>
                  </a:cxn>
                  <a:cxn ang="0">
                    <a:pos x="137" y="341"/>
                  </a:cxn>
                  <a:cxn ang="0">
                    <a:pos x="139" y="337"/>
                  </a:cxn>
                  <a:cxn ang="0">
                    <a:pos x="139" y="328"/>
                  </a:cxn>
                  <a:cxn ang="0">
                    <a:pos x="141" y="314"/>
                  </a:cxn>
                  <a:cxn ang="0">
                    <a:pos x="143" y="306"/>
                  </a:cxn>
                  <a:cxn ang="0">
                    <a:pos x="145" y="301"/>
                  </a:cxn>
                  <a:cxn ang="0">
                    <a:pos x="147" y="284"/>
                  </a:cxn>
                  <a:cxn ang="0">
                    <a:pos x="149" y="274"/>
                  </a:cxn>
                  <a:cxn ang="0">
                    <a:pos x="150" y="266"/>
                  </a:cxn>
                  <a:cxn ang="0">
                    <a:pos x="152" y="252"/>
                  </a:cxn>
                  <a:cxn ang="0">
                    <a:pos x="154" y="244"/>
                  </a:cxn>
                  <a:cxn ang="0">
                    <a:pos x="156" y="231"/>
                  </a:cxn>
                  <a:cxn ang="0">
                    <a:pos x="158" y="221"/>
                  </a:cxn>
                  <a:cxn ang="0">
                    <a:pos x="158" y="213"/>
                  </a:cxn>
                  <a:cxn ang="0">
                    <a:pos x="160" y="199"/>
                  </a:cxn>
                  <a:cxn ang="0">
                    <a:pos x="162" y="195"/>
                  </a:cxn>
                  <a:cxn ang="0">
                    <a:pos x="164" y="186"/>
                  </a:cxn>
                  <a:cxn ang="0">
                    <a:pos x="165" y="173"/>
                  </a:cxn>
                  <a:cxn ang="0">
                    <a:pos x="165" y="164"/>
                  </a:cxn>
                  <a:cxn ang="0">
                    <a:pos x="167" y="155"/>
                  </a:cxn>
                  <a:cxn ang="0">
                    <a:pos x="169" y="146"/>
                  </a:cxn>
                  <a:cxn ang="0">
                    <a:pos x="169" y="137"/>
                  </a:cxn>
                  <a:cxn ang="0">
                    <a:pos x="171" y="129"/>
                  </a:cxn>
                  <a:cxn ang="0">
                    <a:pos x="173" y="124"/>
                  </a:cxn>
                  <a:cxn ang="0">
                    <a:pos x="173" y="115"/>
                  </a:cxn>
                  <a:cxn ang="0">
                    <a:pos x="175" y="106"/>
                  </a:cxn>
                  <a:cxn ang="0">
                    <a:pos x="175" y="97"/>
                  </a:cxn>
                  <a:cxn ang="0">
                    <a:pos x="177" y="93"/>
                  </a:cxn>
                  <a:cxn ang="0">
                    <a:pos x="177" y="84"/>
                  </a:cxn>
                  <a:cxn ang="0">
                    <a:pos x="179" y="80"/>
                  </a:cxn>
                  <a:cxn ang="0">
                    <a:pos x="180" y="71"/>
                  </a:cxn>
                  <a:cxn ang="0">
                    <a:pos x="182" y="53"/>
                  </a:cxn>
                  <a:cxn ang="0">
                    <a:pos x="184" y="44"/>
                  </a:cxn>
                  <a:cxn ang="0">
                    <a:pos x="186" y="27"/>
                  </a:cxn>
                  <a:cxn ang="0">
                    <a:pos x="188" y="22"/>
                  </a:cxn>
                  <a:cxn ang="0">
                    <a:pos x="188" y="13"/>
                  </a:cxn>
                  <a:cxn ang="0">
                    <a:pos x="190" y="9"/>
                  </a:cxn>
                  <a:cxn ang="0">
                    <a:pos x="190" y="0"/>
                  </a:cxn>
                </a:cxnLst>
                <a:rect l="0" t="0" r="r" b="b"/>
                <a:pathLst>
                  <a:path w="191" h="612">
                    <a:moveTo>
                      <a:pt x="0" y="611"/>
                    </a:moveTo>
                    <a:lnTo>
                      <a:pt x="21" y="602"/>
                    </a:lnTo>
                    <a:lnTo>
                      <a:pt x="55" y="584"/>
                    </a:lnTo>
                    <a:lnTo>
                      <a:pt x="62" y="576"/>
                    </a:lnTo>
                    <a:lnTo>
                      <a:pt x="68" y="567"/>
                    </a:lnTo>
                    <a:lnTo>
                      <a:pt x="71" y="563"/>
                    </a:lnTo>
                    <a:lnTo>
                      <a:pt x="73" y="558"/>
                    </a:lnTo>
                    <a:lnTo>
                      <a:pt x="81" y="545"/>
                    </a:lnTo>
                    <a:lnTo>
                      <a:pt x="83" y="540"/>
                    </a:lnTo>
                    <a:lnTo>
                      <a:pt x="84" y="540"/>
                    </a:lnTo>
                    <a:lnTo>
                      <a:pt x="84" y="536"/>
                    </a:lnTo>
                    <a:lnTo>
                      <a:pt x="88" y="527"/>
                    </a:lnTo>
                    <a:lnTo>
                      <a:pt x="90" y="527"/>
                    </a:lnTo>
                    <a:lnTo>
                      <a:pt x="92" y="518"/>
                    </a:lnTo>
                    <a:lnTo>
                      <a:pt x="94" y="514"/>
                    </a:lnTo>
                    <a:lnTo>
                      <a:pt x="96" y="509"/>
                    </a:lnTo>
                    <a:lnTo>
                      <a:pt x="98" y="505"/>
                    </a:lnTo>
                    <a:lnTo>
                      <a:pt x="100" y="500"/>
                    </a:lnTo>
                    <a:lnTo>
                      <a:pt x="101" y="496"/>
                    </a:lnTo>
                    <a:lnTo>
                      <a:pt x="103" y="487"/>
                    </a:lnTo>
                    <a:lnTo>
                      <a:pt x="105" y="482"/>
                    </a:lnTo>
                    <a:lnTo>
                      <a:pt x="111" y="465"/>
                    </a:lnTo>
                    <a:lnTo>
                      <a:pt x="113" y="456"/>
                    </a:lnTo>
                    <a:lnTo>
                      <a:pt x="117" y="439"/>
                    </a:lnTo>
                    <a:lnTo>
                      <a:pt x="117" y="434"/>
                    </a:lnTo>
                    <a:lnTo>
                      <a:pt x="118" y="434"/>
                    </a:lnTo>
                    <a:lnTo>
                      <a:pt x="118" y="429"/>
                    </a:lnTo>
                    <a:lnTo>
                      <a:pt x="120" y="421"/>
                    </a:lnTo>
                    <a:lnTo>
                      <a:pt x="126" y="403"/>
                    </a:lnTo>
                    <a:lnTo>
                      <a:pt x="126" y="398"/>
                    </a:lnTo>
                    <a:lnTo>
                      <a:pt x="126" y="394"/>
                    </a:lnTo>
                    <a:lnTo>
                      <a:pt x="128" y="390"/>
                    </a:lnTo>
                    <a:lnTo>
                      <a:pt x="130" y="381"/>
                    </a:lnTo>
                    <a:lnTo>
                      <a:pt x="130" y="376"/>
                    </a:lnTo>
                    <a:lnTo>
                      <a:pt x="132" y="372"/>
                    </a:lnTo>
                    <a:lnTo>
                      <a:pt x="132" y="368"/>
                    </a:lnTo>
                    <a:lnTo>
                      <a:pt x="134" y="363"/>
                    </a:lnTo>
                    <a:lnTo>
                      <a:pt x="135" y="354"/>
                    </a:lnTo>
                    <a:lnTo>
                      <a:pt x="135" y="345"/>
                    </a:lnTo>
                    <a:lnTo>
                      <a:pt x="137" y="341"/>
                    </a:lnTo>
                    <a:lnTo>
                      <a:pt x="137" y="337"/>
                    </a:lnTo>
                    <a:lnTo>
                      <a:pt x="139" y="337"/>
                    </a:lnTo>
                    <a:lnTo>
                      <a:pt x="139" y="332"/>
                    </a:lnTo>
                    <a:lnTo>
                      <a:pt x="139" y="328"/>
                    </a:lnTo>
                    <a:lnTo>
                      <a:pt x="141" y="319"/>
                    </a:lnTo>
                    <a:lnTo>
                      <a:pt x="141" y="314"/>
                    </a:lnTo>
                    <a:lnTo>
                      <a:pt x="143" y="310"/>
                    </a:lnTo>
                    <a:lnTo>
                      <a:pt x="143" y="306"/>
                    </a:lnTo>
                    <a:lnTo>
                      <a:pt x="145" y="306"/>
                    </a:lnTo>
                    <a:lnTo>
                      <a:pt x="145" y="301"/>
                    </a:lnTo>
                    <a:lnTo>
                      <a:pt x="145" y="297"/>
                    </a:lnTo>
                    <a:lnTo>
                      <a:pt x="147" y="284"/>
                    </a:lnTo>
                    <a:lnTo>
                      <a:pt x="149" y="279"/>
                    </a:lnTo>
                    <a:lnTo>
                      <a:pt x="149" y="274"/>
                    </a:lnTo>
                    <a:lnTo>
                      <a:pt x="149" y="270"/>
                    </a:lnTo>
                    <a:lnTo>
                      <a:pt x="150" y="266"/>
                    </a:lnTo>
                    <a:lnTo>
                      <a:pt x="152" y="257"/>
                    </a:lnTo>
                    <a:lnTo>
                      <a:pt x="152" y="252"/>
                    </a:lnTo>
                    <a:lnTo>
                      <a:pt x="152" y="248"/>
                    </a:lnTo>
                    <a:lnTo>
                      <a:pt x="154" y="244"/>
                    </a:lnTo>
                    <a:lnTo>
                      <a:pt x="154" y="239"/>
                    </a:lnTo>
                    <a:lnTo>
                      <a:pt x="156" y="231"/>
                    </a:lnTo>
                    <a:lnTo>
                      <a:pt x="156" y="226"/>
                    </a:lnTo>
                    <a:lnTo>
                      <a:pt x="158" y="221"/>
                    </a:lnTo>
                    <a:lnTo>
                      <a:pt x="158" y="217"/>
                    </a:lnTo>
                    <a:lnTo>
                      <a:pt x="158" y="213"/>
                    </a:lnTo>
                    <a:lnTo>
                      <a:pt x="160" y="203"/>
                    </a:lnTo>
                    <a:lnTo>
                      <a:pt x="160" y="199"/>
                    </a:lnTo>
                    <a:lnTo>
                      <a:pt x="162" y="199"/>
                    </a:lnTo>
                    <a:lnTo>
                      <a:pt x="162" y="195"/>
                    </a:lnTo>
                    <a:lnTo>
                      <a:pt x="162" y="190"/>
                    </a:lnTo>
                    <a:lnTo>
                      <a:pt x="164" y="186"/>
                    </a:lnTo>
                    <a:lnTo>
                      <a:pt x="164" y="182"/>
                    </a:lnTo>
                    <a:lnTo>
                      <a:pt x="165" y="173"/>
                    </a:lnTo>
                    <a:lnTo>
                      <a:pt x="165" y="168"/>
                    </a:lnTo>
                    <a:lnTo>
                      <a:pt x="165" y="164"/>
                    </a:lnTo>
                    <a:lnTo>
                      <a:pt x="167" y="160"/>
                    </a:lnTo>
                    <a:lnTo>
                      <a:pt x="167" y="155"/>
                    </a:lnTo>
                    <a:lnTo>
                      <a:pt x="167" y="150"/>
                    </a:lnTo>
                    <a:lnTo>
                      <a:pt x="169" y="146"/>
                    </a:lnTo>
                    <a:lnTo>
                      <a:pt x="169" y="142"/>
                    </a:lnTo>
                    <a:lnTo>
                      <a:pt x="169" y="137"/>
                    </a:lnTo>
                    <a:lnTo>
                      <a:pt x="171" y="133"/>
                    </a:lnTo>
                    <a:lnTo>
                      <a:pt x="171" y="129"/>
                    </a:lnTo>
                    <a:lnTo>
                      <a:pt x="171" y="124"/>
                    </a:lnTo>
                    <a:lnTo>
                      <a:pt x="173" y="124"/>
                    </a:lnTo>
                    <a:lnTo>
                      <a:pt x="173" y="120"/>
                    </a:lnTo>
                    <a:lnTo>
                      <a:pt x="173" y="115"/>
                    </a:lnTo>
                    <a:lnTo>
                      <a:pt x="175" y="111"/>
                    </a:lnTo>
                    <a:lnTo>
                      <a:pt x="175" y="106"/>
                    </a:lnTo>
                    <a:lnTo>
                      <a:pt x="175" y="102"/>
                    </a:lnTo>
                    <a:lnTo>
                      <a:pt x="175" y="97"/>
                    </a:lnTo>
                    <a:lnTo>
                      <a:pt x="177" y="97"/>
                    </a:lnTo>
                    <a:lnTo>
                      <a:pt x="177" y="93"/>
                    </a:lnTo>
                    <a:lnTo>
                      <a:pt x="177" y="89"/>
                    </a:lnTo>
                    <a:lnTo>
                      <a:pt x="177" y="84"/>
                    </a:lnTo>
                    <a:lnTo>
                      <a:pt x="179" y="84"/>
                    </a:lnTo>
                    <a:lnTo>
                      <a:pt x="179" y="80"/>
                    </a:lnTo>
                    <a:lnTo>
                      <a:pt x="179" y="75"/>
                    </a:lnTo>
                    <a:lnTo>
                      <a:pt x="180" y="71"/>
                    </a:lnTo>
                    <a:lnTo>
                      <a:pt x="180" y="66"/>
                    </a:lnTo>
                    <a:lnTo>
                      <a:pt x="182" y="53"/>
                    </a:lnTo>
                    <a:lnTo>
                      <a:pt x="182" y="49"/>
                    </a:lnTo>
                    <a:lnTo>
                      <a:pt x="184" y="44"/>
                    </a:lnTo>
                    <a:lnTo>
                      <a:pt x="184" y="40"/>
                    </a:lnTo>
                    <a:lnTo>
                      <a:pt x="186" y="27"/>
                    </a:lnTo>
                    <a:lnTo>
                      <a:pt x="186" y="22"/>
                    </a:lnTo>
                    <a:lnTo>
                      <a:pt x="188" y="22"/>
                    </a:lnTo>
                    <a:lnTo>
                      <a:pt x="188" y="18"/>
                    </a:lnTo>
                    <a:lnTo>
                      <a:pt x="188" y="13"/>
                    </a:lnTo>
                    <a:lnTo>
                      <a:pt x="188" y="9"/>
                    </a:lnTo>
                    <a:lnTo>
                      <a:pt x="190" y="9"/>
                    </a:lnTo>
                    <a:lnTo>
                      <a:pt x="190" y="5"/>
                    </a:lnTo>
                    <a:lnTo>
                      <a:pt x="19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8616" name="Freeform 8"/>
              <p:cNvSpPr>
                <a:spLocks/>
              </p:cNvSpPr>
              <p:nvPr/>
            </p:nvSpPr>
            <p:spPr bwMode="auto">
              <a:xfrm>
                <a:off x="2686" y="3147"/>
                <a:ext cx="44" cy="214"/>
              </a:xfrm>
              <a:custGeom>
                <a:avLst/>
                <a:gdLst/>
                <a:ahLst/>
                <a:cxnLst>
                  <a:cxn ang="0">
                    <a:pos x="0" y="213"/>
                  </a:cxn>
                  <a:cxn ang="0">
                    <a:pos x="0" y="213"/>
                  </a:cxn>
                  <a:cxn ang="0">
                    <a:pos x="0" y="208"/>
                  </a:cxn>
                  <a:cxn ang="0">
                    <a:pos x="2" y="208"/>
                  </a:cxn>
                  <a:cxn ang="0">
                    <a:pos x="2" y="204"/>
                  </a:cxn>
                  <a:cxn ang="0">
                    <a:pos x="2" y="200"/>
                  </a:cxn>
                  <a:cxn ang="0">
                    <a:pos x="4" y="191"/>
                  </a:cxn>
                  <a:cxn ang="0">
                    <a:pos x="4" y="186"/>
                  </a:cxn>
                  <a:cxn ang="0">
                    <a:pos x="5" y="186"/>
                  </a:cxn>
                  <a:cxn ang="0">
                    <a:pos x="5" y="182"/>
                  </a:cxn>
                  <a:cxn ang="0">
                    <a:pos x="5" y="178"/>
                  </a:cxn>
                  <a:cxn ang="0">
                    <a:pos x="5" y="173"/>
                  </a:cxn>
                  <a:cxn ang="0">
                    <a:pos x="7" y="169"/>
                  </a:cxn>
                  <a:cxn ang="0">
                    <a:pos x="7" y="164"/>
                  </a:cxn>
                  <a:cxn ang="0">
                    <a:pos x="9" y="160"/>
                  </a:cxn>
                  <a:cxn ang="0">
                    <a:pos x="9" y="155"/>
                  </a:cxn>
                  <a:cxn ang="0">
                    <a:pos x="9" y="151"/>
                  </a:cxn>
                  <a:cxn ang="0">
                    <a:pos x="11" y="147"/>
                  </a:cxn>
                  <a:cxn ang="0">
                    <a:pos x="11" y="142"/>
                  </a:cxn>
                  <a:cxn ang="0">
                    <a:pos x="13" y="138"/>
                  </a:cxn>
                  <a:cxn ang="0">
                    <a:pos x="13" y="133"/>
                  </a:cxn>
                  <a:cxn ang="0">
                    <a:pos x="13" y="129"/>
                  </a:cxn>
                  <a:cxn ang="0">
                    <a:pos x="15" y="125"/>
                  </a:cxn>
                  <a:cxn ang="0">
                    <a:pos x="15" y="120"/>
                  </a:cxn>
                  <a:cxn ang="0">
                    <a:pos x="15" y="115"/>
                  </a:cxn>
                  <a:cxn ang="0">
                    <a:pos x="17" y="115"/>
                  </a:cxn>
                  <a:cxn ang="0">
                    <a:pos x="17" y="111"/>
                  </a:cxn>
                  <a:cxn ang="0">
                    <a:pos x="17" y="107"/>
                  </a:cxn>
                  <a:cxn ang="0">
                    <a:pos x="19" y="107"/>
                  </a:cxn>
                  <a:cxn ang="0">
                    <a:pos x="19" y="102"/>
                  </a:cxn>
                  <a:cxn ang="0">
                    <a:pos x="19" y="98"/>
                  </a:cxn>
                  <a:cxn ang="0">
                    <a:pos x="21" y="98"/>
                  </a:cxn>
                  <a:cxn ang="0">
                    <a:pos x="21" y="93"/>
                  </a:cxn>
                  <a:cxn ang="0">
                    <a:pos x="21" y="89"/>
                  </a:cxn>
                  <a:cxn ang="0">
                    <a:pos x="22" y="84"/>
                  </a:cxn>
                  <a:cxn ang="0">
                    <a:pos x="22" y="80"/>
                  </a:cxn>
                  <a:cxn ang="0">
                    <a:pos x="22" y="76"/>
                  </a:cxn>
                  <a:cxn ang="0">
                    <a:pos x="24" y="76"/>
                  </a:cxn>
                  <a:cxn ang="0">
                    <a:pos x="24" y="71"/>
                  </a:cxn>
                  <a:cxn ang="0">
                    <a:pos x="24" y="67"/>
                  </a:cxn>
                  <a:cxn ang="0">
                    <a:pos x="26" y="67"/>
                  </a:cxn>
                  <a:cxn ang="0">
                    <a:pos x="26" y="62"/>
                  </a:cxn>
                  <a:cxn ang="0">
                    <a:pos x="26" y="58"/>
                  </a:cxn>
                  <a:cxn ang="0">
                    <a:pos x="28" y="58"/>
                  </a:cxn>
                  <a:cxn ang="0">
                    <a:pos x="28" y="54"/>
                  </a:cxn>
                  <a:cxn ang="0">
                    <a:pos x="28" y="49"/>
                  </a:cxn>
                  <a:cxn ang="0">
                    <a:pos x="30" y="49"/>
                  </a:cxn>
                  <a:cxn ang="0">
                    <a:pos x="30" y="44"/>
                  </a:cxn>
                  <a:cxn ang="0">
                    <a:pos x="32" y="40"/>
                  </a:cxn>
                  <a:cxn ang="0">
                    <a:pos x="32" y="36"/>
                  </a:cxn>
                  <a:cxn ang="0">
                    <a:pos x="33" y="36"/>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4">
                    <a:moveTo>
                      <a:pt x="0" y="213"/>
                    </a:moveTo>
                    <a:lnTo>
                      <a:pt x="0" y="213"/>
                    </a:lnTo>
                    <a:lnTo>
                      <a:pt x="0" y="208"/>
                    </a:lnTo>
                    <a:lnTo>
                      <a:pt x="2" y="208"/>
                    </a:lnTo>
                    <a:lnTo>
                      <a:pt x="2" y="204"/>
                    </a:lnTo>
                    <a:lnTo>
                      <a:pt x="2" y="200"/>
                    </a:lnTo>
                    <a:lnTo>
                      <a:pt x="4" y="191"/>
                    </a:lnTo>
                    <a:lnTo>
                      <a:pt x="4" y="186"/>
                    </a:lnTo>
                    <a:lnTo>
                      <a:pt x="5" y="186"/>
                    </a:lnTo>
                    <a:lnTo>
                      <a:pt x="5" y="182"/>
                    </a:lnTo>
                    <a:lnTo>
                      <a:pt x="5" y="178"/>
                    </a:lnTo>
                    <a:lnTo>
                      <a:pt x="5" y="173"/>
                    </a:lnTo>
                    <a:lnTo>
                      <a:pt x="7" y="169"/>
                    </a:lnTo>
                    <a:lnTo>
                      <a:pt x="7" y="164"/>
                    </a:lnTo>
                    <a:lnTo>
                      <a:pt x="9" y="160"/>
                    </a:lnTo>
                    <a:lnTo>
                      <a:pt x="9" y="155"/>
                    </a:lnTo>
                    <a:lnTo>
                      <a:pt x="9" y="151"/>
                    </a:lnTo>
                    <a:lnTo>
                      <a:pt x="11" y="147"/>
                    </a:lnTo>
                    <a:lnTo>
                      <a:pt x="11" y="142"/>
                    </a:lnTo>
                    <a:lnTo>
                      <a:pt x="13" y="138"/>
                    </a:lnTo>
                    <a:lnTo>
                      <a:pt x="13" y="133"/>
                    </a:lnTo>
                    <a:lnTo>
                      <a:pt x="13" y="129"/>
                    </a:lnTo>
                    <a:lnTo>
                      <a:pt x="15" y="125"/>
                    </a:lnTo>
                    <a:lnTo>
                      <a:pt x="15" y="120"/>
                    </a:lnTo>
                    <a:lnTo>
                      <a:pt x="15" y="115"/>
                    </a:lnTo>
                    <a:lnTo>
                      <a:pt x="17" y="115"/>
                    </a:lnTo>
                    <a:lnTo>
                      <a:pt x="17" y="111"/>
                    </a:lnTo>
                    <a:lnTo>
                      <a:pt x="17" y="107"/>
                    </a:lnTo>
                    <a:lnTo>
                      <a:pt x="19" y="107"/>
                    </a:lnTo>
                    <a:lnTo>
                      <a:pt x="19" y="102"/>
                    </a:lnTo>
                    <a:lnTo>
                      <a:pt x="19" y="98"/>
                    </a:lnTo>
                    <a:lnTo>
                      <a:pt x="21" y="98"/>
                    </a:lnTo>
                    <a:lnTo>
                      <a:pt x="21" y="93"/>
                    </a:lnTo>
                    <a:lnTo>
                      <a:pt x="21" y="89"/>
                    </a:lnTo>
                    <a:lnTo>
                      <a:pt x="22" y="84"/>
                    </a:lnTo>
                    <a:lnTo>
                      <a:pt x="22" y="80"/>
                    </a:lnTo>
                    <a:lnTo>
                      <a:pt x="22" y="76"/>
                    </a:lnTo>
                    <a:lnTo>
                      <a:pt x="24" y="76"/>
                    </a:lnTo>
                    <a:lnTo>
                      <a:pt x="24" y="71"/>
                    </a:lnTo>
                    <a:lnTo>
                      <a:pt x="24" y="67"/>
                    </a:lnTo>
                    <a:lnTo>
                      <a:pt x="26" y="67"/>
                    </a:lnTo>
                    <a:lnTo>
                      <a:pt x="26" y="62"/>
                    </a:lnTo>
                    <a:lnTo>
                      <a:pt x="26" y="58"/>
                    </a:lnTo>
                    <a:lnTo>
                      <a:pt x="28" y="58"/>
                    </a:lnTo>
                    <a:lnTo>
                      <a:pt x="28" y="54"/>
                    </a:lnTo>
                    <a:lnTo>
                      <a:pt x="28" y="49"/>
                    </a:lnTo>
                    <a:lnTo>
                      <a:pt x="30" y="49"/>
                    </a:lnTo>
                    <a:lnTo>
                      <a:pt x="30" y="44"/>
                    </a:lnTo>
                    <a:lnTo>
                      <a:pt x="32" y="40"/>
                    </a:lnTo>
                    <a:lnTo>
                      <a:pt x="32" y="36"/>
                    </a:lnTo>
                    <a:lnTo>
                      <a:pt x="33" y="36"/>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8617" name="Freeform 9"/>
              <p:cNvSpPr>
                <a:spLocks/>
              </p:cNvSpPr>
              <p:nvPr/>
            </p:nvSpPr>
            <p:spPr bwMode="auto">
              <a:xfrm>
                <a:off x="2729" y="3121"/>
                <a:ext cx="34" cy="27"/>
              </a:xfrm>
              <a:custGeom>
                <a:avLst/>
                <a:gdLst/>
                <a:ahLst/>
                <a:cxnLst>
                  <a:cxn ang="0">
                    <a:pos x="0" y="26"/>
                  </a:cxn>
                  <a:cxn ang="0">
                    <a:pos x="0" y="26"/>
                  </a:cxn>
                  <a:cxn ang="0">
                    <a:pos x="0" y="22"/>
                  </a:cxn>
                  <a:cxn ang="0">
                    <a:pos x="2" y="22"/>
                  </a:cxn>
                  <a:cxn ang="0">
                    <a:pos x="2" y="18"/>
                  </a:cxn>
                  <a:cxn ang="0">
                    <a:pos x="4" y="18"/>
                  </a:cxn>
                  <a:cxn ang="0">
                    <a:pos x="4" y="13"/>
                  </a:cxn>
                  <a:cxn ang="0">
                    <a:pos x="6" y="13"/>
                  </a:cxn>
                  <a:cxn ang="0">
                    <a:pos x="8" y="9"/>
                  </a:cxn>
                  <a:cxn ang="0">
                    <a:pos x="10" y="9"/>
                  </a:cxn>
                  <a:cxn ang="0">
                    <a:pos x="10" y="5"/>
                  </a:cxn>
                  <a:cxn ang="0">
                    <a:pos x="12" y="5"/>
                  </a:cxn>
                  <a:cxn ang="0">
                    <a:pos x="13" y="5"/>
                  </a:cxn>
                  <a:cxn ang="0">
                    <a:pos x="13" y="0"/>
                  </a:cxn>
                  <a:cxn ang="0">
                    <a:pos x="15" y="0"/>
                  </a:cxn>
                  <a:cxn ang="0">
                    <a:pos x="18" y="0"/>
                  </a:cxn>
                  <a:cxn ang="0">
                    <a:pos x="19" y="0"/>
                  </a:cxn>
                  <a:cxn ang="0">
                    <a:pos x="21" y="0"/>
                  </a:cxn>
                  <a:cxn ang="0">
                    <a:pos x="23" y="0"/>
                  </a:cxn>
                  <a:cxn ang="0">
                    <a:pos x="25" y="0"/>
                  </a:cxn>
                  <a:cxn ang="0">
                    <a:pos x="25" y="5"/>
                  </a:cxn>
                  <a:cxn ang="0">
                    <a:pos x="27" y="5"/>
                  </a:cxn>
                  <a:cxn ang="0">
                    <a:pos x="29" y="5"/>
                  </a:cxn>
                  <a:cxn ang="0">
                    <a:pos x="29" y="9"/>
                  </a:cxn>
                  <a:cxn ang="0">
                    <a:pos x="31" y="9"/>
                  </a:cxn>
                  <a:cxn ang="0">
                    <a:pos x="31" y="13"/>
                  </a:cxn>
                  <a:cxn ang="0">
                    <a:pos x="33" y="13"/>
                  </a:cxn>
                </a:cxnLst>
                <a:rect l="0" t="0" r="r" b="b"/>
                <a:pathLst>
                  <a:path w="34" h="27">
                    <a:moveTo>
                      <a:pt x="0" y="26"/>
                    </a:moveTo>
                    <a:lnTo>
                      <a:pt x="0" y="26"/>
                    </a:lnTo>
                    <a:lnTo>
                      <a:pt x="0" y="22"/>
                    </a:lnTo>
                    <a:lnTo>
                      <a:pt x="2" y="22"/>
                    </a:lnTo>
                    <a:lnTo>
                      <a:pt x="2" y="18"/>
                    </a:lnTo>
                    <a:lnTo>
                      <a:pt x="4" y="18"/>
                    </a:lnTo>
                    <a:lnTo>
                      <a:pt x="4" y="13"/>
                    </a:lnTo>
                    <a:lnTo>
                      <a:pt x="6" y="13"/>
                    </a:lnTo>
                    <a:lnTo>
                      <a:pt x="8" y="9"/>
                    </a:lnTo>
                    <a:lnTo>
                      <a:pt x="10" y="9"/>
                    </a:lnTo>
                    <a:lnTo>
                      <a:pt x="10" y="5"/>
                    </a:lnTo>
                    <a:lnTo>
                      <a:pt x="12" y="5"/>
                    </a:lnTo>
                    <a:lnTo>
                      <a:pt x="13" y="5"/>
                    </a:lnTo>
                    <a:lnTo>
                      <a:pt x="13" y="0"/>
                    </a:lnTo>
                    <a:lnTo>
                      <a:pt x="15" y="0"/>
                    </a:lnTo>
                    <a:lnTo>
                      <a:pt x="18" y="0"/>
                    </a:lnTo>
                    <a:lnTo>
                      <a:pt x="19" y="0"/>
                    </a:lnTo>
                    <a:lnTo>
                      <a:pt x="21" y="0"/>
                    </a:lnTo>
                    <a:lnTo>
                      <a:pt x="23" y="0"/>
                    </a:lnTo>
                    <a:lnTo>
                      <a:pt x="25" y="0"/>
                    </a:lnTo>
                    <a:lnTo>
                      <a:pt x="25" y="5"/>
                    </a:lnTo>
                    <a:lnTo>
                      <a:pt x="27" y="5"/>
                    </a:lnTo>
                    <a:lnTo>
                      <a:pt x="29" y="5"/>
                    </a:lnTo>
                    <a:lnTo>
                      <a:pt x="29" y="9"/>
                    </a:lnTo>
                    <a:lnTo>
                      <a:pt x="31" y="9"/>
                    </a:lnTo>
                    <a:lnTo>
                      <a:pt x="31" y="13"/>
                    </a:lnTo>
                    <a:lnTo>
                      <a:pt x="33"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8618" name="Freeform 10"/>
              <p:cNvSpPr>
                <a:spLocks/>
              </p:cNvSpPr>
              <p:nvPr/>
            </p:nvSpPr>
            <p:spPr bwMode="auto">
              <a:xfrm>
                <a:off x="2762" y="3134"/>
                <a:ext cx="46" cy="205"/>
              </a:xfrm>
              <a:custGeom>
                <a:avLst/>
                <a:gdLst/>
                <a:ahLst/>
                <a:cxnLst>
                  <a:cxn ang="0">
                    <a:pos x="0" y="0"/>
                  </a:cxn>
                  <a:cxn ang="0">
                    <a:pos x="0" y="0"/>
                  </a:cxn>
                  <a:cxn ang="0">
                    <a:pos x="2" y="0"/>
                  </a:cxn>
                  <a:cxn ang="0">
                    <a:pos x="2" y="5"/>
                  </a:cxn>
                  <a:cxn ang="0">
                    <a:pos x="4" y="5"/>
                  </a:cxn>
                  <a:cxn ang="0">
                    <a:pos x="4" y="9"/>
                  </a:cxn>
                  <a:cxn ang="0">
                    <a:pos x="6" y="9"/>
                  </a:cxn>
                  <a:cxn ang="0">
                    <a:pos x="6" y="13"/>
                  </a:cxn>
                  <a:cxn ang="0">
                    <a:pos x="8" y="13"/>
                  </a:cxn>
                  <a:cxn ang="0">
                    <a:pos x="8" y="18"/>
                  </a:cxn>
                  <a:cxn ang="0">
                    <a:pos x="8"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4"/>
                  </a:cxn>
                  <a:cxn ang="0">
                    <a:pos x="19" y="54"/>
                  </a:cxn>
                  <a:cxn ang="0">
                    <a:pos x="19" y="58"/>
                  </a:cxn>
                  <a:cxn ang="0">
                    <a:pos x="19" y="62"/>
                  </a:cxn>
                  <a:cxn ang="0">
                    <a:pos x="21" y="62"/>
                  </a:cxn>
                  <a:cxn ang="0">
                    <a:pos x="21" y="67"/>
                  </a:cxn>
                  <a:cxn ang="0">
                    <a:pos x="21" y="71"/>
                  </a:cxn>
                  <a:cxn ang="0">
                    <a:pos x="23" y="71"/>
                  </a:cxn>
                  <a:cxn ang="0">
                    <a:pos x="23" y="75"/>
                  </a:cxn>
                  <a:cxn ang="0">
                    <a:pos x="24" y="80"/>
                  </a:cxn>
                  <a:cxn ang="0">
                    <a:pos x="24" y="84"/>
                  </a:cxn>
                  <a:cxn ang="0">
                    <a:pos x="24" y="89"/>
                  </a:cxn>
                  <a:cxn ang="0">
                    <a:pos x="26" y="93"/>
                  </a:cxn>
                  <a:cxn ang="0">
                    <a:pos x="26" y="97"/>
                  </a:cxn>
                  <a:cxn ang="0">
                    <a:pos x="28" y="102"/>
                  </a:cxn>
                  <a:cxn ang="0">
                    <a:pos x="28" y="107"/>
                  </a:cxn>
                  <a:cxn ang="0">
                    <a:pos x="30" y="111"/>
                  </a:cxn>
                  <a:cxn ang="0">
                    <a:pos x="30" y="115"/>
                  </a:cxn>
                  <a:cxn ang="0">
                    <a:pos x="32" y="120"/>
                  </a:cxn>
                  <a:cxn ang="0">
                    <a:pos x="32" y="124"/>
                  </a:cxn>
                  <a:cxn ang="0">
                    <a:pos x="32" y="129"/>
                  </a:cxn>
                  <a:cxn ang="0">
                    <a:pos x="34" y="133"/>
                  </a:cxn>
                  <a:cxn ang="0">
                    <a:pos x="34" y="138"/>
                  </a:cxn>
                  <a:cxn ang="0">
                    <a:pos x="36" y="142"/>
                  </a:cxn>
                  <a:cxn ang="0">
                    <a:pos x="36" y="146"/>
                  </a:cxn>
                  <a:cxn ang="0">
                    <a:pos x="36" y="151"/>
                  </a:cxn>
                  <a:cxn ang="0">
                    <a:pos x="37" y="155"/>
                  </a:cxn>
                  <a:cxn ang="0">
                    <a:pos x="37" y="160"/>
                  </a:cxn>
                  <a:cxn ang="0">
                    <a:pos x="37" y="164"/>
                  </a:cxn>
                  <a:cxn ang="0">
                    <a:pos x="39" y="164"/>
                  </a:cxn>
                  <a:cxn ang="0">
                    <a:pos x="39" y="168"/>
                  </a:cxn>
                  <a:cxn ang="0">
                    <a:pos x="39" y="173"/>
                  </a:cxn>
                  <a:cxn ang="0">
                    <a:pos x="41" y="177"/>
                  </a:cxn>
                  <a:cxn ang="0">
                    <a:pos x="41" y="182"/>
                  </a:cxn>
                  <a:cxn ang="0">
                    <a:pos x="43" y="186"/>
                  </a:cxn>
                  <a:cxn ang="0">
                    <a:pos x="43" y="191"/>
                  </a:cxn>
                  <a:cxn ang="0">
                    <a:pos x="43" y="195"/>
                  </a:cxn>
                  <a:cxn ang="0">
                    <a:pos x="43" y="199"/>
                  </a:cxn>
                  <a:cxn ang="0">
                    <a:pos x="45" y="199"/>
                  </a:cxn>
                  <a:cxn ang="0">
                    <a:pos x="45" y="204"/>
                  </a:cxn>
                </a:cxnLst>
                <a:rect l="0" t="0" r="r" b="b"/>
                <a:pathLst>
                  <a:path w="46" h="205">
                    <a:moveTo>
                      <a:pt x="0" y="0"/>
                    </a:moveTo>
                    <a:lnTo>
                      <a:pt x="0" y="0"/>
                    </a:lnTo>
                    <a:lnTo>
                      <a:pt x="2" y="0"/>
                    </a:lnTo>
                    <a:lnTo>
                      <a:pt x="2" y="5"/>
                    </a:lnTo>
                    <a:lnTo>
                      <a:pt x="4" y="5"/>
                    </a:lnTo>
                    <a:lnTo>
                      <a:pt x="4" y="9"/>
                    </a:lnTo>
                    <a:lnTo>
                      <a:pt x="6" y="9"/>
                    </a:lnTo>
                    <a:lnTo>
                      <a:pt x="6" y="13"/>
                    </a:lnTo>
                    <a:lnTo>
                      <a:pt x="8" y="13"/>
                    </a:lnTo>
                    <a:lnTo>
                      <a:pt x="8" y="18"/>
                    </a:lnTo>
                    <a:lnTo>
                      <a:pt x="8" y="22"/>
                    </a:lnTo>
                    <a:lnTo>
                      <a:pt x="9" y="22"/>
                    </a:lnTo>
                    <a:lnTo>
                      <a:pt x="9" y="27"/>
                    </a:lnTo>
                    <a:lnTo>
                      <a:pt x="11" y="27"/>
                    </a:lnTo>
                    <a:lnTo>
                      <a:pt x="11" y="31"/>
                    </a:lnTo>
                    <a:lnTo>
                      <a:pt x="13" y="36"/>
                    </a:lnTo>
                    <a:lnTo>
                      <a:pt x="13" y="40"/>
                    </a:lnTo>
                    <a:lnTo>
                      <a:pt x="15" y="40"/>
                    </a:lnTo>
                    <a:lnTo>
                      <a:pt x="15" y="44"/>
                    </a:lnTo>
                    <a:lnTo>
                      <a:pt x="15" y="49"/>
                    </a:lnTo>
                    <a:lnTo>
                      <a:pt x="17" y="49"/>
                    </a:lnTo>
                    <a:lnTo>
                      <a:pt x="17" y="54"/>
                    </a:lnTo>
                    <a:lnTo>
                      <a:pt x="19" y="54"/>
                    </a:lnTo>
                    <a:lnTo>
                      <a:pt x="19" y="58"/>
                    </a:lnTo>
                    <a:lnTo>
                      <a:pt x="19" y="62"/>
                    </a:lnTo>
                    <a:lnTo>
                      <a:pt x="21" y="62"/>
                    </a:lnTo>
                    <a:lnTo>
                      <a:pt x="21" y="67"/>
                    </a:lnTo>
                    <a:lnTo>
                      <a:pt x="21" y="71"/>
                    </a:lnTo>
                    <a:lnTo>
                      <a:pt x="23" y="71"/>
                    </a:lnTo>
                    <a:lnTo>
                      <a:pt x="23" y="75"/>
                    </a:lnTo>
                    <a:lnTo>
                      <a:pt x="24" y="80"/>
                    </a:lnTo>
                    <a:lnTo>
                      <a:pt x="24" y="84"/>
                    </a:lnTo>
                    <a:lnTo>
                      <a:pt x="24" y="89"/>
                    </a:lnTo>
                    <a:lnTo>
                      <a:pt x="26" y="93"/>
                    </a:lnTo>
                    <a:lnTo>
                      <a:pt x="26" y="97"/>
                    </a:lnTo>
                    <a:lnTo>
                      <a:pt x="28" y="102"/>
                    </a:lnTo>
                    <a:lnTo>
                      <a:pt x="28" y="107"/>
                    </a:lnTo>
                    <a:lnTo>
                      <a:pt x="30" y="111"/>
                    </a:lnTo>
                    <a:lnTo>
                      <a:pt x="30" y="115"/>
                    </a:lnTo>
                    <a:lnTo>
                      <a:pt x="32" y="120"/>
                    </a:lnTo>
                    <a:lnTo>
                      <a:pt x="32" y="124"/>
                    </a:lnTo>
                    <a:lnTo>
                      <a:pt x="32" y="129"/>
                    </a:lnTo>
                    <a:lnTo>
                      <a:pt x="34" y="133"/>
                    </a:lnTo>
                    <a:lnTo>
                      <a:pt x="34" y="138"/>
                    </a:lnTo>
                    <a:lnTo>
                      <a:pt x="36" y="142"/>
                    </a:lnTo>
                    <a:lnTo>
                      <a:pt x="36" y="146"/>
                    </a:lnTo>
                    <a:lnTo>
                      <a:pt x="36" y="151"/>
                    </a:lnTo>
                    <a:lnTo>
                      <a:pt x="37" y="155"/>
                    </a:lnTo>
                    <a:lnTo>
                      <a:pt x="37" y="160"/>
                    </a:lnTo>
                    <a:lnTo>
                      <a:pt x="37" y="164"/>
                    </a:lnTo>
                    <a:lnTo>
                      <a:pt x="39" y="164"/>
                    </a:lnTo>
                    <a:lnTo>
                      <a:pt x="39" y="168"/>
                    </a:lnTo>
                    <a:lnTo>
                      <a:pt x="39" y="173"/>
                    </a:lnTo>
                    <a:lnTo>
                      <a:pt x="41" y="177"/>
                    </a:lnTo>
                    <a:lnTo>
                      <a:pt x="41" y="182"/>
                    </a:lnTo>
                    <a:lnTo>
                      <a:pt x="43" y="186"/>
                    </a:lnTo>
                    <a:lnTo>
                      <a:pt x="43" y="191"/>
                    </a:lnTo>
                    <a:lnTo>
                      <a:pt x="43" y="195"/>
                    </a:lnTo>
                    <a:lnTo>
                      <a:pt x="43" y="199"/>
                    </a:lnTo>
                    <a:lnTo>
                      <a:pt x="45" y="199"/>
                    </a:lnTo>
                    <a:lnTo>
                      <a:pt x="45" y="204"/>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8619" name="Freeform 11"/>
              <p:cNvSpPr>
                <a:spLocks/>
              </p:cNvSpPr>
              <p:nvPr/>
            </p:nvSpPr>
            <p:spPr bwMode="auto">
              <a:xfrm>
                <a:off x="2807" y="3338"/>
                <a:ext cx="137" cy="601"/>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5"/>
                  </a:cxn>
                  <a:cxn ang="0">
                    <a:pos x="13" y="88"/>
                  </a:cxn>
                  <a:cxn ang="0">
                    <a:pos x="15" y="93"/>
                  </a:cxn>
                  <a:cxn ang="0">
                    <a:pos x="15" y="101"/>
                  </a:cxn>
                  <a:cxn ang="0">
                    <a:pos x="17" y="110"/>
                  </a:cxn>
                  <a:cxn ang="0">
                    <a:pos x="19" y="119"/>
                  </a:cxn>
                  <a:cxn ang="0">
                    <a:pos x="19" y="128"/>
                  </a:cxn>
                  <a:cxn ang="0">
                    <a:pos x="21" y="141"/>
                  </a:cxn>
                  <a:cxn ang="0">
                    <a:pos x="23" y="159"/>
                  </a:cxn>
                  <a:cxn ang="0">
                    <a:pos x="24" y="168"/>
                  </a:cxn>
                  <a:cxn ang="0">
                    <a:pos x="26" y="176"/>
                  </a:cxn>
                  <a:cxn ang="0">
                    <a:pos x="28" y="185"/>
                  </a:cxn>
                  <a:cxn ang="0">
                    <a:pos x="30" y="203"/>
                  </a:cxn>
                  <a:cxn ang="0">
                    <a:pos x="32" y="212"/>
                  </a:cxn>
                  <a:cxn ang="0">
                    <a:pos x="32" y="221"/>
                  </a:cxn>
                  <a:cxn ang="0">
                    <a:pos x="34" y="225"/>
                  </a:cxn>
                  <a:cxn ang="0">
                    <a:pos x="36" y="234"/>
                  </a:cxn>
                  <a:cxn ang="0">
                    <a:pos x="36" y="243"/>
                  </a:cxn>
                  <a:cxn ang="0">
                    <a:pos x="38" y="252"/>
                  </a:cxn>
                  <a:cxn ang="0">
                    <a:pos x="40" y="265"/>
                  </a:cxn>
                  <a:cxn ang="0">
                    <a:pos x="41" y="274"/>
                  </a:cxn>
                  <a:cxn ang="0">
                    <a:pos x="45" y="295"/>
                  </a:cxn>
                  <a:cxn ang="0">
                    <a:pos x="47" y="309"/>
                  </a:cxn>
                  <a:cxn ang="0">
                    <a:pos x="49" y="313"/>
                  </a:cxn>
                  <a:cxn ang="0">
                    <a:pos x="49" y="322"/>
                  </a:cxn>
                  <a:cxn ang="0">
                    <a:pos x="51" y="331"/>
                  </a:cxn>
                  <a:cxn ang="0">
                    <a:pos x="53" y="344"/>
                  </a:cxn>
                  <a:cxn ang="0">
                    <a:pos x="55" y="357"/>
                  </a:cxn>
                  <a:cxn ang="0">
                    <a:pos x="57" y="366"/>
                  </a:cxn>
                  <a:cxn ang="0">
                    <a:pos x="59" y="375"/>
                  </a:cxn>
                  <a:cxn ang="0">
                    <a:pos x="60" y="388"/>
                  </a:cxn>
                  <a:cxn ang="0">
                    <a:pos x="62" y="393"/>
                  </a:cxn>
                  <a:cxn ang="0">
                    <a:pos x="66" y="410"/>
                  </a:cxn>
                  <a:cxn ang="0">
                    <a:pos x="68" y="419"/>
                  </a:cxn>
                  <a:cxn ang="0">
                    <a:pos x="70" y="428"/>
                  </a:cxn>
                  <a:cxn ang="0">
                    <a:pos x="77" y="455"/>
                  </a:cxn>
                  <a:cxn ang="0">
                    <a:pos x="77" y="463"/>
                  </a:cxn>
                  <a:cxn ang="0">
                    <a:pos x="83" y="481"/>
                  </a:cxn>
                  <a:cxn ang="0">
                    <a:pos x="93" y="516"/>
                  </a:cxn>
                  <a:cxn ang="0">
                    <a:pos x="100" y="534"/>
                  </a:cxn>
                  <a:cxn ang="0">
                    <a:pos x="104" y="547"/>
                  </a:cxn>
                  <a:cxn ang="0">
                    <a:pos x="110" y="560"/>
                  </a:cxn>
                  <a:cxn ang="0">
                    <a:pos x="125" y="583"/>
                  </a:cxn>
                  <a:cxn ang="0">
                    <a:pos x="136" y="600"/>
                  </a:cxn>
                </a:cxnLst>
                <a:rect l="0" t="0" r="r" b="b"/>
                <a:pathLst>
                  <a:path w="137" h="601">
                    <a:moveTo>
                      <a:pt x="0" y="0"/>
                    </a:moveTo>
                    <a:lnTo>
                      <a:pt x="0" y="0"/>
                    </a:lnTo>
                    <a:lnTo>
                      <a:pt x="0" y="4"/>
                    </a:lnTo>
                    <a:lnTo>
                      <a:pt x="0" y="9"/>
                    </a:lnTo>
                    <a:lnTo>
                      <a:pt x="2" y="9"/>
                    </a:lnTo>
                    <a:lnTo>
                      <a:pt x="2" y="13"/>
                    </a:lnTo>
                    <a:lnTo>
                      <a:pt x="4" y="22"/>
                    </a:lnTo>
                    <a:lnTo>
                      <a:pt x="4" y="26"/>
                    </a:lnTo>
                    <a:lnTo>
                      <a:pt x="4" y="31"/>
                    </a:lnTo>
                    <a:lnTo>
                      <a:pt x="6" y="35"/>
                    </a:lnTo>
                    <a:lnTo>
                      <a:pt x="6" y="40"/>
                    </a:lnTo>
                    <a:lnTo>
                      <a:pt x="6" y="44"/>
                    </a:lnTo>
                    <a:lnTo>
                      <a:pt x="7" y="44"/>
                    </a:lnTo>
                    <a:lnTo>
                      <a:pt x="7" y="48"/>
                    </a:lnTo>
                    <a:lnTo>
                      <a:pt x="7" y="53"/>
                    </a:lnTo>
                    <a:lnTo>
                      <a:pt x="9" y="57"/>
                    </a:lnTo>
                    <a:lnTo>
                      <a:pt x="9" y="62"/>
                    </a:lnTo>
                    <a:lnTo>
                      <a:pt x="9" y="66"/>
                    </a:lnTo>
                    <a:lnTo>
                      <a:pt x="11" y="71"/>
                    </a:lnTo>
                    <a:lnTo>
                      <a:pt x="11" y="75"/>
                    </a:lnTo>
                    <a:lnTo>
                      <a:pt x="13" y="84"/>
                    </a:lnTo>
                    <a:lnTo>
                      <a:pt x="13" y="88"/>
                    </a:lnTo>
                    <a:lnTo>
                      <a:pt x="13" y="93"/>
                    </a:lnTo>
                    <a:lnTo>
                      <a:pt x="15" y="93"/>
                    </a:lnTo>
                    <a:lnTo>
                      <a:pt x="15" y="97"/>
                    </a:lnTo>
                    <a:lnTo>
                      <a:pt x="15" y="101"/>
                    </a:lnTo>
                    <a:lnTo>
                      <a:pt x="15" y="106"/>
                    </a:lnTo>
                    <a:lnTo>
                      <a:pt x="17" y="110"/>
                    </a:lnTo>
                    <a:lnTo>
                      <a:pt x="17" y="114"/>
                    </a:lnTo>
                    <a:lnTo>
                      <a:pt x="19" y="119"/>
                    </a:lnTo>
                    <a:lnTo>
                      <a:pt x="19" y="124"/>
                    </a:lnTo>
                    <a:lnTo>
                      <a:pt x="19" y="128"/>
                    </a:lnTo>
                    <a:lnTo>
                      <a:pt x="21" y="137"/>
                    </a:lnTo>
                    <a:lnTo>
                      <a:pt x="21" y="141"/>
                    </a:lnTo>
                    <a:lnTo>
                      <a:pt x="23" y="150"/>
                    </a:lnTo>
                    <a:lnTo>
                      <a:pt x="23" y="159"/>
                    </a:lnTo>
                    <a:lnTo>
                      <a:pt x="24" y="163"/>
                    </a:lnTo>
                    <a:lnTo>
                      <a:pt x="24" y="168"/>
                    </a:lnTo>
                    <a:lnTo>
                      <a:pt x="26" y="172"/>
                    </a:lnTo>
                    <a:lnTo>
                      <a:pt x="26" y="176"/>
                    </a:lnTo>
                    <a:lnTo>
                      <a:pt x="26" y="181"/>
                    </a:lnTo>
                    <a:lnTo>
                      <a:pt x="28" y="185"/>
                    </a:lnTo>
                    <a:lnTo>
                      <a:pt x="28" y="190"/>
                    </a:lnTo>
                    <a:lnTo>
                      <a:pt x="30" y="203"/>
                    </a:lnTo>
                    <a:lnTo>
                      <a:pt x="30" y="207"/>
                    </a:lnTo>
                    <a:lnTo>
                      <a:pt x="32" y="212"/>
                    </a:lnTo>
                    <a:lnTo>
                      <a:pt x="32" y="216"/>
                    </a:lnTo>
                    <a:lnTo>
                      <a:pt x="32" y="221"/>
                    </a:lnTo>
                    <a:lnTo>
                      <a:pt x="34" y="221"/>
                    </a:lnTo>
                    <a:lnTo>
                      <a:pt x="34" y="225"/>
                    </a:lnTo>
                    <a:lnTo>
                      <a:pt x="34" y="229"/>
                    </a:lnTo>
                    <a:lnTo>
                      <a:pt x="36" y="234"/>
                    </a:lnTo>
                    <a:lnTo>
                      <a:pt x="36" y="238"/>
                    </a:lnTo>
                    <a:lnTo>
                      <a:pt x="36" y="243"/>
                    </a:lnTo>
                    <a:lnTo>
                      <a:pt x="38" y="247"/>
                    </a:lnTo>
                    <a:lnTo>
                      <a:pt x="38" y="252"/>
                    </a:lnTo>
                    <a:lnTo>
                      <a:pt x="38" y="256"/>
                    </a:lnTo>
                    <a:lnTo>
                      <a:pt x="40" y="265"/>
                    </a:lnTo>
                    <a:lnTo>
                      <a:pt x="41" y="269"/>
                    </a:lnTo>
                    <a:lnTo>
                      <a:pt x="41" y="274"/>
                    </a:lnTo>
                    <a:lnTo>
                      <a:pt x="43" y="287"/>
                    </a:lnTo>
                    <a:lnTo>
                      <a:pt x="45" y="295"/>
                    </a:lnTo>
                    <a:lnTo>
                      <a:pt x="47" y="305"/>
                    </a:lnTo>
                    <a:lnTo>
                      <a:pt x="47" y="309"/>
                    </a:lnTo>
                    <a:lnTo>
                      <a:pt x="47" y="313"/>
                    </a:lnTo>
                    <a:lnTo>
                      <a:pt x="49" y="313"/>
                    </a:lnTo>
                    <a:lnTo>
                      <a:pt x="49" y="318"/>
                    </a:lnTo>
                    <a:lnTo>
                      <a:pt x="49" y="322"/>
                    </a:lnTo>
                    <a:lnTo>
                      <a:pt x="51" y="326"/>
                    </a:lnTo>
                    <a:lnTo>
                      <a:pt x="51" y="331"/>
                    </a:lnTo>
                    <a:lnTo>
                      <a:pt x="51" y="335"/>
                    </a:lnTo>
                    <a:lnTo>
                      <a:pt x="53" y="344"/>
                    </a:lnTo>
                    <a:lnTo>
                      <a:pt x="55" y="349"/>
                    </a:lnTo>
                    <a:lnTo>
                      <a:pt x="55" y="357"/>
                    </a:lnTo>
                    <a:lnTo>
                      <a:pt x="57" y="357"/>
                    </a:lnTo>
                    <a:lnTo>
                      <a:pt x="57" y="366"/>
                    </a:lnTo>
                    <a:lnTo>
                      <a:pt x="59" y="371"/>
                    </a:lnTo>
                    <a:lnTo>
                      <a:pt x="59" y="375"/>
                    </a:lnTo>
                    <a:lnTo>
                      <a:pt x="60" y="384"/>
                    </a:lnTo>
                    <a:lnTo>
                      <a:pt x="60" y="388"/>
                    </a:lnTo>
                    <a:lnTo>
                      <a:pt x="62" y="388"/>
                    </a:lnTo>
                    <a:lnTo>
                      <a:pt x="62" y="393"/>
                    </a:lnTo>
                    <a:lnTo>
                      <a:pt x="66" y="406"/>
                    </a:lnTo>
                    <a:lnTo>
                      <a:pt x="66" y="410"/>
                    </a:lnTo>
                    <a:lnTo>
                      <a:pt x="68" y="415"/>
                    </a:lnTo>
                    <a:lnTo>
                      <a:pt x="68" y="419"/>
                    </a:lnTo>
                    <a:lnTo>
                      <a:pt x="70" y="424"/>
                    </a:lnTo>
                    <a:lnTo>
                      <a:pt x="70" y="428"/>
                    </a:lnTo>
                    <a:lnTo>
                      <a:pt x="74" y="441"/>
                    </a:lnTo>
                    <a:lnTo>
                      <a:pt x="77" y="455"/>
                    </a:lnTo>
                    <a:lnTo>
                      <a:pt x="77" y="459"/>
                    </a:lnTo>
                    <a:lnTo>
                      <a:pt x="77" y="463"/>
                    </a:lnTo>
                    <a:lnTo>
                      <a:pt x="81" y="476"/>
                    </a:lnTo>
                    <a:lnTo>
                      <a:pt x="83" y="481"/>
                    </a:lnTo>
                    <a:lnTo>
                      <a:pt x="93" y="512"/>
                    </a:lnTo>
                    <a:lnTo>
                      <a:pt x="93" y="516"/>
                    </a:lnTo>
                    <a:lnTo>
                      <a:pt x="96" y="525"/>
                    </a:lnTo>
                    <a:lnTo>
                      <a:pt x="100" y="534"/>
                    </a:lnTo>
                    <a:lnTo>
                      <a:pt x="102" y="543"/>
                    </a:lnTo>
                    <a:lnTo>
                      <a:pt x="104" y="547"/>
                    </a:lnTo>
                    <a:lnTo>
                      <a:pt x="106" y="552"/>
                    </a:lnTo>
                    <a:lnTo>
                      <a:pt x="110" y="560"/>
                    </a:lnTo>
                    <a:lnTo>
                      <a:pt x="114" y="569"/>
                    </a:lnTo>
                    <a:lnTo>
                      <a:pt x="125" y="583"/>
                    </a:lnTo>
                    <a:lnTo>
                      <a:pt x="127" y="587"/>
                    </a:lnTo>
                    <a:lnTo>
                      <a:pt x="136" y="6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68620" name="Freeform 12"/>
              <p:cNvSpPr>
                <a:spLocks/>
              </p:cNvSpPr>
              <p:nvPr/>
            </p:nvSpPr>
            <p:spPr bwMode="auto">
              <a:xfrm>
                <a:off x="2943" y="3938"/>
                <a:ext cx="67" cy="34"/>
              </a:xfrm>
              <a:custGeom>
                <a:avLst/>
                <a:gdLst/>
                <a:ahLst/>
                <a:cxnLst>
                  <a:cxn ang="0">
                    <a:pos x="0" y="0"/>
                  </a:cxn>
                  <a:cxn ang="0">
                    <a:pos x="2" y="0"/>
                  </a:cxn>
                  <a:cxn ang="0">
                    <a:pos x="6" y="5"/>
                  </a:cxn>
                  <a:cxn ang="0">
                    <a:pos x="32" y="24"/>
                  </a:cxn>
                  <a:cxn ang="0">
                    <a:pos x="66" y="33"/>
                  </a:cxn>
                </a:cxnLst>
                <a:rect l="0" t="0" r="r" b="b"/>
                <a:pathLst>
                  <a:path w="67" h="34">
                    <a:moveTo>
                      <a:pt x="0" y="0"/>
                    </a:moveTo>
                    <a:lnTo>
                      <a:pt x="2" y="0"/>
                    </a:lnTo>
                    <a:lnTo>
                      <a:pt x="6" y="5"/>
                    </a:lnTo>
                    <a:lnTo>
                      <a:pt x="32" y="24"/>
                    </a:lnTo>
                    <a:lnTo>
                      <a:pt x="66" y="3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68621" name="Line 13"/>
            <p:cNvSpPr>
              <a:spLocks noChangeShapeType="1"/>
            </p:cNvSpPr>
            <p:nvPr/>
          </p:nvSpPr>
          <p:spPr bwMode="auto">
            <a:xfrm>
              <a:off x="2747" y="3123"/>
              <a:ext cx="0" cy="905"/>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68622" name="Group 14"/>
          <p:cNvGrpSpPr>
            <a:grpSpLocks/>
          </p:cNvGrpSpPr>
          <p:nvPr/>
        </p:nvGrpSpPr>
        <p:grpSpPr bwMode="auto">
          <a:xfrm>
            <a:off x="4537075" y="4959350"/>
            <a:ext cx="798513" cy="1430338"/>
            <a:chOff x="2858" y="3124"/>
            <a:chExt cx="503" cy="901"/>
          </a:xfrm>
        </p:grpSpPr>
        <p:grpSp>
          <p:nvGrpSpPr>
            <p:cNvPr id="68623" name="Group 15"/>
            <p:cNvGrpSpPr>
              <a:grpSpLocks/>
            </p:cNvGrpSpPr>
            <p:nvPr/>
          </p:nvGrpSpPr>
          <p:grpSpPr bwMode="auto">
            <a:xfrm>
              <a:off x="2858" y="3124"/>
              <a:ext cx="503" cy="845"/>
              <a:chOff x="2858" y="3124"/>
              <a:chExt cx="503" cy="845"/>
            </a:xfrm>
          </p:grpSpPr>
          <p:sp>
            <p:nvSpPr>
              <p:cNvPr id="68624" name="Freeform 16"/>
              <p:cNvSpPr>
                <a:spLocks/>
              </p:cNvSpPr>
              <p:nvPr/>
            </p:nvSpPr>
            <p:spPr bwMode="auto">
              <a:xfrm>
                <a:off x="2858" y="3361"/>
                <a:ext cx="187" cy="608"/>
              </a:xfrm>
              <a:custGeom>
                <a:avLst/>
                <a:gdLst/>
                <a:ahLst/>
                <a:cxnLst>
                  <a:cxn ang="0">
                    <a:pos x="20" y="598"/>
                  </a:cxn>
                  <a:cxn ang="0">
                    <a:pos x="61" y="572"/>
                  </a:cxn>
                  <a:cxn ang="0">
                    <a:pos x="70" y="559"/>
                  </a:cxn>
                  <a:cxn ang="0">
                    <a:pos x="79" y="541"/>
                  </a:cxn>
                  <a:cxn ang="0">
                    <a:pos x="83" y="537"/>
                  </a:cxn>
                  <a:cxn ang="0">
                    <a:pos x="87" y="523"/>
                  </a:cxn>
                  <a:cxn ang="0">
                    <a:pos x="90" y="515"/>
                  </a:cxn>
                  <a:cxn ang="0">
                    <a:pos x="94" y="506"/>
                  </a:cxn>
                  <a:cxn ang="0">
                    <a:pos x="98" y="497"/>
                  </a:cxn>
                  <a:cxn ang="0">
                    <a:pos x="101" y="484"/>
                  </a:cxn>
                  <a:cxn ang="0">
                    <a:pos x="109" y="462"/>
                  </a:cxn>
                  <a:cxn ang="0">
                    <a:pos x="114" y="436"/>
                  </a:cxn>
                  <a:cxn ang="0">
                    <a:pos x="116" y="431"/>
                  </a:cxn>
                  <a:cxn ang="0">
                    <a:pos x="118" y="418"/>
                  </a:cxn>
                  <a:cxn ang="0">
                    <a:pos x="123" y="396"/>
                  </a:cxn>
                  <a:cxn ang="0">
                    <a:pos x="125" y="387"/>
                  </a:cxn>
                  <a:cxn ang="0">
                    <a:pos x="127" y="374"/>
                  </a:cxn>
                  <a:cxn ang="0">
                    <a:pos x="129" y="365"/>
                  </a:cxn>
                  <a:cxn ang="0">
                    <a:pos x="132" y="352"/>
                  </a:cxn>
                  <a:cxn ang="0">
                    <a:pos x="134" y="339"/>
                  </a:cxn>
                  <a:cxn ang="0">
                    <a:pos x="136" y="334"/>
                  </a:cxn>
                  <a:cxn ang="0">
                    <a:pos x="136" y="326"/>
                  </a:cxn>
                  <a:cxn ang="0">
                    <a:pos x="138" y="312"/>
                  </a:cxn>
                  <a:cxn ang="0">
                    <a:pos x="140" y="304"/>
                  </a:cxn>
                  <a:cxn ang="0">
                    <a:pos x="142" y="299"/>
                  </a:cxn>
                  <a:cxn ang="0">
                    <a:pos x="143" y="282"/>
                  </a:cxn>
                  <a:cxn ang="0">
                    <a:pos x="145" y="273"/>
                  </a:cxn>
                  <a:cxn ang="0">
                    <a:pos x="147" y="264"/>
                  </a:cxn>
                  <a:cxn ang="0">
                    <a:pos x="149" y="251"/>
                  </a:cxn>
                  <a:cxn ang="0">
                    <a:pos x="151" y="242"/>
                  </a:cxn>
                  <a:cxn ang="0">
                    <a:pos x="153" y="229"/>
                  </a:cxn>
                  <a:cxn ang="0">
                    <a:pos x="155" y="220"/>
                  </a:cxn>
                  <a:cxn ang="0">
                    <a:pos x="155" y="211"/>
                  </a:cxn>
                  <a:cxn ang="0">
                    <a:pos x="156" y="198"/>
                  </a:cxn>
                  <a:cxn ang="0">
                    <a:pos x="158" y="194"/>
                  </a:cxn>
                  <a:cxn ang="0">
                    <a:pos x="160" y="185"/>
                  </a:cxn>
                  <a:cxn ang="0">
                    <a:pos x="162" y="172"/>
                  </a:cxn>
                  <a:cxn ang="0">
                    <a:pos x="162" y="163"/>
                  </a:cxn>
                  <a:cxn ang="0">
                    <a:pos x="164" y="154"/>
                  </a:cxn>
                  <a:cxn ang="0">
                    <a:pos x="166" y="145"/>
                  </a:cxn>
                  <a:cxn ang="0">
                    <a:pos x="166" y="136"/>
                  </a:cxn>
                  <a:cxn ang="0">
                    <a:pos x="168" y="128"/>
                  </a:cxn>
                  <a:cxn ang="0">
                    <a:pos x="169" y="123"/>
                  </a:cxn>
                  <a:cxn ang="0">
                    <a:pos x="169" y="115"/>
                  </a:cxn>
                  <a:cxn ang="0">
                    <a:pos x="171" y="105"/>
                  </a:cxn>
                  <a:cxn ang="0">
                    <a:pos x="171" y="97"/>
                  </a:cxn>
                  <a:cxn ang="0">
                    <a:pos x="173" y="92"/>
                  </a:cxn>
                  <a:cxn ang="0">
                    <a:pos x="173" y="84"/>
                  </a:cxn>
                  <a:cxn ang="0">
                    <a:pos x="175" y="79"/>
                  </a:cxn>
                  <a:cxn ang="0">
                    <a:pos x="177" y="70"/>
                  </a:cxn>
                  <a:cxn ang="0">
                    <a:pos x="179" y="53"/>
                  </a:cxn>
                  <a:cxn ang="0">
                    <a:pos x="180" y="44"/>
                  </a:cxn>
                  <a:cxn ang="0">
                    <a:pos x="182" y="26"/>
                  </a:cxn>
                  <a:cxn ang="0">
                    <a:pos x="184" y="22"/>
                  </a:cxn>
                  <a:cxn ang="0">
                    <a:pos x="184" y="13"/>
                  </a:cxn>
                  <a:cxn ang="0">
                    <a:pos x="186" y="9"/>
                  </a:cxn>
                  <a:cxn ang="0">
                    <a:pos x="186" y="0"/>
                  </a:cxn>
                </a:cxnLst>
                <a:rect l="0" t="0" r="r" b="b"/>
                <a:pathLst>
                  <a:path w="187" h="608">
                    <a:moveTo>
                      <a:pt x="0" y="607"/>
                    </a:moveTo>
                    <a:lnTo>
                      <a:pt x="20" y="598"/>
                    </a:lnTo>
                    <a:lnTo>
                      <a:pt x="53" y="581"/>
                    </a:lnTo>
                    <a:lnTo>
                      <a:pt x="61" y="572"/>
                    </a:lnTo>
                    <a:lnTo>
                      <a:pt x="66" y="563"/>
                    </a:lnTo>
                    <a:lnTo>
                      <a:pt x="70" y="559"/>
                    </a:lnTo>
                    <a:lnTo>
                      <a:pt x="72" y="554"/>
                    </a:lnTo>
                    <a:lnTo>
                      <a:pt x="79" y="541"/>
                    </a:lnTo>
                    <a:lnTo>
                      <a:pt x="81" y="537"/>
                    </a:lnTo>
                    <a:lnTo>
                      <a:pt x="83" y="537"/>
                    </a:lnTo>
                    <a:lnTo>
                      <a:pt x="83" y="533"/>
                    </a:lnTo>
                    <a:lnTo>
                      <a:pt x="87" y="523"/>
                    </a:lnTo>
                    <a:lnTo>
                      <a:pt x="88" y="523"/>
                    </a:lnTo>
                    <a:lnTo>
                      <a:pt x="90" y="515"/>
                    </a:lnTo>
                    <a:lnTo>
                      <a:pt x="92" y="510"/>
                    </a:lnTo>
                    <a:lnTo>
                      <a:pt x="94" y="506"/>
                    </a:lnTo>
                    <a:lnTo>
                      <a:pt x="96" y="502"/>
                    </a:lnTo>
                    <a:lnTo>
                      <a:pt x="98" y="497"/>
                    </a:lnTo>
                    <a:lnTo>
                      <a:pt x="99" y="492"/>
                    </a:lnTo>
                    <a:lnTo>
                      <a:pt x="101" y="484"/>
                    </a:lnTo>
                    <a:lnTo>
                      <a:pt x="103" y="479"/>
                    </a:lnTo>
                    <a:lnTo>
                      <a:pt x="109" y="462"/>
                    </a:lnTo>
                    <a:lnTo>
                      <a:pt x="110" y="453"/>
                    </a:lnTo>
                    <a:lnTo>
                      <a:pt x="114" y="436"/>
                    </a:lnTo>
                    <a:lnTo>
                      <a:pt x="114" y="431"/>
                    </a:lnTo>
                    <a:lnTo>
                      <a:pt x="116" y="431"/>
                    </a:lnTo>
                    <a:lnTo>
                      <a:pt x="116" y="427"/>
                    </a:lnTo>
                    <a:lnTo>
                      <a:pt x="118" y="418"/>
                    </a:lnTo>
                    <a:lnTo>
                      <a:pt x="123" y="400"/>
                    </a:lnTo>
                    <a:lnTo>
                      <a:pt x="123" y="396"/>
                    </a:lnTo>
                    <a:lnTo>
                      <a:pt x="123" y="392"/>
                    </a:lnTo>
                    <a:lnTo>
                      <a:pt x="125" y="387"/>
                    </a:lnTo>
                    <a:lnTo>
                      <a:pt x="127" y="378"/>
                    </a:lnTo>
                    <a:lnTo>
                      <a:pt x="127" y="374"/>
                    </a:lnTo>
                    <a:lnTo>
                      <a:pt x="129" y="369"/>
                    </a:lnTo>
                    <a:lnTo>
                      <a:pt x="129" y="365"/>
                    </a:lnTo>
                    <a:lnTo>
                      <a:pt x="131" y="361"/>
                    </a:lnTo>
                    <a:lnTo>
                      <a:pt x="132" y="352"/>
                    </a:lnTo>
                    <a:lnTo>
                      <a:pt x="132" y="343"/>
                    </a:lnTo>
                    <a:lnTo>
                      <a:pt x="134" y="339"/>
                    </a:lnTo>
                    <a:lnTo>
                      <a:pt x="134" y="334"/>
                    </a:lnTo>
                    <a:lnTo>
                      <a:pt x="136" y="334"/>
                    </a:lnTo>
                    <a:lnTo>
                      <a:pt x="136" y="330"/>
                    </a:lnTo>
                    <a:lnTo>
                      <a:pt x="136" y="326"/>
                    </a:lnTo>
                    <a:lnTo>
                      <a:pt x="138" y="317"/>
                    </a:lnTo>
                    <a:lnTo>
                      <a:pt x="138" y="312"/>
                    </a:lnTo>
                    <a:lnTo>
                      <a:pt x="140" y="308"/>
                    </a:lnTo>
                    <a:lnTo>
                      <a:pt x="140" y="304"/>
                    </a:lnTo>
                    <a:lnTo>
                      <a:pt x="142" y="304"/>
                    </a:lnTo>
                    <a:lnTo>
                      <a:pt x="142" y="299"/>
                    </a:lnTo>
                    <a:lnTo>
                      <a:pt x="142" y="295"/>
                    </a:lnTo>
                    <a:lnTo>
                      <a:pt x="143" y="282"/>
                    </a:lnTo>
                    <a:lnTo>
                      <a:pt x="145" y="277"/>
                    </a:lnTo>
                    <a:lnTo>
                      <a:pt x="145" y="273"/>
                    </a:lnTo>
                    <a:lnTo>
                      <a:pt x="145" y="269"/>
                    </a:lnTo>
                    <a:lnTo>
                      <a:pt x="147" y="264"/>
                    </a:lnTo>
                    <a:lnTo>
                      <a:pt x="149" y="255"/>
                    </a:lnTo>
                    <a:lnTo>
                      <a:pt x="149" y="251"/>
                    </a:lnTo>
                    <a:lnTo>
                      <a:pt x="149" y="246"/>
                    </a:lnTo>
                    <a:lnTo>
                      <a:pt x="151" y="242"/>
                    </a:lnTo>
                    <a:lnTo>
                      <a:pt x="151" y="238"/>
                    </a:lnTo>
                    <a:lnTo>
                      <a:pt x="153" y="229"/>
                    </a:lnTo>
                    <a:lnTo>
                      <a:pt x="153" y="224"/>
                    </a:lnTo>
                    <a:lnTo>
                      <a:pt x="155" y="220"/>
                    </a:lnTo>
                    <a:lnTo>
                      <a:pt x="155" y="216"/>
                    </a:lnTo>
                    <a:lnTo>
                      <a:pt x="155" y="211"/>
                    </a:lnTo>
                    <a:lnTo>
                      <a:pt x="156" y="202"/>
                    </a:lnTo>
                    <a:lnTo>
                      <a:pt x="156" y="198"/>
                    </a:lnTo>
                    <a:lnTo>
                      <a:pt x="158" y="198"/>
                    </a:lnTo>
                    <a:lnTo>
                      <a:pt x="158" y="194"/>
                    </a:lnTo>
                    <a:lnTo>
                      <a:pt x="158" y="189"/>
                    </a:lnTo>
                    <a:lnTo>
                      <a:pt x="160" y="185"/>
                    </a:lnTo>
                    <a:lnTo>
                      <a:pt x="160" y="180"/>
                    </a:lnTo>
                    <a:lnTo>
                      <a:pt x="162" y="172"/>
                    </a:lnTo>
                    <a:lnTo>
                      <a:pt x="162" y="167"/>
                    </a:lnTo>
                    <a:lnTo>
                      <a:pt x="162" y="163"/>
                    </a:lnTo>
                    <a:lnTo>
                      <a:pt x="164" y="159"/>
                    </a:lnTo>
                    <a:lnTo>
                      <a:pt x="164" y="154"/>
                    </a:lnTo>
                    <a:lnTo>
                      <a:pt x="164" y="149"/>
                    </a:lnTo>
                    <a:lnTo>
                      <a:pt x="166" y="145"/>
                    </a:lnTo>
                    <a:lnTo>
                      <a:pt x="166" y="141"/>
                    </a:lnTo>
                    <a:lnTo>
                      <a:pt x="166" y="136"/>
                    </a:lnTo>
                    <a:lnTo>
                      <a:pt x="168" y="132"/>
                    </a:lnTo>
                    <a:lnTo>
                      <a:pt x="168" y="128"/>
                    </a:lnTo>
                    <a:lnTo>
                      <a:pt x="168" y="123"/>
                    </a:lnTo>
                    <a:lnTo>
                      <a:pt x="169" y="123"/>
                    </a:lnTo>
                    <a:lnTo>
                      <a:pt x="169" y="119"/>
                    </a:lnTo>
                    <a:lnTo>
                      <a:pt x="169" y="115"/>
                    </a:lnTo>
                    <a:lnTo>
                      <a:pt x="171" y="110"/>
                    </a:lnTo>
                    <a:lnTo>
                      <a:pt x="171" y="105"/>
                    </a:lnTo>
                    <a:lnTo>
                      <a:pt x="171" y="101"/>
                    </a:lnTo>
                    <a:lnTo>
                      <a:pt x="171" y="97"/>
                    </a:lnTo>
                    <a:lnTo>
                      <a:pt x="173" y="97"/>
                    </a:lnTo>
                    <a:lnTo>
                      <a:pt x="173" y="92"/>
                    </a:lnTo>
                    <a:lnTo>
                      <a:pt x="173" y="88"/>
                    </a:lnTo>
                    <a:lnTo>
                      <a:pt x="173" y="84"/>
                    </a:lnTo>
                    <a:lnTo>
                      <a:pt x="175" y="84"/>
                    </a:lnTo>
                    <a:lnTo>
                      <a:pt x="175" y="79"/>
                    </a:lnTo>
                    <a:lnTo>
                      <a:pt x="175" y="75"/>
                    </a:lnTo>
                    <a:lnTo>
                      <a:pt x="177" y="70"/>
                    </a:lnTo>
                    <a:lnTo>
                      <a:pt x="177" y="66"/>
                    </a:lnTo>
                    <a:lnTo>
                      <a:pt x="179" y="53"/>
                    </a:lnTo>
                    <a:lnTo>
                      <a:pt x="179" y="49"/>
                    </a:lnTo>
                    <a:lnTo>
                      <a:pt x="180" y="44"/>
                    </a:lnTo>
                    <a:lnTo>
                      <a:pt x="180" y="40"/>
                    </a:lnTo>
                    <a:lnTo>
                      <a:pt x="182" y="26"/>
                    </a:lnTo>
                    <a:lnTo>
                      <a:pt x="182" y="22"/>
                    </a:lnTo>
                    <a:lnTo>
                      <a:pt x="184" y="22"/>
                    </a:lnTo>
                    <a:lnTo>
                      <a:pt x="184" y="18"/>
                    </a:lnTo>
                    <a:lnTo>
                      <a:pt x="184" y="13"/>
                    </a:lnTo>
                    <a:lnTo>
                      <a:pt x="184" y="9"/>
                    </a:lnTo>
                    <a:lnTo>
                      <a:pt x="186" y="9"/>
                    </a:lnTo>
                    <a:lnTo>
                      <a:pt x="186" y="5"/>
                    </a:lnTo>
                    <a:lnTo>
                      <a:pt x="18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8625" name="Freeform 17"/>
              <p:cNvSpPr>
                <a:spLocks/>
              </p:cNvSpPr>
              <p:nvPr/>
            </p:nvSpPr>
            <p:spPr bwMode="auto">
              <a:xfrm>
                <a:off x="3044" y="3150"/>
                <a:ext cx="44" cy="212"/>
              </a:xfrm>
              <a:custGeom>
                <a:avLst/>
                <a:gdLst/>
                <a:ahLst/>
                <a:cxnLst>
                  <a:cxn ang="0">
                    <a:pos x="0" y="211"/>
                  </a:cxn>
                  <a:cxn ang="0">
                    <a:pos x="0" y="211"/>
                  </a:cxn>
                  <a:cxn ang="0">
                    <a:pos x="0" y="206"/>
                  </a:cxn>
                  <a:cxn ang="0">
                    <a:pos x="2" y="206"/>
                  </a:cxn>
                  <a:cxn ang="0">
                    <a:pos x="2" y="202"/>
                  </a:cxn>
                  <a:cxn ang="0">
                    <a:pos x="2" y="198"/>
                  </a:cxn>
                  <a:cxn ang="0">
                    <a:pos x="4" y="189"/>
                  </a:cxn>
                  <a:cxn ang="0">
                    <a:pos x="4" y="185"/>
                  </a:cxn>
                  <a:cxn ang="0">
                    <a:pos x="5" y="185"/>
                  </a:cxn>
                  <a:cxn ang="0">
                    <a:pos x="5" y="180"/>
                  </a:cxn>
                  <a:cxn ang="0">
                    <a:pos x="5" y="176"/>
                  </a:cxn>
                  <a:cxn ang="0">
                    <a:pos x="5" y="172"/>
                  </a:cxn>
                  <a:cxn ang="0">
                    <a:pos x="7" y="167"/>
                  </a:cxn>
                  <a:cxn ang="0">
                    <a:pos x="7" y="163"/>
                  </a:cxn>
                  <a:cxn ang="0">
                    <a:pos x="9" y="158"/>
                  </a:cxn>
                  <a:cxn ang="0">
                    <a:pos x="9" y="154"/>
                  </a:cxn>
                  <a:cxn ang="0">
                    <a:pos x="9" y="150"/>
                  </a:cxn>
                  <a:cxn ang="0">
                    <a:pos x="11" y="145"/>
                  </a:cxn>
                  <a:cxn ang="0">
                    <a:pos x="11" y="141"/>
                  </a:cxn>
                  <a:cxn ang="0">
                    <a:pos x="13" y="137"/>
                  </a:cxn>
                  <a:cxn ang="0">
                    <a:pos x="13" y="132"/>
                  </a:cxn>
                  <a:cxn ang="0">
                    <a:pos x="13" y="128"/>
                  </a:cxn>
                  <a:cxn ang="0">
                    <a:pos x="15" y="123"/>
                  </a:cxn>
                  <a:cxn ang="0">
                    <a:pos x="15" y="119"/>
                  </a:cxn>
                  <a:cxn ang="0">
                    <a:pos x="15" y="114"/>
                  </a:cxn>
                  <a:cxn ang="0">
                    <a:pos x="17" y="114"/>
                  </a:cxn>
                  <a:cxn ang="0">
                    <a:pos x="17" y="110"/>
                  </a:cxn>
                  <a:cxn ang="0">
                    <a:pos x="17" y="106"/>
                  </a:cxn>
                  <a:cxn ang="0">
                    <a:pos x="19" y="106"/>
                  </a:cxn>
                  <a:cxn ang="0">
                    <a:pos x="19" y="101"/>
                  </a:cxn>
                  <a:cxn ang="0">
                    <a:pos x="19" y="97"/>
                  </a:cxn>
                  <a:cxn ang="0">
                    <a:pos x="21" y="97"/>
                  </a:cxn>
                  <a:cxn ang="0">
                    <a:pos x="21" y="93"/>
                  </a:cxn>
                  <a:cxn ang="0">
                    <a:pos x="21" y="88"/>
                  </a:cxn>
                  <a:cxn ang="0">
                    <a:pos x="22" y="83"/>
                  </a:cxn>
                  <a:cxn ang="0">
                    <a:pos x="22" y="79"/>
                  </a:cxn>
                  <a:cxn ang="0">
                    <a:pos x="22" y="75"/>
                  </a:cxn>
                  <a:cxn ang="0">
                    <a:pos x="24" y="75"/>
                  </a:cxn>
                  <a:cxn ang="0">
                    <a:pos x="24" y="70"/>
                  </a:cxn>
                  <a:cxn ang="0">
                    <a:pos x="24" y="66"/>
                  </a:cxn>
                  <a:cxn ang="0">
                    <a:pos x="26" y="66"/>
                  </a:cxn>
                  <a:cxn ang="0">
                    <a:pos x="26" y="62"/>
                  </a:cxn>
                  <a:cxn ang="0">
                    <a:pos x="26" y="57"/>
                  </a:cxn>
                  <a:cxn ang="0">
                    <a:pos x="28" y="57"/>
                  </a:cxn>
                  <a:cxn ang="0">
                    <a:pos x="28" y="53"/>
                  </a:cxn>
                  <a:cxn ang="0">
                    <a:pos x="28" y="49"/>
                  </a:cxn>
                  <a:cxn ang="0">
                    <a:pos x="30" y="49"/>
                  </a:cxn>
                  <a:cxn ang="0">
                    <a:pos x="30" y="44"/>
                  </a:cxn>
                  <a:cxn ang="0">
                    <a:pos x="32" y="40"/>
                  </a:cxn>
                  <a:cxn ang="0">
                    <a:pos x="32" y="35"/>
                  </a:cxn>
                  <a:cxn ang="0">
                    <a:pos x="33" y="35"/>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2">
                    <a:moveTo>
                      <a:pt x="0" y="211"/>
                    </a:moveTo>
                    <a:lnTo>
                      <a:pt x="0" y="211"/>
                    </a:lnTo>
                    <a:lnTo>
                      <a:pt x="0" y="206"/>
                    </a:lnTo>
                    <a:lnTo>
                      <a:pt x="2" y="206"/>
                    </a:lnTo>
                    <a:lnTo>
                      <a:pt x="2" y="202"/>
                    </a:lnTo>
                    <a:lnTo>
                      <a:pt x="2" y="198"/>
                    </a:lnTo>
                    <a:lnTo>
                      <a:pt x="4" y="189"/>
                    </a:lnTo>
                    <a:lnTo>
                      <a:pt x="4" y="185"/>
                    </a:lnTo>
                    <a:lnTo>
                      <a:pt x="5" y="185"/>
                    </a:lnTo>
                    <a:lnTo>
                      <a:pt x="5" y="180"/>
                    </a:lnTo>
                    <a:lnTo>
                      <a:pt x="5" y="176"/>
                    </a:lnTo>
                    <a:lnTo>
                      <a:pt x="5" y="172"/>
                    </a:lnTo>
                    <a:lnTo>
                      <a:pt x="7" y="167"/>
                    </a:lnTo>
                    <a:lnTo>
                      <a:pt x="7" y="163"/>
                    </a:lnTo>
                    <a:lnTo>
                      <a:pt x="9" y="158"/>
                    </a:lnTo>
                    <a:lnTo>
                      <a:pt x="9" y="154"/>
                    </a:lnTo>
                    <a:lnTo>
                      <a:pt x="9" y="150"/>
                    </a:lnTo>
                    <a:lnTo>
                      <a:pt x="11" y="145"/>
                    </a:lnTo>
                    <a:lnTo>
                      <a:pt x="11" y="141"/>
                    </a:lnTo>
                    <a:lnTo>
                      <a:pt x="13" y="137"/>
                    </a:lnTo>
                    <a:lnTo>
                      <a:pt x="13" y="132"/>
                    </a:lnTo>
                    <a:lnTo>
                      <a:pt x="13" y="128"/>
                    </a:lnTo>
                    <a:lnTo>
                      <a:pt x="15" y="123"/>
                    </a:lnTo>
                    <a:lnTo>
                      <a:pt x="15" y="119"/>
                    </a:lnTo>
                    <a:lnTo>
                      <a:pt x="15" y="114"/>
                    </a:lnTo>
                    <a:lnTo>
                      <a:pt x="17" y="114"/>
                    </a:lnTo>
                    <a:lnTo>
                      <a:pt x="17" y="110"/>
                    </a:lnTo>
                    <a:lnTo>
                      <a:pt x="17" y="106"/>
                    </a:lnTo>
                    <a:lnTo>
                      <a:pt x="19" y="106"/>
                    </a:lnTo>
                    <a:lnTo>
                      <a:pt x="19" y="101"/>
                    </a:lnTo>
                    <a:lnTo>
                      <a:pt x="19" y="97"/>
                    </a:lnTo>
                    <a:lnTo>
                      <a:pt x="21" y="97"/>
                    </a:lnTo>
                    <a:lnTo>
                      <a:pt x="21" y="93"/>
                    </a:lnTo>
                    <a:lnTo>
                      <a:pt x="21" y="88"/>
                    </a:lnTo>
                    <a:lnTo>
                      <a:pt x="22" y="83"/>
                    </a:lnTo>
                    <a:lnTo>
                      <a:pt x="22" y="79"/>
                    </a:lnTo>
                    <a:lnTo>
                      <a:pt x="22" y="75"/>
                    </a:lnTo>
                    <a:lnTo>
                      <a:pt x="24" y="75"/>
                    </a:lnTo>
                    <a:lnTo>
                      <a:pt x="24" y="70"/>
                    </a:lnTo>
                    <a:lnTo>
                      <a:pt x="24" y="66"/>
                    </a:lnTo>
                    <a:lnTo>
                      <a:pt x="26" y="66"/>
                    </a:lnTo>
                    <a:lnTo>
                      <a:pt x="26" y="62"/>
                    </a:lnTo>
                    <a:lnTo>
                      <a:pt x="26" y="57"/>
                    </a:lnTo>
                    <a:lnTo>
                      <a:pt x="28" y="57"/>
                    </a:lnTo>
                    <a:lnTo>
                      <a:pt x="28" y="53"/>
                    </a:lnTo>
                    <a:lnTo>
                      <a:pt x="28" y="49"/>
                    </a:lnTo>
                    <a:lnTo>
                      <a:pt x="30" y="49"/>
                    </a:lnTo>
                    <a:lnTo>
                      <a:pt x="30" y="44"/>
                    </a:lnTo>
                    <a:lnTo>
                      <a:pt x="32" y="40"/>
                    </a:lnTo>
                    <a:lnTo>
                      <a:pt x="32" y="35"/>
                    </a:lnTo>
                    <a:lnTo>
                      <a:pt x="33" y="35"/>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8626" name="Freeform 18"/>
              <p:cNvSpPr>
                <a:spLocks/>
              </p:cNvSpPr>
              <p:nvPr/>
            </p:nvSpPr>
            <p:spPr bwMode="auto">
              <a:xfrm>
                <a:off x="3087" y="3124"/>
                <a:ext cx="32" cy="27"/>
              </a:xfrm>
              <a:custGeom>
                <a:avLst/>
                <a:gdLst/>
                <a:ahLst/>
                <a:cxnLst>
                  <a:cxn ang="0">
                    <a:pos x="0" y="26"/>
                  </a:cxn>
                  <a:cxn ang="0">
                    <a:pos x="0" y="26"/>
                  </a:cxn>
                  <a:cxn ang="0">
                    <a:pos x="0" y="22"/>
                  </a:cxn>
                  <a:cxn ang="0">
                    <a:pos x="2" y="22"/>
                  </a:cxn>
                  <a:cxn ang="0">
                    <a:pos x="2" y="18"/>
                  </a:cxn>
                  <a:cxn ang="0">
                    <a:pos x="4" y="18"/>
                  </a:cxn>
                  <a:cxn ang="0">
                    <a:pos x="4" y="13"/>
                  </a:cxn>
                  <a:cxn ang="0">
                    <a:pos x="5" y="13"/>
                  </a:cxn>
                  <a:cxn ang="0">
                    <a:pos x="7" y="9"/>
                  </a:cxn>
                  <a:cxn ang="0">
                    <a:pos x="9" y="9"/>
                  </a:cxn>
                  <a:cxn ang="0">
                    <a:pos x="9" y="5"/>
                  </a:cxn>
                  <a:cxn ang="0">
                    <a:pos x="11" y="5"/>
                  </a:cxn>
                  <a:cxn ang="0">
                    <a:pos x="13" y="5"/>
                  </a:cxn>
                  <a:cxn ang="0">
                    <a:pos x="13" y="0"/>
                  </a:cxn>
                  <a:cxn ang="0">
                    <a:pos x="15" y="0"/>
                  </a:cxn>
                  <a:cxn ang="0">
                    <a:pos x="16" y="0"/>
                  </a:cxn>
                  <a:cxn ang="0">
                    <a:pos x="18" y="0"/>
                  </a:cxn>
                  <a:cxn ang="0">
                    <a:pos x="20" y="0"/>
                  </a:cxn>
                  <a:cxn ang="0">
                    <a:pos x="22" y="0"/>
                  </a:cxn>
                  <a:cxn ang="0">
                    <a:pos x="24" y="0"/>
                  </a:cxn>
                  <a:cxn ang="0">
                    <a:pos x="24" y="5"/>
                  </a:cxn>
                  <a:cxn ang="0">
                    <a:pos x="26" y="5"/>
                  </a:cxn>
                  <a:cxn ang="0">
                    <a:pos x="27" y="5"/>
                  </a:cxn>
                  <a:cxn ang="0">
                    <a:pos x="27" y="9"/>
                  </a:cxn>
                  <a:cxn ang="0">
                    <a:pos x="29" y="9"/>
                  </a:cxn>
                  <a:cxn ang="0">
                    <a:pos x="29" y="13"/>
                  </a:cxn>
                  <a:cxn ang="0">
                    <a:pos x="31" y="13"/>
                  </a:cxn>
                </a:cxnLst>
                <a:rect l="0" t="0" r="r" b="b"/>
                <a:pathLst>
                  <a:path w="32" h="27">
                    <a:moveTo>
                      <a:pt x="0" y="26"/>
                    </a:moveTo>
                    <a:lnTo>
                      <a:pt x="0" y="26"/>
                    </a:lnTo>
                    <a:lnTo>
                      <a:pt x="0" y="22"/>
                    </a:lnTo>
                    <a:lnTo>
                      <a:pt x="2" y="22"/>
                    </a:lnTo>
                    <a:lnTo>
                      <a:pt x="2" y="18"/>
                    </a:lnTo>
                    <a:lnTo>
                      <a:pt x="4" y="18"/>
                    </a:lnTo>
                    <a:lnTo>
                      <a:pt x="4" y="13"/>
                    </a:lnTo>
                    <a:lnTo>
                      <a:pt x="5" y="13"/>
                    </a:lnTo>
                    <a:lnTo>
                      <a:pt x="7" y="9"/>
                    </a:lnTo>
                    <a:lnTo>
                      <a:pt x="9" y="9"/>
                    </a:lnTo>
                    <a:lnTo>
                      <a:pt x="9" y="5"/>
                    </a:lnTo>
                    <a:lnTo>
                      <a:pt x="11" y="5"/>
                    </a:lnTo>
                    <a:lnTo>
                      <a:pt x="13" y="5"/>
                    </a:lnTo>
                    <a:lnTo>
                      <a:pt x="13" y="0"/>
                    </a:lnTo>
                    <a:lnTo>
                      <a:pt x="15" y="0"/>
                    </a:lnTo>
                    <a:lnTo>
                      <a:pt x="16" y="0"/>
                    </a:lnTo>
                    <a:lnTo>
                      <a:pt x="18" y="0"/>
                    </a:lnTo>
                    <a:lnTo>
                      <a:pt x="20" y="0"/>
                    </a:lnTo>
                    <a:lnTo>
                      <a:pt x="22" y="0"/>
                    </a:lnTo>
                    <a:lnTo>
                      <a:pt x="24" y="0"/>
                    </a:lnTo>
                    <a:lnTo>
                      <a:pt x="24" y="5"/>
                    </a:lnTo>
                    <a:lnTo>
                      <a:pt x="26" y="5"/>
                    </a:lnTo>
                    <a:lnTo>
                      <a:pt x="27" y="5"/>
                    </a:lnTo>
                    <a:lnTo>
                      <a:pt x="27" y="9"/>
                    </a:lnTo>
                    <a:lnTo>
                      <a:pt x="29" y="9"/>
                    </a:lnTo>
                    <a:lnTo>
                      <a:pt x="29" y="13"/>
                    </a:lnTo>
                    <a:lnTo>
                      <a:pt x="31"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8627" name="Freeform 19"/>
              <p:cNvSpPr>
                <a:spLocks/>
              </p:cNvSpPr>
              <p:nvPr/>
            </p:nvSpPr>
            <p:spPr bwMode="auto">
              <a:xfrm>
                <a:off x="3118" y="3137"/>
                <a:ext cx="45" cy="204"/>
              </a:xfrm>
              <a:custGeom>
                <a:avLst/>
                <a:gdLst/>
                <a:ahLst/>
                <a:cxnLst>
                  <a:cxn ang="0">
                    <a:pos x="0" y="0"/>
                  </a:cxn>
                  <a:cxn ang="0">
                    <a:pos x="0" y="0"/>
                  </a:cxn>
                  <a:cxn ang="0">
                    <a:pos x="2" y="0"/>
                  </a:cxn>
                  <a:cxn ang="0">
                    <a:pos x="2" y="5"/>
                  </a:cxn>
                  <a:cxn ang="0">
                    <a:pos x="4" y="5"/>
                  </a:cxn>
                  <a:cxn ang="0">
                    <a:pos x="4" y="9"/>
                  </a:cxn>
                  <a:cxn ang="0">
                    <a:pos x="6" y="9"/>
                  </a:cxn>
                  <a:cxn ang="0">
                    <a:pos x="6" y="13"/>
                  </a:cxn>
                  <a:cxn ang="0">
                    <a:pos x="7" y="13"/>
                  </a:cxn>
                  <a:cxn ang="0">
                    <a:pos x="7" y="18"/>
                  </a:cxn>
                  <a:cxn ang="0">
                    <a:pos x="7"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3"/>
                  </a:cxn>
                  <a:cxn ang="0">
                    <a:pos x="18" y="53"/>
                  </a:cxn>
                  <a:cxn ang="0">
                    <a:pos x="18" y="57"/>
                  </a:cxn>
                  <a:cxn ang="0">
                    <a:pos x="18" y="62"/>
                  </a:cxn>
                  <a:cxn ang="0">
                    <a:pos x="20" y="62"/>
                  </a:cxn>
                  <a:cxn ang="0">
                    <a:pos x="20" y="66"/>
                  </a:cxn>
                  <a:cxn ang="0">
                    <a:pos x="20" y="71"/>
                  </a:cxn>
                  <a:cxn ang="0">
                    <a:pos x="22" y="71"/>
                  </a:cxn>
                  <a:cxn ang="0">
                    <a:pos x="22" y="75"/>
                  </a:cxn>
                  <a:cxn ang="0">
                    <a:pos x="24" y="80"/>
                  </a:cxn>
                  <a:cxn ang="0">
                    <a:pos x="24" y="84"/>
                  </a:cxn>
                  <a:cxn ang="0">
                    <a:pos x="24" y="88"/>
                  </a:cxn>
                  <a:cxn ang="0">
                    <a:pos x="26" y="93"/>
                  </a:cxn>
                  <a:cxn ang="0">
                    <a:pos x="26" y="97"/>
                  </a:cxn>
                  <a:cxn ang="0">
                    <a:pos x="28" y="102"/>
                  </a:cxn>
                  <a:cxn ang="0">
                    <a:pos x="28" y="106"/>
                  </a:cxn>
                  <a:cxn ang="0">
                    <a:pos x="29" y="110"/>
                  </a:cxn>
                  <a:cxn ang="0">
                    <a:pos x="29" y="115"/>
                  </a:cxn>
                  <a:cxn ang="0">
                    <a:pos x="31" y="119"/>
                  </a:cxn>
                  <a:cxn ang="0">
                    <a:pos x="31" y="123"/>
                  </a:cxn>
                  <a:cxn ang="0">
                    <a:pos x="31" y="128"/>
                  </a:cxn>
                  <a:cxn ang="0">
                    <a:pos x="33" y="132"/>
                  </a:cxn>
                  <a:cxn ang="0">
                    <a:pos x="33" y="137"/>
                  </a:cxn>
                  <a:cxn ang="0">
                    <a:pos x="35" y="141"/>
                  </a:cxn>
                  <a:cxn ang="0">
                    <a:pos x="35" y="146"/>
                  </a:cxn>
                  <a:cxn ang="0">
                    <a:pos x="35" y="150"/>
                  </a:cxn>
                  <a:cxn ang="0">
                    <a:pos x="37" y="154"/>
                  </a:cxn>
                  <a:cxn ang="0">
                    <a:pos x="37" y="159"/>
                  </a:cxn>
                  <a:cxn ang="0">
                    <a:pos x="37" y="163"/>
                  </a:cxn>
                  <a:cxn ang="0">
                    <a:pos x="39" y="163"/>
                  </a:cxn>
                  <a:cxn ang="0">
                    <a:pos x="39" y="167"/>
                  </a:cxn>
                  <a:cxn ang="0">
                    <a:pos x="39" y="172"/>
                  </a:cxn>
                  <a:cxn ang="0">
                    <a:pos x="40" y="177"/>
                  </a:cxn>
                  <a:cxn ang="0">
                    <a:pos x="40" y="181"/>
                  </a:cxn>
                  <a:cxn ang="0">
                    <a:pos x="42" y="185"/>
                  </a:cxn>
                  <a:cxn ang="0">
                    <a:pos x="42" y="190"/>
                  </a:cxn>
                  <a:cxn ang="0">
                    <a:pos x="42" y="194"/>
                  </a:cxn>
                  <a:cxn ang="0">
                    <a:pos x="42" y="198"/>
                  </a:cxn>
                  <a:cxn ang="0">
                    <a:pos x="44" y="198"/>
                  </a:cxn>
                  <a:cxn ang="0">
                    <a:pos x="44" y="203"/>
                  </a:cxn>
                </a:cxnLst>
                <a:rect l="0" t="0" r="r" b="b"/>
                <a:pathLst>
                  <a:path w="45" h="204">
                    <a:moveTo>
                      <a:pt x="0" y="0"/>
                    </a:moveTo>
                    <a:lnTo>
                      <a:pt x="0" y="0"/>
                    </a:lnTo>
                    <a:lnTo>
                      <a:pt x="2" y="0"/>
                    </a:lnTo>
                    <a:lnTo>
                      <a:pt x="2" y="5"/>
                    </a:lnTo>
                    <a:lnTo>
                      <a:pt x="4" y="5"/>
                    </a:lnTo>
                    <a:lnTo>
                      <a:pt x="4" y="9"/>
                    </a:lnTo>
                    <a:lnTo>
                      <a:pt x="6" y="9"/>
                    </a:lnTo>
                    <a:lnTo>
                      <a:pt x="6" y="13"/>
                    </a:lnTo>
                    <a:lnTo>
                      <a:pt x="7" y="13"/>
                    </a:lnTo>
                    <a:lnTo>
                      <a:pt x="7" y="18"/>
                    </a:lnTo>
                    <a:lnTo>
                      <a:pt x="7" y="22"/>
                    </a:lnTo>
                    <a:lnTo>
                      <a:pt x="9" y="22"/>
                    </a:lnTo>
                    <a:lnTo>
                      <a:pt x="9" y="27"/>
                    </a:lnTo>
                    <a:lnTo>
                      <a:pt x="11" y="27"/>
                    </a:lnTo>
                    <a:lnTo>
                      <a:pt x="11" y="31"/>
                    </a:lnTo>
                    <a:lnTo>
                      <a:pt x="13" y="36"/>
                    </a:lnTo>
                    <a:lnTo>
                      <a:pt x="13" y="40"/>
                    </a:lnTo>
                    <a:lnTo>
                      <a:pt x="15" y="40"/>
                    </a:lnTo>
                    <a:lnTo>
                      <a:pt x="15" y="44"/>
                    </a:lnTo>
                    <a:lnTo>
                      <a:pt x="15" y="49"/>
                    </a:lnTo>
                    <a:lnTo>
                      <a:pt x="17" y="49"/>
                    </a:lnTo>
                    <a:lnTo>
                      <a:pt x="17" y="53"/>
                    </a:lnTo>
                    <a:lnTo>
                      <a:pt x="18" y="53"/>
                    </a:lnTo>
                    <a:lnTo>
                      <a:pt x="18" y="57"/>
                    </a:lnTo>
                    <a:lnTo>
                      <a:pt x="18" y="62"/>
                    </a:lnTo>
                    <a:lnTo>
                      <a:pt x="20" y="62"/>
                    </a:lnTo>
                    <a:lnTo>
                      <a:pt x="20" y="66"/>
                    </a:lnTo>
                    <a:lnTo>
                      <a:pt x="20" y="71"/>
                    </a:lnTo>
                    <a:lnTo>
                      <a:pt x="22" y="71"/>
                    </a:lnTo>
                    <a:lnTo>
                      <a:pt x="22" y="75"/>
                    </a:lnTo>
                    <a:lnTo>
                      <a:pt x="24" y="80"/>
                    </a:lnTo>
                    <a:lnTo>
                      <a:pt x="24" y="84"/>
                    </a:lnTo>
                    <a:lnTo>
                      <a:pt x="24" y="88"/>
                    </a:lnTo>
                    <a:lnTo>
                      <a:pt x="26" y="93"/>
                    </a:lnTo>
                    <a:lnTo>
                      <a:pt x="26" y="97"/>
                    </a:lnTo>
                    <a:lnTo>
                      <a:pt x="28" y="102"/>
                    </a:lnTo>
                    <a:lnTo>
                      <a:pt x="28" y="106"/>
                    </a:lnTo>
                    <a:lnTo>
                      <a:pt x="29" y="110"/>
                    </a:lnTo>
                    <a:lnTo>
                      <a:pt x="29" y="115"/>
                    </a:lnTo>
                    <a:lnTo>
                      <a:pt x="31" y="119"/>
                    </a:lnTo>
                    <a:lnTo>
                      <a:pt x="31" y="123"/>
                    </a:lnTo>
                    <a:lnTo>
                      <a:pt x="31" y="128"/>
                    </a:lnTo>
                    <a:lnTo>
                      <a:pt x="33" y="132"/>
                    </a:lnTo>
                    <a:lnTo>
                      <a:pt x="33" y="137"/>
                    </a:lnTo>
                    <a:lnTo>
                      <a:pt x="35" y="141"/>
                    </a:lnTo>
                    <a:lnTo>
                      <a:pt x="35" y="146"/>
                    </a:lnTo>
                    <a:lnTo>
                      <a:pt x="35" y="150"/>
                    </a:lnTo>
                    <a:lnTo>
                      <a:pt x="37" y="154"/>
                    </a:lnTo>
                    <a:lnTo>
                      <a:pt x="37" y="159"/>
                    </a:lnTo>
                    <a:lnTo>
                      <a:pt x="37" y="163"/>
                    </a:lnTo>
                    <a:lnTo>
                      <a:pt x="39" y="163"/>
                    </a:lnTo>
                    <a:lnTo>
                      <a:pt x="39" y="167"/>
                    </a:lnTo>
                    <a:lnTo>
                      <a:pt x="39" y="172"/>
                    </a:lnTo>
                    <a:lnTo>
                      <a:pt x="40" y="177"/>
                    </a:lnTo>
                    <a:lnTo>
                      <a:pt x="40" y="181"/>
                    </a:lnTo>
                    <a:lnTo>
                      <a:pt x="42" y="185"/>
                    </a:lnTo>
                    <a:lnTo>
                      <a:pt x="42" y="190"/>
                    </a:lnTo>
                    <a:lnTo>
                      <a:pt x="42" y="194"/>
                    </a:lnTo>
                    <a:lnTo>
                      <a:pt x="42" y="198"/>
                    </a:lnTo>
                    <a:lnTo>
                      <a:pt x="44" y="198"/>
                    </a:lnTo>
                    <a:lnTo>
                      <a:pt x="44"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8628" name="Freeform 20"/>
              <p:cNvSpPr>
                <a:spLocks/>
              </p:cNvSpPr>
              <p:nvPr/>
            </p:nvSpPr>
            <p:spPr bwMode="auto">
              <a:xfrm>
                <a:off x="3162" y="3340"/>
                <a:ext cx="134" cy="597"/>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4"/>
                  </a:cxn>
                  <a:cxn ang="0">
                    <a:pos x="13" y="87"/>
                  </a:cxn>
                  <a:cxn ang="0">
                    <a:pos x="15" y="92"/>
                  </a:cxn>
                  <a:cxn ang="0">
                    <a:pos x="15" y="101"/>
                  </a:cxn>
                  <a:cxn ang="0">
                    <a:pos x="17" y="110"/>
                  </a:cxn>
                  <a:cxn ang="0">
                    <a:pos x="18" y="118"/>
                  </a:cxn>
                  <a:cxn ang="0">
                    <a:pos x="18" y="127"/>
                  </a:cxn>
                  <a:cxn ang="0">
                    <a:pos x="20" y="140"/>
                  </a:cxn>
                  <a:cxn ang="0">
                    <a:pos x="22" y="158"/>
                  </a:cxn>
                  <a:cxn ang="0">
                    <a:pos x="24" y="167"/>
                  </a:cxn>
                  <a:cxn ang="0">
                    <a:pos x="26" y="175"/>
                  </a:cxn>
                  <a:cxn ang="0">
                    <a:pos x="28" y="184"/>
                  </a:cxn>
                  <a:cxn ang="0">
                    <a:pos x="29" y="202"/>
                  </a:cxn>
                  <a:cxn ang="0">
                    <a:pos x="31" y="210"/>
                  </a:cxn>
                  <a:cxn ang="0">
                    <a:pos x="31" y="219"/>
                  </a:cxn>
                  <a:cxn ang="0">
                    <a:pos x="33" y="223"/>
                  </a:cxn>
                  <a:cxn ang="0">
                    <a:pos x="35" y="232"/>
                  </a:cxn>
                  <a:cxn ang="0">
                    <a:pos x="35" y="241"/>
                  </a:cxn>
                  <a:cxn ang="0">
                    <a:pos x="37" y="250"/>
                  </a:cxn>
                  <a:cxn ang="0">
                    <a:pos x="39" y="263"/>
                  </a:cxn>
                  <a:cxn ang="0">
                    <a:pos x="41" y="272"/>
                  </a:cxn>
                  <a:cxn ang="0">
                    <a:pos x="44" y="293"/>
                  </a:cxn>
                  <a:cxn ang="0">
                    <a:pos x="46" y="307"/>
                  </a:cxn>
                  <a:cxn ang="0">
                    <a:pos x="48" y="311"/>
                  </a:cxn>
                  <a:cxn ang="0">
                    <a:pos x="48" y="320"/>
                  </a:cxn>
                  <a:cxn ang="0">
                    <a:pos x="50" y="329"/>
                  </a:cxn>
                  <a:cxn ang="0">
                    <a:pos x="52" y="342"/>
                  </a:cxn>
                  <a:cxn ang="0">
                    <a:pos x="54" y="355"/>
                  </a:cxn>
                  <a:cxn ang="0">
                    <a:pos x="56" y="364"/>
                  </a:cxn>
                  <a:cxn ang="0">
                    <a:pos x="57" y="373"/>
                  </a:cxn>
                  <a:cxn ang="0">
                    <a:pos x="59" y="386"/>
                  </a:cxn>
                  <a:cxn ang="0">
                    <a:pos x="61" y="390"/>
                  </a:cxn>
                  <a:cxn ang="0">
                    <a:pos x="65" y="408"/>
                  </a:cxn>
                  <a:cxn ang="0">
                    <a:pos x="67" y="416"/>
                  </a:cxn>
                  <a:cxn ang="0">
                    <a:pos x="68" y="425"/>
                  </a:cxn>
                  <a:cxn ang="0">
                    <a:pos x="76" y="452"/>
                  </a:cxn>
                  <a:cxn ang="0">
                    <a:pos x="76" y="460"/>
                  </a:cxn>
                  <a:cxn ang="0">
                    <a:pos x="81" y="478"/>
                  </a:cxn>
                  <a:cxn ang="0">
                    <a:pos x="91" y="513"/>
                  </a:cxn>
                  <a:cxn ang="0">
                    <a:pos x="98" y="530"/>
                  </a:cxn>
                  <a:cxn ang="0">
                    <a:pos x="102" y="543"/>
                  </a:cxn>
                  <a:cxn ang="0">
                    <a:pos x="107" y="557"/>
                  </a:cxn>
                  <a:cxn ang="0">
                    <a:pos x="122" y="579"/>
                  </a:cxn>
                  <a:cxn ang="0">
                    <a:pos x="133" y="596"/>
                  </a:cxn>
                </a:cxnLst>
                <a:rect l="0" t="0" r="r" b="b"/>
                <a:pathLst>
                  <a:path w="134" h="597">
                    <a:moveTo>
                      <a:pt x="0" y="0"/>
                    </a:moveTo>
                    <a:lnTo>
                      <a:pt x="0" y="0"/>
                    </a:lnTo>
                    <a:lnTo>
                      <a:pt x="0" y="4"/>
                    </a:lnTo>
                    <a:lnTo>
                      <a:pt x="0" y="9"/>
                    </a:lnTo>
                    <a:lnTo>
                      <a:pt x="2" y="9"/>
                    </a:lnTo>
                    <a:lnTo>
                      <a:pt x="2" y="13"/>
                    </a:lnTo>
                    <a:lnTo>
                      <a:pt x="4" y="22"/>
                    </a:lnTo>
                    <a:lnTo>
                      <a:pt x="4" y="26"/>
                    </a:lnTo>
                    <a:lnTo>
                      <a:pt x="4" y="31"/>
                    </a:lnTo>
                    <a:lnTo>
                      <a:pt x="6" y="35"/>
                    </a:lnTo>
                    <a:lnTo>
                      <a:pt x="6" y="39"/>
                    </a:lnTo>
                    <a:lnTo>
                      <a:pt x="6" y="44"/>
                    </a:lnTo>
                    <a:lnTo>
                      <a:pt x="7" y="44"/>
                    </a:lnTo>
                    <a:lnTo>
                      <a:pt x="7" y="48"/>
                    </a:lnTo>
                    <a:lnTo>
                      <a:pt x="7" y="53"/>
                    </a:lnTo>
                    <a:lnTo>
                      <a:pt x="9" y="57"/>
                    </a:lnTo>
                    <a:lnTo>
                      <a:pt x="9" y="61"/>
                    </a:lnTo>
                    <a:lnTo>
                      <a:pt x="9" y="66"/>
                    </a:lnTo>
                    <a:lnTo>
                      <a:pt x="11" y="70"/>
                    </a:lnTo>
                    <a:lnTo>
                      <a:pt x="11" y="74"/>
                    </a:lnTo>
                    <a:lnTo>
                      <a:pt x="13" y="83"/>
                    </a:lnTo>
                    <a:lnTo>
                      <a:pt x="13" y="87"/>
                    </a:lnTo>
                    <a:lnTo>
                      <a:pt x="13" y="92"/>
                    </a:lnTo>
                    <a:lnTo>
                      <a:pt x="15" y="92"/>
                    </a:lnTo>
                    <a:lnTo>
                      <a:pt x="15" y="96"/>
                    </a:lnTo>
                    <a:lnTo>
                      <a:pt x="15" y="101"/>
                    </a:lnTo>
                    <a:lnTo>
                      <a:pt x="15" y="105"/>
                    </a:lnTo>
                    <a:lnTo>
                      <a:pt x="17" y="110"/>
                    </a:lnTo>
                    <a:lnTo>
                      <a:pt x="17" y="114"/>
                    </a:lnTo>
                    <a:lnTo>
                      <a:pt x="18" y="118"/>
                    </a:lnTo>
                    <a:lnTo>
                      <a:pt x="18" y="123"/>
                    </a:lnTo>
                    <a:lnTo>
                      <a:pt x="18" y="127"/>
                    </a:lnTo>
                    <a:lnTo>
                      <a:pt x="20" y="136"/>
                    </a:lnTo>
                    <a:lnTo>
                      <a:pt x="20" y="140"/>
                    </a:lnTo>
                    <a:lnTo>
                      <a:pt x="22" y="149"/>
                    </a:lnTo>
                    <a:lnTo>
                      <a:pt x="22" y="158"/>
                    </a:lnTo>
                    <a:lnTo>
                      <a:pt x="24" y="162"/>
                    </a:lnTo>
                    <a:lnTo>
                      <a:pt x="24" y="167"/>
                    </a:lnTo>
                    <a:lnTo>
                      <a:pt x="26" y="171"/>
                    </a:lnTo>
                    <a:lnTo>
                      <a:pt x="26" y="175"/>
                    </a:lnTo>
                    <a:lnTo>
                      <a:pt x="26" y="180"/>
                    </a:lnTo>
                    <a:lnTo>
                      <a:pt x="28" y="184"/>
                    </a:lnTo>
                    <a:lnTo>
                      <a:pt x="28" y="188"/>
                    </a:lnTo>
                    <a:lnTo>
                      <a:pt x="29" y="202"/>
                    </a:lnTo>
                    <a:lnTo>
                      <a:pt x="29" y="206"/>
                    </a:lnTo>
                    <a:lnTo>
                      <a:pt x="31" y="210"/>
                    </a:lnTo>
                    <a:lnTo>
                      <a:pt x="31" y="215"/>
                    </a:lnTo>
                    <a:lnTo>
                      <a:pt x="31" y="219"/>
                    </a:lnTo>
                    <a:lnTo>
                      <a:pt x="33" y="219"/>
                    </a:lnTo>
                    <a:lnTo>
                      <a:pt x="33" y="223"/>
                    </a:lnTo>
                    <a:lnTo>
                      <a:pt x="33" y="228"/>
                    </a:lnTo>
                    <a:lnTo>
                      <a:pt x="35" y="232"/>
                    </a:lnTo>
                    <a:lnTo>
                      <a:pt x="35" y="237"/>
                    </a:lnTo>
                    <a:lnTo>
                      <a:pt x="35" y="241"/>
                    </a:lnTo>
                    <a:lnTo>
                      <a:pt x="37" y="245"/>
                    </a:lnTo>
                    <a:lnTo>
                      <a:pt x="37" y="250"/>
                    </a:lnTo>
                    <a:lnTo>
                      <a:pt x="37" y="254"/>
                    </a:lnTo>
                    <a:lnTo>
                      <a:pt x="39" y="263"/>
                    </a:lnTo>
                    <a:lnTo>
                      <a:pt x="41" y="267"/>
                    </a:lnTo>
                    <a:lnTo>
                      <a:pt x="41" y="272"/>
                    </a:lnTo>
                    <a:lnTo>
                      <a:pt x="42" y="285"/>
                    </a:lnTo>
                    <a:lnTo>
                      <a:pt x="44" y="293"/>
                    </a:lnTo>
                    <a:lnTo>
                      <a:pt x="46" y="303"/>
                    </a:lnTo>
                    <a:lnTo>
                      <a:pt x="46" y="307"/>
                    </a:lnTo>
                    <a:lnTo>
                      <a:pt x="46" y="311"/>
                    </a:lnTo>
                    <a:lnTo>
                      <a:pt x="48" y="311"/>
                    </a:lnTo>
                    <a:lnTo>
                      <a:pt x="48" y="316"/>
                    </a:lnTo>
                    <a:lnTo>
                      <a:pt x="48" y="320"/>
                    </a:lnTo>
                    <a:lnTo>
                      <a:pt x="50" y="324"/>
                    </a:lnTo>
                    <a:lnTo>
                      <a:pt x="50" y="329"/>
                    </a:lnTo>
                    <a:lnTo>
                      <a:pt x="50" y="333"/>
                    </a:lnTo>
                    <a:lnTo>
                      <a:pt x="52" y="342"/>
                    </a:lnTo>
                    <a:lnTo>
                      <a:pt x="54" y="346"/>
                    </a:lnTo>
                    <a:lnTo>
                      <a:pt x="54" y="355"/>
                    </a:lnTo>
                    <a:lnTo>
                      <a:pt x="56" y="355"/>
                    </a:lnTo>
                    <a:lnTo>
                      <a:pt x="56" y="364"/>
                    </a:lnTo>
                    <a:lnTo>
                      <a:pt x="57" y="368"/>
                    </a:lnTo>
                    <a:lnTo>
                      <a:pt x="57" y="373"/>
                    </a:lnTo>
                    <a:lnTo>
                      <a:pt x="59" y="381"/>
                    </a:lnTo>
                    <a:lnTo>
                      <a:pt x="59" y="386"/>
                    </a:lnTo>
                    <a:lnTo>
                      <a:pt x="61" y="386"/>
                    </a:lnTo>
                    <a:lnTo>
                      <a:pt x="61" y="390"/>
                    </a:lnTo>
                    <a:lnTo>
                      <a:pt x="65" y="403"/>
                    </a:lnTo>
                    <a:lnTo>
                      <a:pt x="65" y="408"/>
                    </a:lnTo>
                    <a:lnTo>
                      <a:pt x="67" y="412"/>
                    </a:lnTo>
                    <a:lnTo>
                      <a:pt x="67" y="416"/>
                    </a:lnTo>
                    <a:lnTo>
                      <a:pt x="68" y="421"/>
                    </a:lnTo>
                    <a:lnTo>
                      <a:pt x="68" y="425"/>
                    </a:lnTo>
                    <a:lnTo>
                      <a:pt x="72" y="438"/>
                    </a:lnTo>
                    <a:lnTo>
                      <a:pt x="76" y="452"/>
                    </a:lnTo>
                    <a:lnTo>
                      <a:pt x="76" y="456"/>
                    </a:lnTo>
                    <a:lnTo>
                      <a:pt x="76" y="460"/>
                    </a:lnTo>
                    <a:lnTo>
                      <a:pt x="79" y="473"/>
                    </a:lnTo>
                    <a:lnTo>
                      <a:pt x="81" y="478"/>
                    </a:lnTo>
                    <a:lnTo>
                      <a:pt x="91" y="509"/>
                    </a:lnTo>
                    <a:lnTo>
                      <a:pt x="91" y="513"/>
                    </a:lnTo>
                    <a:lnTo>
                      <a:pt x="94" y="522"/>
                    </a:lnTo>
                    <a:lnTo>
                      <a:pt x="98" y="530"/>
                    </a:lnTo>
                    <a:lnTo>
                      <a:pt x="100" y="539"/>
                    </a:lnTo>
                    <a:lnTo>
                      <a:pt x="102" y="543"/>
                    </a:lnTo>
                    <a:lnTo>
                      <a:pt x="104" y="548"/>
                    </a:lnTo>
                    <a:lnTo>
                      <a:pt x="107" y="557"/>
                    </a:lnTo>
                    <a:lnTo>
                      <a:pt x="111" y="566"/>
                    </a:lnTo>
                    <a:lnTo>
                      <a:pt x="122" y="579"/>
                    </a:lnTo>
                    <a:lnTo>
                      <a:pt x="124" y="583"/>
                    </a:lnTo>
                    <a:lnTo>
                      <a:pt x="133"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68629" name="Freeform 21"/>
              <p:cNvSpPr>
                <a:spLocks/>
              </p:cNvSpPr>
              <p:nvPr/>
            </p:nvSpPr>
            <p:spPr bwMode="auto">
              <a:xfrm>
                <a:off x="3295" y="3936"/>
                <a:ext cx="66" cy="33"/>
              </a:xfrm>
              <a:custGeom>
                <a:avLst/>
                <a:gdLst/>
                <a:ahLst/>
                <a:cxnLst>
                  <a:cxn ang="0">
                    <a:pos x="0" y="0"/>
                  </a:cxn>
                  <a:cxn ang="0">
                    <a:pos x="2" y="0"/>
                  </a:cxn>
                  <a:cxn ang="0">
                    <a:pos x="6" y="5"/>
                  </a:cxn>
                  <a:cxn ang="0">
                    <a:pos x="32" y="23"/>
                  </a:cxn>
                  <a:cxn ang="0">
                    <a:pos x="65" y="32"/>
                  </a:cxn>
                </a:cxnLst>
                <a:rect l="0" t="0" r="r" b="b"/>
                <a:pathLst>
                  <a:path w="66" h="33">
                    <a:moveTo>
                      <a:pt x="0" y="0"/>
                    </a:moveTo>
                    <a:lnTo>
                      <a:pt x="2" y="0"/>
                    </a:lnTo>
                    <a:lnTo>
                      <a:pt x="6" y="5"/>
                    </a:lnTo>
                    <a:lnTo>
                      <a:pt x="32" y="23"/>
                    </a:lnTo>
                    <a:lnTo>
                      <a:pt x="65"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68630" name="Line 22"/>
            <p:cNvSpPr>
              <a:spLocks noChangeShapeType="1"/>
            </p:cNvSpPr>
            <p:nvPr/>
          </p:nvSpPr>
          <p:spPr bwMode="auto">
            <a:xfrm>
              <a:off x="3104" y="3126"/>
              <a:ext cx="0" cy="899"/>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68631" name="AutoShape 23"/>
          <p:cNvSpPr>
            <a:spLocks noChangeArrowheads="1"/>
          </p:cNvSpPr>
          <p:nvPr/>
        </p:nvSpPr>
        <p:spPr bwMode="auto">
          <a:xfrm>
            <a:off x="1225550" y="5187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Low</a:t>
            </a:r>
          </a:p>
          <a:p>
            <a:pPr algn="ctr" eaLnBrk="0" hangingPunct="0"/>
            <a:r>
              <a:rPr lang="en-US" sz="2400" b="1"/>
              <a:t>variability</a:t>
            </a:r>
          </a:p>
        </p:txBody>
      </p:sp>
      <p:sp>
        <p:nvSpPr>
          <p:cNvPr id="68632" name="Rectangle 24"/>
          <p:cNvSpPr>
            <a:spLocks noChangeArrowheads="1"/>
          </p:cNvSpPr>
          <p:nvPr/>
        </p:nvSpPr>
        <p:spPr bwMode="auto">
          <a:xfrm>
            <a:off x="223838" y="1443038"/>
            <a:ext cx="2066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t>Signal</a:t>
            </a:r>
          </a:p>
        </p:txBody>
      </p:sp>
      <p:sp>
        <p:nvSpPr>
          <p:cNvPr id="68633" name="Rectangle 25"/>
          <p:cNvSpPr>
            <a:spLocks noChangeArrowheads="1"/>
          </p:cNvSpPr>
          <p:nvPr/>
        </p:nvSpPr>
        <p:spPr bwMode="auto">
          <a:xfrm>
            <a:off x="223838" y="1976438"/>
            <a:ext cx="2066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t>Noise</a:t>
            </a:r>
          </a:p>
        </p:txBody>
      </p:sp>
      <p:sp>
        <p:nvSpPr>
          <p:cNvPr id="68634" name="Line 26"/>
          <p:cNvSpPr>
            <a:spLocks noChangeShapeType="1"/>
          </p:cNvSpPr>
          <p:nvPr/>
        </p:nvSpPr>
        <p:spPr bwMode="auto">
          <a:xfrm>
            <a:off x="406400" y="1981200"/>
            <a:ext cx="1701800" cy="0"/>
          </a:xfrm>
          <a:prstGeom prst="line">
            <a:avLst/>
          </a:prstGeom>
          <a:noFill/>
          <a:ln w="50800">
            <a:solidFill>
              <a:schemeClr val="tx1"/>
            </a:solidFill>
            <a:round/>
            <a:headEnd/>
            <a:tailEnd/>
          </a:ln>
          <a:effectLst/>
        </p:spPr>
        <p:txBody>
          <a:bodyPr wrap="none" anchor="ctr"/>
          <a:lstStyle/>
          <a:p>
            <a:endParaRPr lang="en-US"/>
          </a:p>
        </p:txBody>
      </p:sp>
      <p:sp>
        <p:nvSpPr>
          <p:cNvPr id="68635" name="Rectangle 27"/>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Difference between group means</a:t>
            </a:r>
          </a:p>
        </p:txBody>
      </p:sp>
      <p:sp>
        <p:nvSpPr>
          <p:cNvPr id="68636" name="Rectangle 28"/>
          <p:cNvSpPr>
            <a:spLocks noChangeArrowheads="1"/>
          </p:cNvSpPr>
          <p:nvPr/>
        </p:nvSpPr>
        <p:spPr bwMode="auto">
          <a:xfrm>
            <a:off x="3424238" y="197643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Variability of groups</a:t>
            </a:r>
          </a:p>
        </p:txBody>
      </p:sp>
      <p:sp>
        <p:nvSpPr>
          <p:cNvPr id="68637" name="Line 29"/>
          <p:cNvSpPr>
            <a:spLocks noChangeShapeType="1"/>
          </p:cNvSpPr>
          <p:nvPr/>
        </p:nvSpPr>
        <p:spPr bwMode="auto">
          <a:xfrm>
            <a:off x="3073400" y="1981200"/>
            <a:ext cx="5511800" cy="0"/>
          </a:xfrm>
          <a:prstGeom prst="line">
            <a:avLst/>
          </a:prstGeom>
          <a:noFill/>
          <a:ln w="50800">
            <a:solidFill>
              <a:srgbClr val="FF0066"/>
            </a:solidFill>
            <a:round/>
            <a:headEnd/>
            <a:tailEnd/>
          </a:ln>
          <a:effectLst/>
        </p:spPr>
        <p:txBody>
          <a:bodyPr wrap="none" anchor="ctr"/>
          <a:lstStyle/>
          <a:p>
            <a:endParaRPr lang="en-US"/>
          </a:p>
        </p:txBody>
      </p:sp>
      <p:sp>
        <p:nvSpPr>
          <p:cNvPr id="68638" name="Rectangle 30"/>
          <p:cNvSpPr>
            <a:spLocks noChangeArrowheads="1"/>
          </p:cNvSpPr>
          <p:nvPr/>
        </p:nvSpPr>
        <p:spPr bwMode="auto">
          <a:xfrm>
            <a:off x="2319338" y="1690688"/>
            <a:ext cx="542925" cy="63817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3600" b="1"/>
              <a:t>=</a:t>
            </a:r>
          </a:p>
        </p:txBody>
      </p:sp>
      <p:grpSp>
        <p:nvGrpSpPr>
          <p:cNvPr id="68639" name="Group 31"/>
          <p:cNvGrpSpPr>
            <a:grpSpLocks/>
          </p:cNvGrpSpPr>
          <p:nvPr/>
        </p:nvGrpSpPr>
        <p:grpSpPr bwMode="auto">
          <a:xfrm>
            <a:off x="4514850" y="6311900"/>
            <a:ext cx="838200" cy="177800"/>
            <a:chOff x="2844" y="3976"/>
            <a:chExt cx="528" cy="112"/>
          </a:xfrm>
        </p:grpSpPr>
        <p:sp>
          <p:nvSpPr>
            <p:cNvPr id="68640" name="Line 32"/>
            <p:cNvSpPr>
              <a:spLocks noChangeShapeType="1"/>
            </p:cNvSpPr>
            <p:nvPr/>
          </p:nvSpPr>
          <p:spPr bwMode="auto">
            <a:xfrm>
              <a:off x="2852" y="4080"/>
              <a:ext cx="512" cy="0"/>
            </a:xfrm>
            <a:prstGeom prst="line">
              <a:avLst/>
            </a:prstGeom>
            <a:noFill/>
            <a:ln w="25400">
              <a:solidFill>
                <a:srgbClr val="FF0066"/>
              </a:solidFill>
              <a:round/>
              <a:headEnd/>
              <a:tailEnd/>
            </a:ln>
            <a:effectLst/>
          </p:spPr>
          <p:txBody>
            <a:bodyPr wrap="none" anchor="ctr"/>
            <a:lstStyle/>
            <a:p>
              <a:endParaRPr lang="en-US"/>
            </a:p>
          </p:txBody>
        </p:sp>
        <p:sp>
          <p:nvSpPr>
            <p:cNvPr id="68641" name="Line 33"/>
            <p:cNvSpPr>
              <a:spLocks noChangeShapeType="1"/>
            </p:cNvSpPr>
            <p:nvPr/>
          </p:nvSpPr>
          <p:spPr bwMode="auto">
            <a:xfrm flipV="1">
              <a:off x="2844" y="3976"/>
              <a:ext cx="0" cy="112"/>
            </a:xfrm>
            <a:prstGeom prst="line">
              <a:avLst/>
            </a:prstGeom>
            <a:noFill/>
            <a:ln w="25400">
              <a:solidFill>
                <a:srgbClr val="FF0066"/>
              </a:solidFill>
              <a:round/>
              <a:headEnd/>
              <a:tailEnd/>
            </a:ln>
            <a:effectLst/>
          </p:spPr>
          <p:txBody>
            <a:bodyPr wrap="none" anchor="ctr"/>
            <a:lstStyle/>
            <a:p>
              <a:endParaRPr lang="en-US"/>
            </a:p>
          </p:txBody>
        </p:sp>
        <p:sp>
          <p:nvSpPr>
            <p:cNvPr id="68642" name="Line 34"/>
            <p:cNvSpPr>
              <a:spLocks noChangeShapeType="1"/>
            </p:cNvSpPr>
            <p:nvPr/>
          </p:nvSpPr>
          <p:spPr bwMode="auto">
            <a:xfrm flipV="1">
              <a:off x="3372" y="3976"/>
              <a:ext cx="0" cy="112"/>
            </a:xfrm>
            <a:prstGeom prst="line">
              <a:avLst/>
            </a:prstGeom>
            <a:noFill/>
            <a:ln w="25400">
              <a:solidFill>
                <a:srgbClr val="FF0066"/>
              </a:solidFill>
              <a:round/>
              <a:headEnd/>
              <a:tailEnd/>
            </a:ln>
            <a:effectLst/>
          </p:spPr>
          <p:txBody>
            <a:bodyPr wrap="none" anchor="ctr"/>
            <a:lstStyle/>
            <a:p>
              <a:endParaRPr lang="en-US"/>
            </a:p>
          </p:txBody>
        </p:sp>
      </p:grpSp>
      <p:grpSp>
        <p:nvGrpSpPr>
          <p:cNvPr id="68643" name="Group 35"/>
          <p:cNvGrpSpPr>
            <a:grpSpLocks/>
          </p:cNvGrpSpPr>
          <p:nvPr/>
        </p:nvGrpSpPr>
        <p:grpSpPr bwMode="auto">
          <a:xfrm>
            <a:off x="3952875" y="6350000"/>
            <a:ext cx="838200" cy="177800"/>
            <a:chOff x="2490" y="4000"/>
            <a:chExt cx="528" cy="112"/>
          </a:xfrm>
        </p:grpSpPr>
        <p:sp>
          <p:nvSpPr>
            <p:cNvPr id="68644" name="Line 36"/>
            <p:cNvSpPr>
              <a:spLocks noChangeShapeType="1"/>
            </p:cNvSpPr>
            <p:nvPr/>
          </p:nvSpPr>
          <p:spPr bwMode="auto">
            <a:xfrm>
              <a:off x="2498" y="4104"/>
              <a:ext cx="512" cy="0"/>
            </a:xfrm>
            <a:prstGeom prst="line">
              <a:avLst/>
            </a:prstGeom>
            <a:noFill/>
            <a:ln w="25400">
              <a:solidFill>
                <a:srgbClr val="FF0066"/>
              </a:solidFill>
              <a:round/>
              <a:headEnd/>
              <a:tailEnd/>
            </a:ln>
            <a:effectLst/>
          </p:spPr>
          <p:txBody>
            <a:bodyPr wrap="none" anchor="ctr"/>
            <a:lstStyle/>
            <a:p>
              <a:endParaRPr lang="en-US"/>
            </a:p>
          </p:txBody>
        </p:sp>
        <p:sp>
          <p:nvSpPr>
            <p:cNvPr id="68645" name="Line 37"/>
            <p:cNvSpPr>
              <a:spLocks noChangeShapeType="1"/>
            </p:cNvSpPr>
            <p:nvPr/>
          </p:nvSpPr>
          <p:spPr bwMode="auto">
            <a:xfrm flipV="1">
              <a:off x="2490" y="4000"/>
              <a:ext cx="0" cy="112"/>
            </a:xfrm>
            <a:prstGeom prst="line">
              <a:avLst/>
            </a:prstGeom>
            <a:noFill/>
            <a:ln w="25400">
              <a:solidFill>
                <a:srgbClr val="FF0066"/>
              </a:solidFill>
              <a:round/>
              <a:headEnd/>
              <a:tailEnd/>
            </a:ln>
            <a:effectLst/>
          </p:spPr>
          <p:txBody>
            <a:bodyPr wrap="none" anchor="ctr"/>
            <a:lstStyle/>
            <a:p>
              <a:endParaRPr lang="en-US"/>
            </a:p>
          </p:txBody>
        </p:sp>
        <p:sp>
          <p:nvSpPr>
            <p:cNvPr id="68646" name="Line 38"/>
            <p:cNvSpPr>
              <a:spLocks noChangeShapeType="1"/>
            </p:cNvSpPr>
            <p:nvPr/>
          </p:nvSpPr>
          <p:spPr bwMode="auto">
            <a:xfrm flipV="1">
              <a:off x="3018" y="4000"/>
              <a:ext cx="0" cy="112"/>
            </a:xfrm>
            <a:prstGeom prst="line">
              <a:avLst/>
            </a:prstGeom>
            <a:noFill/>
            <a:ln w="25400">
              <a:solidFill>
                <a:srgbClr val="FF0066"/>
              </a:solidFill>
              <a:round/>
              <a:headEnd/>
              <a:tailEnd/>
            </a:ln>
            <a:effectLst/>
          </p:spPr>
          <p:txBody>
            <a:bodyPr wrap="none" anchor="ctr"/>
            <a:lstStyle/>
            <a:p>
              <a:endParaRPr lang="en-US"/>
            </a:p>
          </p:txBody>
        </p:sp>
      </p:grpSp>
      <p:sp>
        <p:nvSpPr>
          <p:cNvPr id="68647" name="Line 39"/>
          <p:cNvSpPr>
            <a:spLocks noChangeShapeType="1"/>
          </p:cNvSpPr>
          <p:nvPr/>
        </p:nvSpPr>
        <p:spPr bwMode="auto">
          <a:xfrm>
            <a:off x="4362450" y="6521450"/>
            <a:ext cx="0" cy="158750"/>
          </a:xfrm>
          <a:prstGeom prst="line">
            <a:avLst/>
          </a:prstGeom>
          <a:noFill/>
          <a:ln w="12700">
            <a:solidFill>
              <a:schemeClr val="tx1"/>
            </a:solidFill>
            <a:round/>
            <a:headEnd/>
            <a:tailEnd/>
          </a:ln>
          <a:effectLst/>
        </p:spPr>
        <p:txBody>
          <a:bodyPr wrap="none" anchor="ctr"/>
          <a:lstStyle/>
          <a:p>
            <a:endParaRPr lang="en-US"/>
          </a:p>
        </p:txBody>
      </p:sp>
      <p:sp>
        <p:nvSpPr>
          <p:cNvPr id="68648" name="Line 40"/>
          <p:cNvSpPr>
            <a:spLocks noChangeShapeType="1"/>
          </p:cNvSpPr>
          <p:nvPr/>
        </p:nvSpPr>
        <p:spPr bwMode="auto">
          <a:xfrm>
            <a:off x="4368800" y="6686550"/>
            <a:ext cx="2863850" cy="0"/>
          </a:xfrm>
          <a:prstGeom prst="line">
            <a:avLst/>
          </a:prstGeom>
          <a:noFill/>
          <a:ln w="12700">
            <a:solidFill>
              <a:schemeClr val="tx1"/>
            </a:solidFill>
            <a:round/>
            <a:headEnd/>
            <a:tailEnd/>
          </a:ln>
          <a:effectLst/>
        </p:spPr>
        <p:txBody>
          <a:bodyPr wrap="none" anchor="ctr"/>
          <a:lstStyle/>
          <a:p>
            <a:endParaRPr lang="en-US"/>
          </a:p>
        </p:txBody>
      </p:sp>
      <p:sp>
        <p:nvSpPr>
          <p:cNvPr id="68649" name="Line 41"/>
          <p:cNvSpPr>
            <a:spLocks noChangeShapeType="1"/>
          </p:cNvSpPr>
          <p:nvPr/>
        </p:nvSpPr>
        <p:spPr bwMode="auto">
          <a:xfrm flipV="1">
            <a:off x="7239000" y="2470150"/>
            <a:ext cx="0" cy="4222750"/>
          </a:xfrm>
          <a:prstGeom prst="line">
            <a:avLst/>
          </a:prstGeom>
          <a:noFill/>
          <a:ln w="12700">
            <a:solidFill>
              <a:schemeClr val="tx1"/>
            </a:solidFill>
            <a:round/>
            <a:headEnd/>
            <a:tailEnd type="triangle" w="med" len="med"/>
          </a:ln>
          <a:effectLst/>
        </p:spPr>
        <p:txBody>
          <a:bodyPr wrap="none" anchor="ctr"/>
          <a:lstStyle/>
          <a:p>
            <a:endParaRPr lang="en-US"/>
          </a:p>
        </p:txBody>
      </p:sp>
      <p:sp>
        <p:nvSpPr>
          <p:cNvPr id="68650" name="Line 42"/>
          <p:cNvSpPr>
            <a:spLocks noChangeShapeType="1"/>
          </p:cNvSpPr>
          <p:nvPr/>
        </p:nvSpPr>
        <p:spPr bwMode="auto">
          <a:xfrm>
            <a:off x="4933950" y="6502400"/>
            <a:ext cx="0" cy="177800"/>
          </a:xfrm>
          <a:prstGeom prst="line">
            <a:avLst/>
          </a:prstGeom>
          <a:noFill/>
          <a:ln w="12700">
            <a:solidFill>
              <a:schemeClr val="tx1"/>
            </a:solidFill>
            <a:round/>
            <a:headEnd/>
            <a:tailEnd/>
          </a:ln>
          <a:effectLst/>
        </p:spPr>
        <p:txBody>
          <a:bodyPr wrap="none" anchor="ctr"/>
          <a:lstStyle/>
          <a:p>
            <a:endParaRPr lang="en-US"/>
          </a:p>
        </p:txBody>
      </p:sp>
      <p:sp>
        <p:nvSpPr>
          <p:cNvPr id="68652" name="Rectangle 44"/>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Difference between group means</a:t>
            </a:r>
          </a:p>
        </p:txBody>
      </p:sp>
      <p:sp>
        <p:nvSpPr>
          <p:cNvPr id="68653" name="Rectangle 45"/>
          <p:cNvSpPr>
            <a:spLocks noChangeArrowheads="1"/>
          </p:cNvSpPr>
          <p:nvPr/>
        </p:nvSpPr>
        <p:spPr bwMode="auto">
          <a:xfrm>
            <a:off x="3424238" y="197643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Variability of groups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Disconfirming example</a:t>
            </a:r>
          </a:p>
        </p:txBody>
      </p:sp>
      <p:sp>
        <p:nvSpPr>
          <p:cNvPr id="15363" name="Rectangle 3"/>
          <p:cNvSpPr>
            <a:spLocks noGrp="1" noRot="1" noChangeArrowheads="1"/>
          </p:cNvSpPr>
          <p:nvPr>
            <p:ph type="body" idx="1"/>
          </p:nvPr>
        </p:nvSpPr>
        <p:spPr/>
        <p:txBody>
          <a:bodyPr/>
          <a:lstStyle/>
          <a:p>
            <a:pPr>
              <a:lnSpc>
                <a:spcPct val="90000"/>
              </a:lnSpc>
            </a:pPr>
            <a:r>
              <a:rPr lang="en-US" sz="2800"/>
              <a:t>We </a:t>
            </a:r>
            <a:r>
              <a:rPr lang="en-US" sz="2800" u="sng"/>
              <a:t>cannot</a:t>
            </a:r>
            <a:r>
              <a:rPr lang="en-US" sz="2800"/>
              <a:t> “prove” that Dr. Schroeder is smarter than the average Virginia Tech Research Professor</a:t>
            </a:r>
          </a:p>
          <a:p>
            <a:pPr>
              <a:lnSpc>
                <a:spcPct val="90000"/>
              </a:lnSpc>
            </a:pPr>
            <a:r>
              <a:rPr lang="en-US" sz="2800"/>
              <a:t>What we </a:t>
            </a:r>
            <a:r>
              <a:rPr lang="en-US" sz="2800" u="sng"/>
              <a:t>can</a:t>
            </a:r>
            <a:r>
              <a:rPr lang="en-US" sz="2800"/>
              <a:t> do is “reject” the null hypothesis – we can prove that Dr. Schroeder’s intelligence is “not” within the random error surrounding the scores of a random sample of other research professors – If H</a:t>
            </a:r>
            <a:r>
              <a:rPr lang="en-US" sz="1800"/>
              <a:t>0</a:t>
            </a:r>
            <a:r>
              <a:rPr lang="en-US" sz="2800"/>
              <a:t> is not true, than there is more “evidence” that H</a:t>
            </a:r>
            <a:r>
              <a:rPr lang="en-US" sz="1800"/>
              <a:t>1</a:t>
            </a:r>
            <a:r>
              <a:rPr lang="en-US" sz="2800"/>
              <a:t> might be 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7"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95" name="Rectangle 39"/>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70658" name="Rectangle 2"/>
          <p:cNvSpPr>
            <a:spLocks noGrp="1" noRot="1" noChangeArrowheads="1"/>
          </p:cNvSpPr>
          <p:nvPr>
            <p:ph type="title"/>
          </p:nvPr>
        </p:nvSpPr>
        <p:spPr>
          <a:noFill/>
          <a:ln/>
        </p:spPr>
        <p:txBody>
          <a:bodyPr lIns="90488" tIns="44450" rIns="90488" bIns="44450"/>
          <a:lstStyle/>
          <a:p>
            <a:r>
              <a:rPr lang="en-US"/>
              <a:t>What Do We Estimate?</a:t>
            </a:r>
          </a:p>
        </p:txBody>
      </p:sp>
      <p:sp>
        <p:nvSpPr>
          <p:cNvPr id="70659" name="Line 3"/>
          <p:cNvSpPr>
            <a:spLocks noChangeShapeType="1"/>
          </p:cNvSpPr>
          <p:nvPr/>
        </p:nvSpPr>
        <p:spPr bwMode="auto">
          <a:xfrm>
            <a:off x="3263900" y="6394450"/>
            <a:ext cx="2757488" cy="0"/>
          </a:xfrm>
          <a:prstGeom prst="line">
            <a:avLst/>
          </a:prstGeom>
          <a:noFill/>
          <a:ln w="25400">
            <a:solidFill>
              <a:schemeClr val="tx1"/>
            </a:solidFill>
            <a:round/>
            <a:headEnd/>
            <a:tailEnd/>
          </a:ln>
          <a:effectLst/>
        </p:spPr>
        <p:txBody>
          <a:bodyPr wrap="none" anchor="ctr"/>
          <a:lstStyle/>
          <a:p>
            <a:endParaRPr lang="en-US"/>
          </a:p>
        </p:txBody>
      </p:sp>
      <p:sp>
        <p:nvSpPr>
          <p:cNvPr id="70660" name="Line 4"/>
          <p:cNvSpPr>
            <a:spLocks noChangeShapeType="1"/>
          </p:cNvSpPr>
          <p:nvPr/>
        </p:nvSpPr>
        <p:spPr bwMode="auto">
          <a:xfrm flipV="1">
            <a:off x="3248025" y="48275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70661" name="Group 5"/>
          <p:cNvGrpSpPr>
            <a:grpSpLocks/>
          </p:cNvGrpSpPr>
          <p:nvPr/>
        </p:nvGrpSpPr>
        <p:grpSpPr bwMode="auto">
          <a:xfrm>
            <a:off x="3962400" y="4954588"/>
            <a:ext cx="815975" cy="1439862"/>
            <a:chOff x="2496" y="3121"/>
            <a:chExt cx="514" cy="907"/>
          </a:xfrm>
        </p:grpSpPr>
        <p:grpSp>
          <p:nvGrpSpPr>
            <p:cNvPr id="70662" name="Group 6"/>
            <p:cNvGrpSpPr>
              <a:grpSpLocks/>
            </p:cNvGrpSpPr>
            <p:nvPr/>
          </p:nvGrpSpPr>
          <p:grpSpPr bwMode="auto">
            <a:xfrm>
              <a:off x="2496" y="3121"/>
              <a:ext cx="514" cy="851"/>
              <a:chOff x="2496" y="3121"/>
              <a:chExt cx="514" cy="851"/>
            </a:xfrm>
          </p:grpSpPr>
          <p:sp>
            <p:nvSpPr>
              <p:cNvPr id="70663" name="Freeform 7"/>
              <p:cNvSpPr>
                <a:spLocks/>
              </p:cNvSpPr>
              <p:nvPr/>
            </p:nvSpPr>
            <p:spPr bwMode="auto">
              <a:xfrm>
                <a:off x="2496" y="3360"/>
                <a:ext cx="191" cy="612"/>
              </a:xfrm>
              <a:custGeom>
                <a:avLst/>
                <a:gdLst/>
                <a:ahLst/>
                <a:cxnLst>
                  <a:cxn ang="0">
                    <a:pos x="21" y="602"/>
                  </a:cxn>
                  <a:cxn ang="0">
                    <a:pos x="62" y="576"/>
                  </a:cxn>
                  <a:cxn ang="0">
                    <a:pos x="71" y="563"/>
                  </a:cxn>
                  <a:cxn ang="0">
                    <a:pos x="81" y="545"/>
                  </a:cxn>
                  <a:cxn ang="0">
                    <a:pos x="84" y="540"/>
                  </a:cxn>
                  <a:cxn ang="0">
                    <a:pos x="88" y="527"/>
                  </a:cxn>
                  <a:cxn ang="0">
                    <a:pos x="92" y="518"/>
                  </a:cxn>
                  <a:cxn ang="0">
                    <a:pos x="96" y="509"/>
                  </a:cxn>
                  <a:cxn ang="0">
                    <a:pos x="100" y="500"/>
                  </a:cxn>
                  <a:cxn ang="0">
                    <a:pos x="103" y="487"/>
                  </a:cxn>
                  <a:cxn ang="0">
                    <a:pos x="111" y="465"/>
                  </a:cxn>
                  <a:cxn ang="0">
                    <a:pos x="117" y="439"/>
                  </a:cxn>
                  <a:cxn ang="0">
                    <a:pos x="118" y="434"/>
                  </a:cxn>
                  <a:cxn ang="0">
                    <a:pos x="120" y="421"/>
                  </a:cxn>
                  <a:cxn ang="0">
                    <a:pos x="126" y="398"/>
                  </a:cxn>
                  <a:cxn ang="0">
                    <a:pos x="128" y="390"/>
                  </a:cxn>
                  <a:cxn ang="0">
                    <a:pos x="130" y="376"/>
                  </a:cxn>
                  <a:cxn ang="0">
                    <a:pos x="132" y="368"/>
                  </a:cxn>
                  <a:cxn ang="0">
                    <a:pos x="135" y="354"/>
                  </a:cxn>
                  <a:cxn ang="0">
                    <a:pos x="137" y="341"/>
                  </a:cxn>
                  <a:cxn ang="0">
                    <a:pos x="139" y="337"/>
                  </a:cxn>
                  <a:cxn ang="0">
                    <a:pos x="139" y="328"/>
                  </a:cxn>
                  <a:cxn ang="0">
                    <a:pos x="141" y="314"/>
                  </a:cxn>
                  <a:cxn ang="0">
                    <a:pos x="143" y="306"/>
                  </a:cxn>
                  <a:cxn ang="0">
                    <a:pos x="145" y="301"/>
                  </a:cxn>
                  <a:cxn ang="0">
                    <a:pos x="147" y="284"/>
                  </a:cxn>
                  <a:cxn ang="0">
                    <a:pos x="149" y="274"/>
                  </a:cxn>
                  <a:cxn ang="0">
                    <a:pos x="150" y="266"/>
                  </a:cxn>
                  <a:cxn ang="0">
                    <a:pos x="152" y="252"/>
                  </a:cxn>
                  <a:cxn ang="0">
                    <a:pos x="154" y="244"/>
                  </a:cxn>
                  <a:cxn ang="0">
                    <a:pos x="156" y="231"/>
                  </a:cxn>
                  <a:cxn ang="0">
                    <a:pos x="158" y="221"/>
                  </a:cxn>
                  <a:cxn ang="0">
                    <a:pos x="158" y="213"/>
                  </a:cxn>
                  <a:cxn ang="0">
                    <a:pos x="160" y="199"/>
                  </a:cxn>
                  <a:cxn ang="0">
                    <a:pos x="162" y="195"/>
                  </a:cxn>
                  <a:cxn ang="0">
                    <a:pos x="164" y="186"/>
                  </a:cxn>
                  <a:cxn ang="0">
                    <a:pos x="165" y="173"/>
                  </a:cxn>
                  <a:cxn ang="0">
                    <a:pos x="165" y="164"/>
                  </a:cxn>
                  <a:cxn ang="0">
                    <a:pos x="167" y="155"/>
                  </a:cxn>
                  <a:cxn ang="0">
                    <a:pos x="169" y="146"/>
                  </a:cxn>
                  <a:cxn ang="0">
                    <a:pos x="169" y="137"/>
                  </a:cxn>
                  <a:cxn ang="0">
                    <a:pos x="171" y="129"/>
                  </a:cxn>
                  <a:cxn ang="0">
                    <a:pos x="173" y="124"/>
                  </a:cxn>
                  <a:cxn ang="0">
                    <a:pos x="173" y="115"/>
                  </a:cxn>
                  <a:cxn ang="0">
                    <a:pos x="175" y="106"/>
                  </a:cxn>
                  <a:cxn ang="0">
                    <a:pos x="175" y="97"/>
                  </a:cxn>
                  <a:cxn ang="0">
                    <a:pos x="177" y="93"/>
                  </a:cxn>
                  <a:cxn ang="0">
                    <a:pos x="177" y="84"/>
                  </a:cxn>
                  <a:cxn ang="0">
                    <a:pos x="179" y="80"/>
                  </a:cxn>
                  <a:cxn ang="0">
                    <a:pos x="180" y="71"/>
                  </a:cxn>
                  <a:cxn ang="0">
                    <a:pos x="182" y="53"/>
                  </a:cxn>
                  <a:cxn ang="0">
                    <a:pos x="184" y="44"/>
                  </a:cxn>
                  <a:cxn ang="0">
                    <a:pos x="186" y="27"/>
                  </a:cxn>
                  <a:cxn ang="0">
                    <a:pos x="188" y="22"/>
                  </a:cxn>
                  <a:cxn ang="0">
                    <a:pos x="188" y="13"/>
                  </a:cxn>
                  <a:cxn ang="0">
                    <a:pos x="190" y="9"/>
                  </a:cxn>
                  <a:cxn ang="0">
                    <a:pos x="190" y="0"/>
                  </a:cxn>
                </a:cxnLst>
                <a:rect l="0" t="0" r="r" b="b"/>
                <a:pathLst>
                  <a:path w="191" h="612">
                    <a:moveTo>
                      <a:pt x="0" y="611"/>
                    </a:moveTo>
                    <a:lnTo>
                      <a:pt x="21" y="602"/>
                    </a:lnTo>
                    <a:lnTo>
                      <a:pt x="55" y="584"/>
                    </a:lnTo>
                    <a:lnTo>
                      <a:pt x="62" y="576"/>
                    </a:lnTo>
                    <a:lnTo>
                      <a:pt x="68" y="567"/>
                    </a:lnTo>
                    <a:lnTo>
                      <a:pt x="71" y="563"/>
                    </a:lnTo>
                    <a:lnTo>
                      <a:pt x="73" y="558"/>
                    </a:lnTo>
                    <a:lnTo>
                      <a:pt x="81" y="545"/>
                    </a:lnTo>
                    <a:lnTo>
                      <a:pt x="83" y="540"/>
                    </a:lnTo>
                    <a:lnTo>
                      <a:pt x="84" y="540"/>
                    </a:lnTo>
                    <a:lnTo>
                      <a:pt x="84" y="536"/>
                    </a:lnTo>
                    <a:lnTo>
                      <a:pt x="88" y="527"/>
                    </a:lnTo>
                    <a:lnTo>
                      <a:pt x="90" y="527"/>
                    </a:lnTo>
                    <a:lnTo>
                      <a:pt x="92" y="518"/>
                    </a:lnTo>
                    <a:lnTo>
                      <a:pt x="94" y="514"/>
                    </a:lnTo>
                    <a:lnTo>
                      <a:pt x="96" y="509"/>
                    </a:lnTo>
                    <a:lnTo>
                      <a:pt x="98" y="505"/>
                    </a:lnTo>
                    <a:lnTo>
                      <a:pt x="100" y="500"/>
                    </a:lnTo>
                    <a:lnTo>
                      <a:pt x="101" y="496"/>
                    </a:lnTo>
                    <a:lnTo>
                      <a:pt x="103" y="487"/>
                    </a:lnTo>
                    <a:lnTo>
                      <a:pt x="105" y="482"/>
                    </a:lnTo>
                    <a:lnTo>
                      <a:pt x="111" y="465"/>
                    </a:lnTo>
                    <a:lnTo>
                      <a:pt x="113" y="456"/>
                    </a:lnTo>
                    <a:lnTo>
                      <a:pt x="117" y="439"/>
                    </a:lnTo>
                    <a:lnTo>
                      <a:pt x="117" y="434"/>
                    </a:lnTo>
                    <a:lnTo>
                      <a:pt x="118" y="434"/>
                    </a:lnTo>
                    <a:lnTo>
                      <a:pt x="118" y="429"/>
                    </a:lnTo>
                    <a:lnTo>
                      <a:pt x="120" y="421"/>
                    </a:lnTo>
                    <a:lnTo>
                      <a:pt x="126" y="403"/>
                    </a:lnTo>
                    <a:lnTo>
                      <a:pt x="126" y="398"/>
                    </a:lnTo>
                    <a:lnTo>
                      <a:pt x="126" y="394"/>
                    </a:lnTo>
                    <a:lnTo>
                      <a:pt x="128" y="390"/>
                    </a:lnTo>
                    <a:lnTo>
                      <a:pt x="130" y="381"/>
                    </a:lnTo>
                    <a:lnTo>
                      <a:pt x="130" y="376"/>
                    </a:lnTo>
                    <a:lnTo>
                      <a:pt x="132" y="372"/>
                    </a:lnTo>
                    <a:lnTo>
                      <a:pt x="132" y="368"/>
                    </a:lnTo>
                    <a:lnTo>
                      <a:pt x="134" y="363"/>
                    </a:lnTo>
                    <a:lnTo>
                      <a:pt x="135" y="354"/>
                    </a:lnTo>
                    <a:lnTo>
                      <a:pt x="135" y="345"/>
                    </a:lnTo>
                    <a:lnTo>
                      <a:pt x="137" y="341"/>
                    </a:lnTo>
                    <a:lnTo>
                      <a:pt x="137" y="337"/>
                    </a:lnTo>
                    <a:lnTo>
                      <a:pt x="139" y="337"/>
                    </a:lnTo>
                    <a:lnTo>
                      <a:pt x="139" y="332"/>
                    </a:lnTo>
                    <a:lnTo>
                      <a:pt x="139" y="328"/>
                    </a:lnTo>
                    <a:lnTo>
                      <a:pt x="141" y="319"/>
                    </a:lnTo>
                    <a:lnTo>
                      <a:pt x="141" y="314"/>
                    </a:lnTo>
                    <a:lnTo>
                      <a:pt x="143" y="310"/>
                    </a:lnTo>
                    <a:lnTo>
                      <a:pt x="143" y="306"/>
                    </a:lnTo>
                    <a:lnTo>
                      <a:pt x="145" y="306"/>
                    </a:lnTo>
                    <a:lnTo>
                      <a:pt x="145" y="301"/>
                    </a:lnTo>
                    <a:lnTo>
                      <a:pt x="145" y="297"/>
                    </a:lnTo>
                    <a:lnTo>
                      <a:pt x="147" y="284"/>
                    </a:lnTo>
                    <a:lnTo>
                      <a:pt x="149" y="279"/>
                    </a:lnTo>
                    <a:lnTo>
                      <a:pt x="149" y="274"/>
                    </a:lnTo>
                    <a:lnTo>
                      <a:pt x="149" y="270"/>
                    </a:lnTo>
                    <a:lnTo>
                      <a:pt x="150" y="266"/>
                    </a:lnTo>
                    <a:lnTo>
                      <a:pt x="152" y="257"/>
                    </a:lnTo>
                    <a:lnTo>
                      <a:pt x="152" y="252"/>
                    </a:lnTo>
                    <a:lnTo>
                      <a:pt x="152" y="248"/>
                    </a:lnTo>
                    <a:lnTo>
                      <a:pt x="154" y="244"/>
                    </a:lnTo>
                    <a:lnTo>
                      <a:pt x="154" y="239"/>
                    </a:lnTo>
                    <a:lnTo>
                      <a:pt x="156" y="231"/>
                    </a:lnTo>
                    <a:lnTo>
                      <a:pt x="156" y="226"/>
                    </a:lnTo>
                    <a:lnTo>
                      <a:pt x="158" y="221"/>
                    </a:lnTo>
                    <a:lnTo>
                      <a:pt x="158" y="217"/>
                    </a:lnTo>
                    <a:lnTo>
                      <a:pt x="158" y="213"/>
                    </a:lnTo>
                    <a:lnTo>
                      <a:pt x="160" y="203"/>
                    </a:lnTo>
                    <a:lnTo>
                      <a:pt x="160" y="199"/>
                    </a:lnTo>
                    <a:lnTo>
                      <a:pt x="162" y="199"/>
                    </a:lnTo>
                    <a:lnTo>
                      <a:pt x="162" y="195"/>
                    </a:lnTo>
                    <a:lnTo>
                      <a:pt x="162" y="190"/>
                    </a:lnTo>
                    <a:lnTo>
                      <a:pt x="164" y="186"/>
                    </a:lnTo>
                    <a:lnTo>
                      <a:pt x="164" y="182"/>
                    </a:lnTo>
                    <a:lnTo>
                      <a:pt x="165" y="173"/>
                    </a:lnTo>
                    <a:lnTo>
                      <a:pt x="165" y="168"/>
                    </a:lnTo>
                    <a:lnTo>
                      <a:pt x="165" y="164"/>
                    </a:lnTo>
                    <a:lnTo>
                      <a:pt x="167" y="160"/>
                    </a:lnTo>
                    <a:lnTo>
                      <a:pt x="167" y="155"/>
                    </a:lnTo>
                    <a:lnTo>
                      <a:pt x="167" y="150"/>
                    </a:lnTo>
                    <a:lnTo>
                      <a:pt x="169" y="146"/>
                    </a:lnTo>
                    <a:lnTo>
                      <a:pt x="169" y="142"/>
                    </a:lnTo>
                    <a:lnTo>
                      <a:pt x="169" y="137"/>
                    </a:lnTo>
                    <a:lnTo>
                      <a:pt x="171" y="133"/>
                    </a:lnTo>
                    <a:lnTo>
                      <a:pt x="171" y="129"/>
                    </a:lnTo>
                    <a:lnTo>
                      <a:pt x="171" y="124"/>
                    </a:lnTo>
                    <a:lnTo>
                      <a:pt x="173" y="124"/>
                    </a:lnTo>
                    <a:lnTo>
                      <a:pt x="173" y="120"/>
                    </a:lnTo>
                    <a:lnTo>
                      <a:pt x="173" y="115"/>
                    </a:lnTo>
                    <a:lnTo>
                      <a:pt x="175" y="111"/>
                    </a:lnTo>
                    <a:lnTo>
                      <a:pt x="175" y="106"/>
                    </a:lnTo>
                    <a:lnTo>
                      <a:pt x="175" y="102"/>
                    </a:lnTo>
                    <a:lnTo>
                      <a:pt x="175" y="97"/>
                    </a:lnTo>
                    <a:lnTo>
                      <a:pt x="177" y="97"/>
                    </a:lnTo>
                    <a:lnTo>
                      <a:pt x="177" y="93"/>
                    </a:lnTo>
                    <a:lnTo>
                      <a:pt x="177" y="89"/>
                    </a:lnTo>
                    <a:lnTo>
                      <a:pt x="177" y="84"/>
                    </a:lnTo>
                    <a:lnTo>
                      <a:pt x="179" y="84"/>
                    </a:lnTo>
                    <a:lnTo>
                      <a:pt x="179" y="80"/>
                    </a:lnTo>
                    <a:lnTo>
                      <a:pt x="179" y="75"/>
                    </a:lnTo>
                    <a:lnTo>
                      <a:pt x="180" y="71"/>
                    </a:lnTo>
                    <a:lnTo>
                      <a:pt x="180" y="66"/>
                    </a:lnTo>
                    <a:lnTo>
                      <a:pt x="182" y="53"/>
                    </a:lnTo>
                    <a:lnTo>
                      <a:pt x="182" y="49"/>
                    </a:lnTo>
                    <a:lnTo>
                      <a:pt x="184" y="44"/>
                    </a:lnTo>
                    <a:lnTo>
                      <a:pt x="184" y="40"/>
                    </a:lnTo>
                    <a:lnTo>
                      <a:pt x="186" y="27"/>
                    </a:lnTo>
                    <a:lnTo>
                      <a:pt x="186" y="22"/>
                    </a:lnTo>
                    <a:lnTo>
                      <a:pt x="188" y="22"/>
                    </a:lnTo>
                    <a:lnTo>
                      <a:pt x="188" y="18"/>
                    </a:lnTo>
                    <a:lnTo>
                      <a:pt x="188" y="13"/>
                    </a:lnTo>
                    <a:lnTo>
                      <a:pt x="188" y="9"/>
                    </a:lnTo>
                    <a:lnTo>
                      <a:pt x="190" y="9"/>
                    </a:lnTo>
                    <a:lnTo>
                      <a:pt x="190" y="5"/>
                    </a:lnTo>
                    <a:lnTo>
                      <a:pt x="19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70664" name="Freeform 8"/>
              <p:cNvSpPr>
                <a:spLocks/>
              </p:cNvSpPr>
              <p:nvPr/>
            </p:nvSpPr>
            <p:spPr bwMode="auto">
              <a:xfrm>
                <a:off x="2686" y="3147"/>
                <a:ext cx="44" cy="214"/>
              </a:xfrm>
              <a:custGeom>
                <a:avLst/>
                <a:gdLst/>
                <a:ahLst/>
                <a:cxnLst>
                  <a:cxn ang="0">
                    <a:pos x="0" y="213"/>
                  </a:cxn>
                  <a:cxn ang="0">
                    <a:pos x="0" y="213"/>
                  </a:cxn>
                  <a:cxn ang="0">
                    <a:pos x="0" y="208"/>
                  </a:cxn>
                  <a:cxn ang="0">
                    <a:pos x="2" y="208"/>
                  </a:cxn>
                  <a:cxn ang="0">
                    <a:pos x="2" y="204"/>
                  </a:cxn>
                  <a:cxn ang="0">
                    <a:pos x="2" y="200"/>
                  </a:cxn>
                  <a:cxn ang="0">
                    <a:pos x="4" y="191"/>
                  </a:cxn>
                  <a:cxn ang="0">
                    <a:pos x="4" y="186"/>
                  </a:cxn>
                  <a:cxn ang="0">
                    <a:pos x="5" y="186"/>
                  </a:cxn>
                  <a:cxn ang="0">
                    <a:pos x="5" y="182"/>
                  </a:cxn>
                  <a:cxn ang="0">
                    <a:pos x="5" y="178"/>
                  </a:cxn>
                  <a:cxn ang="0">
                    <a:pos x="5" y="173"/>
                  </a:cxn>
                  <a:cxn ang="0">
                    <a:pos x="7" y="169"/>
                  </a:cxn>
                  <a:cxn ang="0">
                    <a:pos x="7" y="164"/>
                  </a:cxn>
                  <a:cxn ang="0">
                    <a:pos x="9" y="160"/>
                  </a:cxn>
                  <a:cxn ang="0">
                    <a:pos x="9" y="155"/>
                  </a:cxn>
                  <a:cxn ang="0">
                    <a:pos x="9" y="151"/>
                  </a:cxn>
                  <a:cxn ang="0">
                    <a:pos x="11" y="147"/>
                  </a:cxn>
                  <a:cxn ang="0">
                    <a:pos x="11" y="142"/>
                  </a:cxn>
                  <a:cxn ang="0">
                    <a:pos x="13" y="138"/>
                  </a:cxn>
                  <a:cxn ang="0">
                    <a:pos x="13" y="133"/>
                  </a:cxn>
                  <a:cxn ang="0">
                    <a:pos x="13" y="129"/>
                  </a:cxn>
                  <a:cxn ang="0">
                    <a:pos x="15" y="125"/>
                  </a:cxn>
                  <a:cxn ang="0">
                    <a:pos x="15" y="120"/>
                  </a:cxn>
                  <a:cxn ang="0">
                    <a:pos x="15" y="115"/>
                  </a:cxn>
                  <a:cxn ang="0">
                    <a:pos x="17" y="115"/>
                  </a:cxn>
                  <a:cxn ang="0">
                    <a:pos x="17" y="111"/>
                  </a:cxn>
                  <a:cxn ang="0">
                    <a:pos x="17" y="107"/>
                  </a:cxn>
                  <a:cxn ang="0">
                    <a:pos x="19" y="107"/>
                  </a:cxn>
                  <a:cxn ang="0">
                    <a:pos x="19" y="102"/>
                  </a:cxn>
                  <a:cxn ang="0">
                    <a:pos x="19" y="98"/>
                  </a:cxn>
                  <a:cxn ang="0">
                    <a:pos x="21" y="98"/>
                  </a:cxn>
                  <a:cxn ang="0">
                    <a:pos x="21" y="93"/>
                  </a:cxn>
                  <a:cxn ang="0">
                    <a:pos x="21" y="89"/>
                  </a:cxn>
                  <a:cxn ang="0">
                    <a:pos x="22" y="84"/>
                  </a:cxn>
                  <a:cxn ang="0">
                    <a:pos x="22" y="80"/>
                  </a:cxn>
                  <a:cxn ang="0">
                    <a:pos x="22" y="76"/>
                  </a:cxn>
                  <a:cxn ang="0">
                    <a:pos x="24" y="76"/>
                  </a:cxn>
                  <a:cxn ang="0">
                    <a:pos x="24" y="71"/>
                  </a:cxn>
                  <a:cxn ang="0">
                    <a:pos x="24" y="67"/>
                  </a:cxn>
                  <a:cxn ang="0">
                    <a:pos x="26" y="67"/>
                  </a:cxn>
                  <a:cxn ang="0">
                    <a:pos x="26" y="62"/>
                  </a:cxn>
                  <a:cxn ang="0">
                    <a:pos x="26" y="58"/>
                  </a:cxn>
                  <a:cxn ang="0">
                    <a:pos x="28" y="58"/>
                  </a:cxn>
                  <a:cxn ang="0">
                    <a:pos x="28" y="54"/>
                  </a:cxn>
                  <a:cxn ang="0">
                    <a:pos x="28" y="49"/>
                  </a:cxn>
                  <a:cxn ang="0">
                    <a:pos x="30" y="49"/>
                  </a:cxn>
                  <a:cxn ang="0">
                    <a:pos x="30" y="44"/>
                  </a:cxn>
                  <a:cxn ang="0">
                    <a:pos x="32" y="40"/>
                  </a:cxn>
                  <a:cxn ang="0">
                    <a:pos x="32" y="36"/>
                  </a:cxn>
                  <a:cxn ang="0">
                    <a:pos x="33" y="36"/>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4">
                    <a:moveTo>
                      <a:pt x="0" y="213"/>
                    </a:moveTo>
                    <a:lnTo>
                      <a:pt x="0" y="213"/>
                    </a:lnTo>
                    <a:lnTo>
                      <a:pt x="0" y="208"/>
                    </a:lnTo>
                    <a:lnTo>
                      <a:pt x="2" y="208"/>
                    </a:lnTo>
                    <a:lnTo>
                      <a:pt x="2" y="204"/>
                    </a:lnTo>
                    <a:lnTo>
                      <a:pt x="2" y="200"/>
                    </a:lnTo>
                    <a:lnTo>
                      <a:pt x="4" y="191"/>
                    </a:lnTo>
                    <a:lnTo>
                      <a:pt x="4" y="186"/>
                    </a:lnTo>
                    <a:lnTo>
                      <a:pt x="5" y="186"/>
                    </a:lnTo>
                    <a:lnTo>
                      <a:pt x="5" y="182"/>
                    </a:lnTo>
                    <a:lnTo>
                      <a:pt x="5" y="178"/>
                    </a:lnTo>
                    <a:lnTo>
                      <a:pt x="5" y="173"/>
                    </a:lnTo>
                    <a:lnTo>
                      <a:pt x="7" y="169"/>
                    </a:lnTo>
                    <a:lnTo>
                      <a:pt x="7" y="164"/>
                    </a:lnTo>
                    <a:lnTo>
                      <a:pt x="9" y="160"/>
                    </a:lnTo>
                    <a:lnTo>
                      <a:pt x="9" y="155"/>
                    </a:lnTo>
                    <a:lnTo>
                      <a:pt x="9" y="151"/>
                    </a:lnTo>
                    <a:lnTo>
                      <a:pt x="11" y="147"/>
                    </a:lnTo>
                    <a:lnTo>
                      <a:pt x="11" y="142"/>
                    </a:lnTo>
                    <a:lnTo>
                      <a:pt x="13" y="138"/>
                    </a:lnTo>
                    <a:lnTo>
                      <a:pt x="13" y="133"/>
                    </a:lnTo>
                    <a:lnTo>
                      <a:pt x="13" y="129"/>
                    </a:lnTo>
                    <a:lnTo>
                      <a:pt x="15" y="125"/>
                    </a:lnTo>
                    <a:lnTo>
                      <a:pt x="15" y="120"/>
                    </a:lnTo>
                    <a:lnTo>
                      <a:pt x="15" y="115"/>
                    </a:lnTo>
                    <a:lnTo>
                      <a:pt x="17" y="115"/>
                    </a:lnTo>
                    <a:lnTo>
                      <a:pt x="17" y="111"/>
                    </a:lnTo>
                    <a:lnTo>
                      <a:pt x="17" y="107"/>
                    </a:lnTo>
                    <a:lnTo>
                      <a:pt x="19" y="107"/>
                    </a:lnTo>
                    <a:lnTo>
                      <a:pt x="19" y="102"/>
                    </a:lnTo>
                    <a:lnTo>
                      <a:pt x="19" y="98"/>
                    </a:lnTo>
                    <a:lnTo>
                      <a:pt x="21" y="98"/>
                    </a:lnTo>
                    <a:lnTo>
                      <a:pt x="21" y="93"/>
                    </a:lnTo>
                    <a:lnTo>
                      <a:pt x="21" y="89"/>
                    </a:lnTo>
                    <a:lnTo>
                      <a:pt x="22" y="84"/>
                    </a:lnTo>
                    <a:lnTo>
                      <a:pt x="22" y="80"/>
                    </a:lnTo>
                    <a:lnTo>
                      <a:pt x="22" y="76"/>
                    </a:lnTo>
                    <a:lnTo>
                      <a:pt x="24" y="76"/>
                    </a:lnTo>
                    <a:lnTo>
                      <a:pt x="24" y="71"/>
                    </a:lnTo>
                    <a:lnTo>
                      <a:pt x="24" y="67"/>
                    </a:lnTo>
                    <a:lnTo>
                      <a:pt x="26" y="67"/>
                    </a:lnTo>
                    <a:lnTo>
                      <a:pt x="26" y="62"/>
                    </a:lnTo>
                    <a:lnTo>
                      <a:pt x="26" y="58"/>
                    </a:lnTo>
                    <a:lnTo>
                      <a:pt x="28" y="58"/>
                    </a:lnTo>
                    <a:lnTo>
                      <a:pt x="28" y="54"/>
                    </a:lnTo>
                    <a:lnTo>
                      <a:pt x="28" y="49"/>
                    </a:lnTo>
                    <a:lnTo>
                      <a:pt x="30" y="49"/>
                    </a:lnTo>
                    <a:lnTo>
                      <a:pt x="30" y="44"/>
                    </a:lnTo>
                    <a:lnTo>
                      <a:pt x="32" y="40"/>
                    </a:lnTo>
                    <a:lnTo>
                      <a:pt x="32" y="36"/>
                    </a:lnTo>
                    <a:lnTo>
                      <a:pt x="33" y="36"/>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70665" name="Freeform 9"/>
              <p:cNvSpPr>
                <a:spLocks/>
              </p:cNvSpPr>
              <p:nvPr/>
            </p:nvSpPr>
            <p:spPr bwMode="auto">
              <a:xfrm>
                <a:off x="2729" y="3121"/>
                <a:ext cx="34" cy="27"/>
              </a:xfrm>
              <a:custGeom>
                <a:avLst/>
                <a:gdLst/>
                <a:ahLst/>
                <a:cxnLst>
                  <a:cxn ang="0">
                    <a:pos x="0" y="26"/>
                  </a:cxn>
                  <a:cxn ang="0">
                    <a:pos x="0" y="26"/>
                  </a:cxn>
                  <a:cxn ang="0">
                    <a:pos x="0" y="22"/>
                  </a:cxn>
                  <a:cxn ang="0">
                    <a:pos x="2" y="22"/>
                  </a:cxn>
                  <a:cxn ang="0">
                    <a:pos x="2" y="18"/>
                  </a:cxn>
                  <a:cxn ang="0">
                    <a:pos x="4" y="18"/>
                  </a:cxn>
                  <a:cxn ang="0">
                    <a:pos x="4" y="13"/>
                  </a:cxn>
                  <a:cxn ang="0">
                    <a:pos x="6" y="13"/>
                  </a:cxn>
                  <a:cxn ang="0">
                    <a:pos x="8" y="9"/>
                  </a:cxn>
                  <a:cxn ang="0">
                    <a:pos x="10" y="9"/>
                  </a:cxn>
                  <a:cxn ang="0">
                    <a:pos x="10" y="5"/>
                  </a:cxn>
                  <a:cxn ang="0">
                    <a:pos x="12" y="5"/>
                  </a:cxn>
                  <a:cxn ang="0">
                    <a:pos x="13" y="5"/>
                  </a:cxn>
                  <a:cxn ang="0">
                    <a:pos x="13" y="0"/>
                  </a:cxn>
                  <a:cxn ang="0">
                    <a:pos x="15" y="0"/>
                  </a:cxn>
                  <a:cxn ang="0">
                    <a:pos x="18" y="0"/>
                  </a:cxn>
                  <a:cxn ang="0">
                    <a:pos x="19" y="0"/>
                  </a:cxn>
                  <a:cxn ang="0">
                    <a:pos x="21" y="0"/>
                  </a:cxn>
                  <a:cxn ang="0">
                    <a:pos x="23" y="0"/>
                  </a:cxn>
                  <a:cxn ang="0">
                    <a:pos x="25" y="0"/>
                  </a:cxn>
                  <a:cxn ang="0">
                    <a:pos x="25" y="5"/>
                  </a:cxn>
                  <a:cxn ang="0">
                    <a:pos x="27" y="5"/>
                  </a:cxn>
                  <a:cxn ang="0">
                    <a:pos x="29" y="5"/>
                  </a:cxn>
                  <a:cxn ang="0">
                    <a:pos x="29" y="9"/>
                  </a:cxn>
                  <a:cxn ang="0">
                    <a:pos x="31" y="9"/>
                  </a:cxn>
                  <a:cxn ang="0">
                    <a:pos x="31" y="13"/>
                  </a:cxn>
                  <a:cxn ang="0">
                    <a:pos x="33" y="13"/>
                  </a:cxn>
                </a:cxnLst>
                <a:rect l="0" t="0" r="r" b="b"/>
                <a:pathLst>
                  <a:path w="34" h="27">
                    <a:moveTo>
                      <a:pt x="0" y="26"/>
                    </a:moveTo>
                    <a:lnTo>
                      <a:pt x="0" y="26"/>
                    </a:lnTo>
                    <a:lnTo>
                      <a:pt x="0" y="22"/>
                    </a:lnTo>
                    <a:lnTo>
                      <a:pt x="2" y="22"/>
                    </a:lnTo>
                    <a:lnTo>
                      <a:pt x="2" y="18"/>
                    </a:lnTo>
                    <a:lnTo>
                      <a:pt x="4" y="18"/>
                    </a:lnTo>
                    <a:lnTo>
                      <a:pt x="4" y="13"/>
                    </a:lnTo>
                    <a:lnTo>
                      <a:pt x="6" y="13"/>
                    </a:lnTo>
                    <a:lnTo>
                      <a:pt x="8" y="9"/>
                    </a:lnTo>
                    <a:lnTo>
                      <a:pt x="10" y="9"/>
                    </a:lnTo>
                    <a:lnTo>
                      <a:pt x="10" y="5"/>
                    </a:lnTo>
                    <a:lnTo>
                      <a:pt x="12" y="5"/>
                    </a:lnTo>
                    <a:lnTo>
                      <a:pt x="13" y="5"/>
                    </a:lnTo>
                    <a:lnTo>
                      <a:pt x="13" y="0"/>
                    </a:lnTo>
                    <a:lnTo>
                      <a:pt x="15" y="0"/>
                    </a:lnTo>
                    <a:lnTo>
                      <a:pt x="18" y="0"/>
                    </a:lnTo>
                    <a:lnTo>
                      <a:pt x="19" y="0"/>
                    </a:lnTo>
                    <a:lnTo>
                      <a:pt x="21" y="0"/>
                    </a:lnTo>
                    <a:lnTo>
                      <a:pt x="23" y="0"/>
                    </a:lnTo>
                    <a:lnTo>
                      <a:pt x="25" y="0"/>
                    </a:lnTo>
                    <a:lnTo>
                      <a:pt x="25" y="5"/>
                    </a:lnTo>
                    <a:lnTo>
                      <a:pt x="27" y="5"/>
                    </a:lnTo>
                    <a:lnTo>
                      <a:pt x="29" y="5"/>
                    </a:lnTo>
                    <a:lnTo>
                      <a:pt x="29" y="9"/>
                    </a:lnTo>
                    <a:lnTo>
                      <a:pt x="31" y="9"/>
                    </a:lnTo>
                    <a:lnTo>
                      <a:pt x="31" y="13"/>
                    </a:lnTo>
                    <a:lnTo>
                      <a:pt x="33"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70666" name="Freeform 10"/>
              <p:cNvSpPr>
                <a:spLocks/>
              </p:cNvSpPr>
              <p:nvPr/>
            </p:nvSpPr>
            <p:spPr bwMode="auto">
              <a:xfrm>
                <a:off x="2762" y="3134"/>
                <a:ext cx="46" cy="205"/>
              </a:xfrm>
              <a:custGeom>
                <a:avLst/>
                <a:gdLst/>
                <a:ahLst/>
                <a:cxnLst>
                  <a:cxn ang="0">
                    <a:pos x="0" y="0"/>
                  </a:cxn>
                  <a:cxn ang="0">
                    <a:pos x="0" y="0"/>
                  </a:cxn>
                  <a:cxn ang="0">
                    <a:pos x="2" y="0"/>
                  </a:cxn>
                  <a:cxn ang="0">
                    <a:pos x="2" y="5"/>
                  </a:cxn>
                  <a:cxn ang="0">
                    <a:pos x="4" y="5"/>
                  </a:cxn>
                  <a:cxn ang="0">
                    <a:pos x="4" y="9"/>
                  </a:cxn>
                  <a:cxn ang="0">
                    <a:pos x="6" y="9"/>
                  </a:cxn>
                  <a:cxn ang="0">
                    <a:pos x="6" y="13"/>
                  </a:cxn>
                  <a:cxn ang="0">
                    <a:pos x="8" y="13"/>
                  </a:cxn>
                  <a:cxn ang="0">
                    <a:pos x="8" y="18"/>
                  </a:cxn>
                  <a:cxn ang="0">
                    <a:pos x="8"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4"/>
                  </a:cxn>
                  <a:cxn ang="0">
                    <a:pos x="19" y="54"/>
                  </a:cxn>
                  <a:cxn ang="0">
                    <a:pos x="19" y="58"/>
                  </a:cxn>
                  <a:cxn ang="0">
                    <a:pos x="19" y="62"/>
                  </a:cxn>
                  <a:cxn ang="0">
                    <a:pos x="21" y="62"/>
                  </a:cxn>
                  <a:cxn ang="0">
                    <a:pos x="21" y="67"/>
                  </a:cxn>
                  <a:cxn ang="0">
                    <a:pos x="21" y="71"/>
                  </a:cxn>
                  <a:cxn ang="0">
                    <a:pos x="23" y="71"/>
                  </a:cxn>
                  <a:cxn ang="0">
                    <a:pos x="23" y="75"/>
                  </a:cxn>
                  <a:cxn ang="0">
                    <a:pos x="24" y="80"/>
                  </a:cxn>
                  <a:cxn ang="0">
                    <a:pos x="24" y="84"/>
                  </a:cxn>
                  <a:cxn ang="0">
                    <a:pos x="24" y="89"/>
                  </a:cxn>
                  <a:cxn ang="0">
                    <a:pos x="26" y="93"/>
                  </a:cxn>
                  <a:cxn ang="0">
                    <a:pos x="26" y="97"/>
                  </a:cxn>
                  <a:cxn ang="0">
                    <a:pos x="28" y="102"/>
                  </a:cxn>
                  <a:cxn ang="0">
                    <a:pos x="28" y="107"/>
                  </a:cxn>
                  <a:cxn ang="0">
                    <a:pos x="30" y="111"/>
                  </a:cxn>
                  <a:cxn ang="0">
                    <a:pos x="30" y="115"/>
                  </a:cxn>
                  <a:cxn ang="0">
                    <a:pos x="32" y="120"/>
                  </a:cxn>
                  <a:cxn ang="0">
                    <a:pos x="32" y="124"/>
                  </a:cxn>
                  <a:cxn ang="0">
                    <a:pos x="32" y="129"/>
                  </a:cxn>
                  <a:cxn ang="0">
                    <a:pos x="34" y="133"/>
                  </a:cxn>
                  <a:cxn ang="0">
                    <a:pos x="34" y="138"/>
                  </a:cxn>
                  <a:cxn ang="0">
                    <a:pos x="36" y="142"/>
                  </a:cxn>
                  <a:cxn ang="0">
                    <a:pos x="36" y="146"/>
                  </a:cxn>
                  <a:cxn ang="0">
                    <a:pos x="36" y="151"/>
                  </a:cxn>
                  <a:cxn ang="0">
                    <a:pos x="37" y="155"/>
                  </a:cxn>
                  <a:cxn ang="0">
                    <a:pos x="37" y="160"/>
                  </a:cxn>
                  <a:cxn ang="0">
                    <a:pos x="37" y="164"/>
                  </a:cxn>
                  <a:cxn ang="0">
                    <a:pos x="39" y="164"/>
                  </a:cxn>
                  <a:cxn ang="0">
                    <a:pos x="39" y="168"/>
                  </a:cxn>
                  <a:cxn ang="0">
                    <a:pos x="39" y="173"/>
                  </a:cxn>
                  <a:cxn ang="0">
                    <a:pos x="41" y="177"/>
                  </a:cxn>
                  <a:cxn ang="0">
                    <a:pos x="41" y="182"/>
                  </a:cxn>
                  <a:cxn ang="0">
                    <a:pos x="43" y="186"/>
                  </a:cxn>
                  <a:cxn ang="0">
                    <a:pos x="43" y="191"/>
                  </a:cxn>
                  <a:cxn ang="0">
                    <a:pos x="43" y="195"/>
                  </a:cxn>
                  <a:cxn ang="0">
                    <a:pos x="43" y="199"/>
                  </a:cxn>
                  <a:cxn ang="0">
                    <a:pos x="45" y="199"/>
                  </a:cxn>
                  <a:cxn ang="0">
                    <a:pos x="45" y="204"/>
                  </a:cxn>
                </a:cxnLst>
                <a:rect l="0" t="0" r="r" b="b"/>
                <a:pathLst>
                  <a:path w="46" h="205">
                    <a:moveTo>
                      <a:pt x="0" y="0"/>
                    </a:moveTo>
                    <a:lnTo>
                      <a:pt x="0" y="0"/>
                    </a:lnTo>
                    <a:lnTo>
                      <a:pt x="2" y="0"/>
                    </a:lnTo>
                    <a:lnTo>
                      <a:pt x="2" y="5"/>
                    </a:lnTo>
                    <a:lnTo>
                      <a:pt x="4" y="5"/>
                    </a:lnTo>
                    <a:lnTo>
                      <a:pt x="4" y="9"/>
                    </a:lnTo>
                    <a:lnTo>
                      <a:pt x="6" y="9"/>
                    </a:lnTo>
                    <a:lnTo>
                      <a:pt x="6" y="13"/>
                    </a:lnTo>
                    <a:lnTo>
                      <a:pt x="8" y="13"/>
                    </a:lnTo>
                    <a:lnTo>
                      <a:pt x="8" y="18"/>
                    </a:lnTo>
                    <a:lnTo>
                      <a:pt x="8" y="22"/>
                    </a:lnTo>
                    <a:lnTo>
                      <a:pt x="9" y="22"/>
                    </a:lnTo>
                    <a:lnTo>
                      <a:pt x="9" y="27"/>
                    </a:lnTo>
                    <a:lnTo>
                      <a:pt x="11" y="27"/>
                    </a:lnTo>
                    <a:lnTo>
                      <a:pt x="11" y="31"/>
                    </a:lnTo>
                    <a:lnTo>
                      <a:pt x="13" y="36"/>
                    </a:lnTo>
                    <a:lnTo>
                      <a:pt x="13" y="40"/>
                    </a:lnTo>
                    <a:lnTo>
                      <a:pt x="15" y="40"/>
                    </a:lnTo>
                    <a:lnTo>
                      <a:pt x="15" y="44"/>
                    </a:lnTo>
                    <a:lnTo>
                      <a:pt x="15" y="49"/>
                    </a:lnTo>
                    <a:lnTo>
                      <a:pt x="17" y="49"/>
                    </a:lnTo>
                    <a:lnTo>
                      <a:pt x="17" y="54"/>
                    </a:lnTo>
                    <a:lnTo>
                      <a:pt x="19" y="54"/>
                    </a:lnTo>
                    <a:lnTo>
                      <a:pt x="19" y="58"/>
                    </a:lnTo>
                    <a:lnTo>
                      <a:pt x="19" y="62"/>
                    </a:lnTo>
                    <a:lnTo>
                      <a:pt x="21" y="62"/>
                    </a:lnTo>
                    <a:lnTo>
                      <a:pt x="21" y="67"/>
                    </a:lnTo>
                    <a:lnTo>
                      <a:pt x="21" y="71"/>
                    </a:lnTo>
                    <a:lnTo>
                      <a:pt x="23" y="71"/>
                    </a:lnTo>
                    <a:lnTo>
                      <a:pt x="23" y="75"/>
                    </a:lnTo>
                    <a:lnTo>
                      <a:pt x="24" y="80"/>
                    </a:lnTo>
                    <a:lnTo>
                      <a:pt x="24" y="84"/>
                    </a:lnTo>
                    <a:lnTo>
                      <a:pt x="24" y="89"/>
                    </a:lnTo>
                    <a:lnTo>
                      <a:pt x="26" y="93"/>
                    </a:lnTo>
                    <a:lnTo>
                      <a:pt x="26" y="97"/>
                    </a:lnTo>
                    <a:lnTo>
                      <a:pt x="28" y="102"/>
                    </a:lnTo>
                    <a:lnTo>
                      <a:pt x="28" y="107"/>
                    </a:lnTo>
                    <a:lnTo>
                      <a:pt x="30" y="111"/>
                    </a:lnTo>
                    <a:lnTo>
                      <a:pt x="30" y="115"/>
                    </a:lnTo>
                    <a:lnTo>
                      <a:pt x="32" y="120"/>
                    </a:lnTo>
                    <a:lnTo>
                      <a:pt x="32" y="124"/>
                    </a:lnTo>
                    <a:lnTo>
                      <a:pt x="32" y="129"/>
                    </a:lnTo>
                    <a:lnTo>
                      <a:pt x="34" y="133"/>
                    </a:lnTo>
                    <a:lnTo>
                      <a:pt x="34" y="138"/>
                    </a:lnTo>
                    <a:lnTo>
                      <a:pt x="36" y="142"/>
                    </a:lnTo>
                    <a:lnTo>
                      <a:pt x="36" y="146"/>
                    </a:lnTo>
                    <a:lnTo>
                      <a:pt x="36" y="151"/>
                    </a:lnTo>
                    <a:lnTo>
                      <a:pt x="37" y="155"/>
                    </a:lnTo>
                    <a:lnTo>
                      <a:pt x="37" y="160"/>
                    </a:lnTo>
                    <a:lnTo>
                      <a:pt x="37" y="164"/>
                    </a:lnTo>
                    <a:lnTo>
                      <a:pt x="39" y="164"/>
                    </a:lnTo>
                    <a:lnTo>
                      <a:pt x="39" y="168"/>
                    </a:lnTo>
                    <a:lnTo>
                      <a:pt x="39" y="173"/>
                    </a:lnTo>
                    <a:lnTo>
                      <a:pt x="41" y="177"/>
                    </a:lnTo>
                    <a:lnTo>
                      <a:pt x="41" y="182"/>
                    </a:lnTo>
                    <a:lnTo>
                      <a:pt x="43" y="186"/>
                    </a:lnTo>
                    <a:lnTo>
                      <a:pt x="43" y="191"/>
                    </a:lnTo>
                    <a:lnTo>
                      <a:pt x="43" y="195"/>
                    </a:lnTo>
                    <a:lnTo>
                      <a:pt x="43" y="199"/>
                    </a:lnTo>
                    <a:lnTo>
                      <a:pt x="45" y="199"/>
                    </a:lnTo>
                    <a:lnTo>
                      <a:pt x="45" y="204"/>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70667" name="Freeform 11"/>
              <p:cNvSpPr>
                <a:spLocks/>
              </p:cNvSpPr>
              <p:nvPr/>
            </p:nvSpPr>
            <p:spPr bwMode="auto">
              <a:xfrm>
                <a:off x="2807" y="3338"/>
                <a:ext cx="137" cy="601"/>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5"/>
                  </a:cxn>
                  <a:cxn ang="0">
                    <a:pos x="13" y="88"/>
                  </a:cxn>
                  <a:cxn ang="0">
                    <a:pos x="15" y="93"/>
                  </a:cxn>
                  <a:cxn ang="0">
                    <a:pos x="15" y="101"/>
                  </a:cxn>
                  <a:cxn ang="0">
                    <a:pos x="17" y="110"/>
                  </a:cxn>
                  <a:cxn ang="0">
                    <a:pos x="19" y="119"/>
                  </a:cxn>
                  <a:cxn ang="0">
                    <a:pos x="19" y="128"/>
                  </a:cxn>
                  <a:cxn ang="0">
                    <a:pos x="21" y="141"/>
                  </a:cxn>
                  <a:cxn ang="0">
                    <a:pos x="23" y="159"/>
                  </a:cxn>
                  <a:cxn ang="0">
                    <a:pos x="24" y="168"/>
                  </a:cxn>
                  <a:cxn ang="0">
                    <a:pos x="26" y="176"/>
                  </a:cxn>
                  <a:cxn ang="0">
                    <a:pos x="28" y="185"/>
                  </a:cxn>
                  <a:cxn ang="0">
                    <a:pos x="30" y="203"/>
                  </a:cxn>
                  <a:cxn ang="0">
                    <a:pos x="32" y="212"/>
                  </a:cxn>
                  <a:cxn ang="0">
                    <a:pos x="32" y="221"/>
                  </a:cxn>
                  <a:cxn ang="0">
                    <a:pos x="34" y="225"/>
                  </a:cxn>
                  <a:cxn ang="0">
                    <a:pos x="36" y="234"/>
                  </a:cxn>
                  <a:cxn ang="0">
                    <a:pos x="36" y="243"/>
                  </a:cxn>
                  <a:cxn ang="0">
                    <a:pos x="38" y="252"/>
                  </a:cxn>
                  <a:cxn ang="0">
                    <a:pos x="40" y="265"/>
                  </a:cxn>
                  <a:cxn ang="0">
                    <a:pos x="41" y="274"/>
                  </a:cxn>
                  <a:cxn ang="0">
                    <a:pos x="45" y="295"/>
                  </a:cxn>
                  <a:cxn ang="0">
                    <a:pos x="47" y="309"/>
                  </a:cxn>
                  <a:cxn ang="0">
                    <a:pos x="49" y="313"/>
                  </a:cxn>
                  <a:cxn ang="0">
                    <a:pos x="49" y="322"/>
                  </a:cxn>
                  <a:cxn ang="0">
                    <a:pos x="51" y="331"/>
                  </a:cxn>
                  <a:cxn ang="0">
                    <a:pos x="53" y="344"/>
                  </a:cxn>
                  <a:cxn ang="0">
                    <a:pos x="55" y="357"/>
                  </a:cxn>
                  <a:cxn ang="0">
                    <a:pos x="57" y="366"/>
                  </a:cxn>
                  <a:cxn ang="0">
                    <a:pos x="59" y="375"/>
                  </a:cxn>
                  <a:cxn ang="0">
                    <a:pos x="60" y="388"/>
                  </a:cxn>
                  <a:cxn ang="0">
                    <a:pos x="62" y="393"/>
                  </a:cxn>
                  <a:cxn ang="0">
                    <a:pos x="66" y="410"/>
                  </a:cxn>
                  <a:cxn ang="0">
                    <a:pos x="68" y="419"/>
                  </a:cxn>
                  <a:cxn ang="0">
                    <a:pos x="70" y="428"/>
                  </a:cxn>
                  <a:cxn ang="0">
                    <a:pos x="77" y="455"/>
                  </a:cxn>
                  <a:cxn ang="0">
                    <a:pos x="77" y="463"/>
                  </a:cxn>
                  <a:cxn ang="0">
                    <a:pos x="83" y="481"/>
                  </a:cxn>
                  <a:cxn ang="0">
                    <a:pos x="93" y="516"/>
                  </a:cxn>
                  <a:cxn ang="0">
                    <a:pos x="100" y="534"/>
                  </a:cxn>
                  <a:cxn ang="0">
                    <a:pos x="104" y="547"/>
                  </a:cxn>
                  <a:cxn ang="0">
                    <a:pos x="110" y="560"/>
                  </a:cxn>
                  <a:cxn ang="0">
                    <a:pos x="125" y="583"/>
                  </a:cxn>
                  <a:cxn ang="0">
                    <a:pos x="136" y="600"/>
                  </a:cxn>
                </a:cxnLst>
                <a:rect l="0" t="0" r="r" b="b"/>
                <a:pathLst>
                  <a:path w="137" h="601">
                    <a:moveTo>
                      <a:pt x="0" y="0"/>
                    </a:moveTo>
                    <a:lnTo>
                      <a:pt x="0" y="0"/>
                    </a:lnTo>
                    <a:lnTo>
                      <a:pt x="0" y="4"/>
                    </a:lnTo>
                    <a:lnTo>
                      <a:pt x="0" y="9"/>
                    </a:lnTo>
                    <a:lnTo>
                      <a:pt x="2" y="9"/>
                    </a:lnTo>
                    <a:lnTo>
                      <a:pt x="2" y="13"/>
                    </a:lnTo>
                    <a:lnTo>
                      <a:pt x="4" y="22"/>
                    </a:lnTo>
                    <a:lnTo>
                      <a:pt x="4" y="26"/>
                    </a:lnTo>
                    <a:lnTo>
                      <a:pt x="4" y="31"/>
                    </a:lnTo>
                    <a:lnTo>
                      <a:pt x="6" y="35"/>
                    </a:lnTo>
                    <a:lnTo>
                      <a:pt x="6" y="40"/>
                    </a:lnTo>
                    <a:lnTo>
                      <a:pt x="6" y="44"/>
                    </a:lnTo>
                    <a:lnTo>
                      <a:pt x="7" y="44"/>
                    </a:lnTo>
                    <a:lnTo>
                      <a:pt x="7" y="48"/>
                    </a:lnTo>
                    <a:lnTo>
                      <a:pt x="7" y="53"/>
                    </a:lnTo>
                    <a:lnTo>
                      <a:pt x="9" y="57"/>
                    </a:lnTo>
                    <a:lnTo>
                      <a:pt x="9" y="62"/>
                    </a:lnTo>
                    <a:lnTo>
                      <a:pt x="9" y="66"/>
                    </a:lnTo>
                    <a:lnTo>
                      <a:pt x="11" y="71"/>
                    </a:lnTo>
                    <a:lnTo>
                      <a:pt x="11" y="75"/>
                    </a:lnTo>
                    <a:lnTo>
                      <a:pt x="13" y="84"/>
                    </a:lnTo>
                    <a:lnTo>
                      <a:pt x="13" y="88"/>
                    </a:lnTo>
                    <a:lnTo>
                      <a:pt x="13" y="93"/>
                    </a:lnTo>
                    <a:lnTo>
                      <a:pt x="15" y="93"/>
                    </a:lnTo>
                    <a:lnTo>
                      <a:pt x="15" y="97"/>
                    </a:lnTo>
                    <a:lnTo>
                      <a:pt x="15" y="101"/>
                    </a:lnTo>
                    <a:lnTo>
                      <a:pt x="15" y="106"/>
                    </a:lnTo>
                    <a:lnTo>
                      <a:pt x="17" y="110"/>
                    </a:lnTo>
                    <a:lnTo>
                      <a:pt x="17" y="114"/>
                    </a:lnTo>
                    <a:lnTo>
                      <a:pt x="19" y="119"/>
                    </a:lnTo>
                    <a:lnTo>
                      <a:pt x="19" y="124"/>
                    </a:lnTo>
                    <a:lnTo>
                      <a:pt x="19" y="128"/>
                    </a:lnTo>
                    <a:lnTo>
                      <a:pt x="21" y="137"/>
                    </a:lnTo>
                    <a:lnTo>
                      <a:pt x="21" y="141"/>
                    </a:lnTo>
                    <a:lnTo>
                      <a:pt x="23" y="150"/>
                    </a:lnTo>
                    <a:lnTo>
                      <a:pt x="23" y="159"/>
                    </a:lnTo>
                    <a:lnTo>
                      <a:pt x="24" y="163"/>
                    </a:lnTo>
                    <a:lnTo>
                      <a:pt x="24" y="168"/>
                    </a:lnTo>
                    <a:lnTo>
                      <a:pt x="26" y="172"/>
                    </a:lnTo>
                    <a:lnTo>
                      <a:pt x="26" y="176"/>
                    </a:lnTo>
                    <a:lnTo>
                      <a:pt x="26" y="181"/>
                    </a:lnTo>
                    <a:lnTo>
                      <a:pt x="28" y="185"/>
                    </a:lnTo>
                    <a:lnTo>
                      <a:pt x="28" y="190"/>
                    </a:lnTo>
                    <a:lnTo>
                      <a:pt x="30" y="203"/>
                    </a:lnTo>
                    <a:lnTo>
                      <a:pt x="30" y="207"/>
                    </a:lnTo>
                    <a:lnTo>
                      <a:pt x="32" y="212"/>
                    </a:lnTo>
                    <a:lnTo>
                      <a:pt x="32" y="216"/>
                    </a:lnTo>
                    <a:lnTo>
                      <a:pt x="32" y="221"/>
                    </a:lnTo>
                    <a:lnTo>
                      <a:pt x="34" y="221"/>
                    </a:lnTo>
                    <a:lnTo>
                      <a:pt x="34" y="225"/>
                    </a:lnTo>
                    <a:lnTo>
                      <a:pt x="34" y="229"/>
                    </a:lnTo>
                    <a:lnTo>
                      <a:pt x="36" y="234"/>
                    </a:lnTo>
                    <a:lnTo>
                      <a:pt x="36" y="238"/>
                    </a:lnTo>
                    <a:lnTo>
                      <a:pt x="36" y="243"/>
                    </a:lnTo>
                    <a:lnTo>
                      <a:pt x="38" y="247"/>
                    </a:lnTo>
                    <a:lnTo>
                      <a:pt x="38" y="252"/>
                    </a:lnTo>
                    <a:lnTo>
                      <a:pt x="38" y="256"/>
                    </a:lnTo>
                    <a:lnTo>
                      <a:pt x="40" y="265"/>
                    </a:lnTo>
                    <a:lnTo>
                      <a:pt x="41" y="269"/>
                    </a:lnTo>
                    <a:lnTo>
                      <a:pt x="41" y="274"/>
                    </a:lnTo>
                    <a:lnTo>
                      <a:pt x="43" y="287"/>
                    </a:lnTo>
                    <a:lnTo>
                      <a:pt x="45" y="295"/>
                    </a:lnTo>
                    <a:lnTo>
                      <a:pt x="47" y="305"/>
                    </a:lnTo>
                    <a:lnTo>
                      <a:pt x="47" y="309"/>
                    </a:lnTo>
                    <a:lnTo>
                      <a:pt x="47" y="313"/>
                    </a:lnTo>
                    <a:lnTo>
                      <a:pt x="49" y="313"/>
                    </a:lnTo>
                    <a:lnTo>
                      <a:pt x="49" y="318"/>
                    </a:lnTo>
                    <a:lnTo>
                      <a:pt x="49" y="322"/>
                    </a:lnTo>
                    <a:lnTo>
                      <a:pt x="51" y="326"/>
                    </a:lnTo>
                    <a:lnTo>
                      <a:pt x="51" y="331"/>
                    </a:lnTo>
                    <a:lnTo>
                      <a:pt x="51" y="335"/>
                    </a:lnTo>
                    <a:lnTo>
                      <a:pt x="53" y="344"/>
                    </a:lnTo>
                    <a:lnTo>
                      <a:pt x="55" y="349"/>
                    </a:lnTo>
                    <a:lnTo>
                      <a:pt x="55" y="357"/>
                    </a:lnTo>
                    <a:lnTo>
                      <a:pt x="57" y="357"/>
                    </a:lnTo>
                    <a:lnTo>
                      <a:pt x="57" y="366"/>
                    </a:lnTo>
                    <a:lnTo>
                      <a:pt x="59" y="371"/>
                    </a:lnTo>
                    <a:lnTo>
                      <a:pt x="59" y="375"/>
                    </a:lnTo>
                    <a:lnTo>
                      <a:pt x="60" y="384"/>
                    </a:lnTo>
                    <a:lnTo>
                      <a:pt x="60" y="388"/>
                    </a:lnTo>
                    <a:lnTo>
                      <a:pt x="62" y="388"/>
                    </a:lnTo>
                    <a:lnTo>
                      <a:pt x="62" y="393"/>
                    </a:lnTo>
                    <a:lnTo>
                      <a:pt x="66" y="406"/>
                    </a:lnTo>
                    <a:lnTo>
                      <a:pt x="66" y="410"/>
                    </a:lnTo>
                    <a:lnTo>
                      <a:pt x="68" y="415"/>
                    </a:lnTo>
                    <a:lnTo>
                      <a:pt x="68" y="419"/>
                    </a:lnTo>
                    <a:lnTo>
                      <a:pt x="70" y="424"/>
                    </a:lnTo>
                    <a:lnTo>
                      <a:pt x="70" y="428"/>
                    </a:lnTo>
                    <a:lnTo>
                      <a:pt x="74" y="441"/>
                    </a:lnTo>
                    <a:lnTo>
                      <a:pt x="77" y="455"/>
                    </a:lnTo>
                    <a:lnTo>
                      <a:pt x="77" y="459"/>
                    </a:lnTo>
                    <a:lnTo>
                      <a:pt x="77" y="463"/>
                    </a:lnTo>
                    <a:lnTo>
                      <a:pt x="81" y="476"/>
                    </a:lnTo>
                    <a:lnTo>
                      <a:pt x="83" y="481"/>
                    </a:lnTo>
                    <a:lnTo>
                      <a:pt x="93" y="512"/>
                    </a:lnTo>
                    <a:lnTo>
                      <a:pt x="93" y="516"/>
                    </a:lnTo>
                    <a:lnTo>
                      <a:pt x="96" y="525"/>
                    </a:lnTo>
                    <a:lnTo>
                      <a:pt x="100" y="534"/>
                    </a:lnTo>
                    <a:lnTo>
                      <a:pt x="102" y="543"/>
                    </a:lnTo>
                    <a:lnTo>
                      <a:pt x="104" y="547"/>
                    </a:lnTo>
                    <a:lnTo>
                      <a:pt x="106" y="552"/>
                    </a:lnTo>
                    <a:lnTo>
                      <a:pt x="110" y="560"/>
                    </a:lnTo>
                    <a:lnTo>
                      <a:pt x="114" y="569"/>
                    </a:lnTo>
                    <a:lnTo>
                      <a:pt x="125" y="583"/>
                    </a:lnTo>
                    <a:lnTo>
                      <a:pt x="127" y="587"/>
                    </a:lnTo>
                    <a:lnTo>
                      <a:pt x="136" y="6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70668" name="Freeform 12"/>
              <p:cNvSpPr>
                <a:spLocks/>
              </p:cNvSpPr>
              <p:nvPr/>
            </p:nvSpPr>
            <p:spPr bwMode="auto">
              <a:xfrm>
                <a:off x="2943" y="3938"/>
                <a:ext cx="67" cy="34"/>
              </a:xfrm>
              <a:custGeom>
                <a:avLst/>
                <a:gdLst/>
                <a:ahLst/>
                <a:cxnLst>
                  <a:cxn ang="0">
                    <a:pos x="0" y="0"/>
                  </a:cxn>
                  <a:cxn ang="0">
                    <a:pos x="2" y="0"/>
                  </a:cxn>
                  <a:cxn ang="0">
                    <a:pos x="6" y="5"/>
                  </a:cxn>
                  <a:cxn ang="0">
                    <a:pos x="32" y="24"/>
                  </a:cxn>
                  <a:cxn ang="0">
                    <a:pos x="66" y="33"/>
                  </a:cxn>
                </a:cxnLst>
                <a:rect l="0" t="0" r="r" b="b"/>
                <a:pathLst>
                  <a:path w="67" h="34">
                    <a:moveTo>
                      <a:pt x="0" y="0"/>
                    </a:moveTo>
                    <a:lnTo>
                      <a:pt x="2" y="0"/>
                    </a:lnTo>
                    <a:lnTo>
                      <a:pt x="6" y="5"/>
                    </a:lnTo>
                    <a:lnTo>
                      <a:pt x="32" y="24"/>
                    </a:lnTo>
                    <a:lnTo>
                      <a:pt x="66" y="3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70669" name="Line 13"/>
            <p:cNvSpPr>
              <a:spLocks noChangeShapeType="1"/>
            </p:cNvSpPr>
            <p:nvPr/>
          </p:nvSpPr>
          <p:spPr bwMode="auto">
            <a:xfrm>
              <a:off x="2747" y="3123"/>
              <a:ext cx="0" cy="905"/>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70670" name="Group 14"/>
          <p:cNvGrpSpPr>
            <a:grpSpLocks/>
          </p:cNvGrpSpPr>
          <p:nvPr/>
        </p:nvGrpSpPr>
        <p:grpSpPr bwMode="auto">
          <a:xfrm>
            <a:off x="4537075" y="4959350"/>
            <a:ext cx="798513" cy="1430338"/>
            <a:chOff x="2858" y="3124"/>
            <a:chExt cx="503" cy="901"/>
          </a:xfrm>
        </p:grpSpPr>
        <p:grpSp>
          <p:nvGrpSpPr>
            <p:cNvPr id="70671" name="Group 15"/>
            <p:cNvGrpSpPr>
              <a:grpSpLocks/>
            </p:cNvGrpSpPr>
            <p:nvPr/>
          </p:nvGrpSpPr>
          <p:grpSpPr bwMode="auto">
            <a:xfrm>
              <a:off x="2858" y="3124"/>
              <a:ext cx="503" cy="845"/>
              <a:chOff x="2858" y="3124"/>
              <a:chExt cx="503" cy="845"/>
            </a:xfrm>
          </p:grpSpPr>
          <p:sp>
            <p:nvSpPr>
              <p:cNvPr id="70672" name="Freeform 16"/>
              <p:cNvSpPr>
                <a:spLocks/>
              </p:cNvSpPr>
              <p:nvPr/>
            </p:nvSpPr>
            <p:spPr bwMode="auto">
              <a:xfrm>
                <a:off x="2858" y="3361"/>
                <a:ext cx="187" cy="608"/>
              </a:xfrm>
              <a:custGeom>
                <a:avLst/>
                <a:gdLst/>
                <a:ahLst/>
                <a:cxnLst>
                  <a:cxn ang="0">
                    <a:pos x="20" y="598"/>
                  </a:cxn>
                  <a:cxn ang="0">
                    <a:pos x="61" y="572"/>
                  </a:cxn>
                  <a:cxn ang="0">
                    <a:pos x="70" y="559"/>
                  </a:cxn>
                  <a:cxn ang="0">
                    <a:pos x="79" y="541"/>
                  </a:cxn>
                  <a:cxn ang="0">
                    <a:pos x="83" y="537"/>
                  </a:cxn>
                  <a:cxn ang="0">
                    <a:pos x="87" y="523"/>
                  </a:cxn>
                  <a:cxn ang="0">
                    <a:pos x="90" y="515"/>
                  </a:cxn>
                  <a:cxn ang="0">
                    <a:pos x="94" y="506"/>
                  </a:cxn>
                  <a:cxn ang="0">
                    <a:pos x="98" y="497"/>
                  </a:cxn>
                  <a:cxn ang="0">
                    <a:pos x="101" y="484"/>
                  </a:cxn>
                  <a:cxn ang="0">
                    <a:pos x="109" y="462"/>
                  </a:cxn>
                  <a:cxn ang="0">
                    <a:pos x="114" y="436"/>
                  </a:cxn>
                  <a:cxn ang="0">
                    <a:pos x="116" y="431"/>
                  </a:cxn>
                  <a:cxn ang="0">
                    <a:pos x="118" y="418"/>
                  </a:cxn>
                  <a:cxn ang="0">
                    <a:pos x="123" y="396"/>
                  </a:cxn>
                  <a:cxn ang="0">
                    <a:pos x="125" y="387"/>
                  </a:cxn>
                  <a:cxn ang="0">
                    <a:pos x="127" y="374"/>
                  </a:cxn>
                  <a:cxn ang="0">
                    <a:pos x="129" y="365"/>
                  </a:cxn>
                  <a:cxn ang="0">
                    <a:pos x="132" y="352"/>
                  </a:cxn>
                  <a:cxn ang="0">
                    <a:pos x="134" y="339"/>
                  </a:cxn>
                  <a:cxn ang="0">
                    <a:pos x="136" y="334"/>
                  </a:cxn>
                  <a:cxn ang="0">
                    <a:pos x="136" y="326"/>
                  </a:cxn>
                  <a:cxn ang="0">
                    <a:pos x="138" y="312"/>
                  </a:cxn>
                  <a:cxn ang="0">
                    <a:pos x="140" y="304"/>
                  </a:cxn>
                  <a:cxn ang="0">
                    <a:pos x="142" y="299"/>
                  </a:cxn>
                  <a:cxn ang="0">
                    <a:pos x="143" y="282"/>
                  </a:cxn>
                  <a:cxn ang="0">
                    <a:pos x="145" y="273"/>
                  </a:cxn>
                  <a:cxn ang="0">
                    <a:pos x="147" y="264"/>
                  </a:cxn>
                  <a:cxn ang="0">
                    <a:pos x="149" y="251"/>
                  </a:cxn>
                  <a:cxn ang="0">
                    <a:pos x="151" y="242"/>
                  </a:cxn>
                  <a:cxn ang="0">
                    <a:pos x="153" y="229"/>
                  </a:cxn>
                  <a:cxn ang="0">
                    <a:pos x="155" y="220"/>
                  </a:cxn>
                  <a:cxn ang="0">
                    <a:pos x="155" y="211"/>
                  </a:cxn>
                  <a:cxn ang="0">
                    <a:pos x="156" y="198"/>
                  </a:cxn>
                  <a:cxn ang="0">
                    <a:pos x="158" y="194"/>
                  </a:cxn>
                  <a:cxn ang="0">
                    <a:pos x="160" y="185"/>
                  </a:cxn>
                  <a:cxn ang="0">
                    <a:pos x="162" y="172"/>
                  </a:cxn>
                  <a:cxn ang="0">
                    <a:pos x="162" y="163"/>
                  </a:cxn>
                  <a:cxn ang="0">
                    <a:pos x="164" y="154"/>
                  </a:cxn>
                  <a:cxn ang="0">
                    <a:pos x="166" y="145"/>
                  </a:cxn>
                  <a:cxn ang="0">
                    <a:pos x="166" y="136"/>
                  </a:cxn>
                  <a:cxn ang="0">
                    <a:pos x="168" y="128"/>
                  </a:cxn>
                  <a:cxn ang="0">
                    <a:pos x="169" y="123"/>
                  </a:cxn>
                  <a:cxn ang="0">
                    <a:pos x="169" y="115"/>
                  </a:cxn>
                  <a:cxn ang="0">
                    <a:pos x="171" y="105"/>
                  </a:cxn>
                  <a:cxn ang="0">
                    <a:pos x="171" y="97"/>
                  </a:cxn>
                  <a:cxn ang="0">
                    <a:pos x="173" y="92"/>
                  </a:cxn>
                  <a:cxn ang="0">
                    <a:pos x="173" y="84"/>
                  </a:cxn>
                  <a:cxn ang="0">
                    <a:pos x="175" y="79"/>
                  </a:cxn>
                  <a:cxn ang="0">
                    <a:pos x="177" y="70"/>
                  </a:cxn>
                  <a:cxn ang="0">
                    <a:pos x="179" y="53"/>
                  </a:cxn>
                  <a:cxn ang="0">
                    <a:pos x="180" y="44"/>
                  </a:cxn>
                  <a:cxn ang="0">
                    <a:pos x="182" y="26"/>
                  </a:cxn>
                  <a:cxn ang="0">
                    <a:pos x="184" y="22"/>
                  </a:cxn>
                  <a:cxn ang="0">
                    <a:pos x="184" y="13"/>
                  </a:cxn>
                  <a:cxn ang="0">
                    <a:pos x="186" y="9"/>
                  </a:cxn>
                  <a:cxn ang="0">
                    <a:pos x="186" y="0"/>
                  </a:cxn>
                </a:cxnLst>
                <a:rect l="0" t="0" r="r" b="b"/>
                <a:pathLst>
                  <a:path w="187" h="608">
                    <a:moveTo>
                      <a:pt x="0" y="607"/>
                    </a:moveTo>
                    <a:lnTo>
                      <a:pt x="20" y="598"/>
                    </a:lnTo>
                    <a:lnTo>
                      <a:pt x="53" y="581"/>
                    </a:lnTo>
                    <a:lnTo>
                      <a:pt x="61" y="572"/>
                    </a:lnTo>
                    <a:lnTo>
                      <a:pt x="66" y="563"/>
                    </a:lnTo>
                    <a:lnTo>
                      <a:pt x="70" y="559"/>
                    </a:lnTo>
                    <a:lnTo>
                      <a:pt x="72" y="554"/>
                    </a:lnTo>
                    <a:lnTo>
                      <a:pt x="79" y="541"/>
                    </a:lnTo>
                    <a:lnTo>
                      <a:pt x="81" y="537"/>
                    </a:lnTo>
                    <a:lnTo>
                      <a:pt x="83" y="537"/>
                    </a:lnTo>
                    <a:lnTo>
                      <a:pt x="83" y="533"/>
                    </a:lnTo>
                    <a:lnTo>
                      <a:pt x="87" y="523"/>
                    </a:lnTo>
                    <a:lnTo>
                      <a:pt x="88" y="523"/>
                    </a:lnTo>
                    <a:lnTo>
                      <a:pt x="90" y="515"/>
                    </a:lnTo>
                    <a:lnTo>
                      <a:pt x="92" y="510"/>
                    </a:lnTo>
                    <a:lnTo>
                      <a:pt x="94" y="506"/>
                    </a:lnTo>
                    <a:lnTo>
                      <a:pt x="96" y="502"/>
                    </a:lnTo>
                    <a:lnTo>
                      <a:pt x="98" y="497"/>
                    </a:lnTo>
                    <a:lnTo>
                      <a:pt x="99" y="492"/>
                    </a:lnTo>
                    <a:lnTo>
                      <a:pt x="101" y="484"/>
                    </a:lnTo>
                    <a:lnTo>
                      <a:pt x="103" y="479"/>
                    </a:lnTo>
                    <a:lnTo>
                      <a:pt x="109" y="462"/>
                    </a:lnTo>
                    <a:lnTo>
                      <a:pt x="110" y="453"/>
                    </a:lnTo>
                    <a:lnTo>
                      <a:pt x="114" y="436"/>
                    </a:lnTo>
                    <a:lnTo>
                      <a:pt x="114" y="431"/>
                    </a:lnTo>
                    <a:lnTo>
                      <a:pt x="116" y="431"/>
                    </a:lnTo>
                    <a:lnTo>
                      <a:pt x="116" y="427"/>
                    </a:lnTo>
                    <a:lnTo>
                      <a:pt x="118" y="418"/>
                    </a:lnTo>
                    <a:lnTo>
                      <a:pt x="123" y="400"/>
                    </a:lnTo>
                    <a:lnTo>
                      <a:pt x="123" y="396"/>
                    </a:lnTo>
                    <a:lnTo>
                      <a:pt x="123" y="392"/>
                    </a:lnTo>
                    <a:lnTo>
                      <a:pt x="125" y="387"/>
                    </a:lnTo>
                    <a:lnTo>
                      <a:pt x="127" y="378"/>
                    </a:lnTo>
                    <a:lnTo>
                      <a:pt x="127" y="374"/>
                    </a:lnTo>
                    <a:lnTo>
                      <a:pt x="129" y="369"/>
                    </a:lnTo>
                    <a:lnTo>
                      <a:pt x="129" y="365"/>
                    </a:lnTo>
                    <a:lnTo>
                      <a:pt x="131" y="361"/>
                    </a:lnTo>
                    <a:lnTo>
                      <a:pt x="132" y="352"/>
                    </a:lnTo>
                    <a:lnTo>
                      <a:pt x="132" y="343"/>
                    </a:lnTo>
                    <a:lnTo>
                      <a:pt x="134" y="339"/>
                    </a:lnTo>
                    <a:lnTo>
                      <a:pt x="134" y="334"/>
                    </a:lnTo>
                    <a:lnTo>
                      <a:pt x="136" y="334"/>
                    </a:lnTo>
                    <a:lnTo>
                      <a:pt x="136" y="330"/>
                    </a:lnTo>
                    <a:lnTo>
                      <a:pt x="136" y="326"/>
                    </a:lnTo>
                    <a:lnTo>
                      <a:pt x="138" y="317"/>
                    </a:lnTo>
                    <a:lnTo>
                      <a:pt x="138" y="312"/>
                    </a:lnTo>
                    <a:lnTo>
                      <a:pt x="140" y="308"/>
                    </a:lnTo>
                    <a:lnTo>
                      <a:pt x="140" y="304"/>
                    </a:lnTo>
                    <a:lnTo>
                      <a:pt x="142" y="304"/>
                    </a:lnTo>
                    <a:lnTo>
                      <a:pt x="142" y="299"/>
                    </a:lnTo>
                    <a:lnTo>
                      <a:pt x="142" y="295"/>
                    </a:lnTo>
                    <a:lnTo>
                      <a:pt x="143" y="282"/>
                    </a:lnTo>
                    <a:lnTo>
                      <a:pt x="145" y="277"/>
                    </a:lnTo>
                    <a:lnTo>
                      <a:pt x="145" y="273"/>
                    </a:lnTo>
                    <a:lnTo>
                      <a:pt x="145" y="269"/>
                    </a:lnTo>
                    <a:lnTo>
                      <a:pt x="147" y="264"/>
                    </a:lnTo>
                    <a:lnTo>
                      <a:pt x="149" y="255"/>
                    </a:lnTo>
                    <a:lnTo>
                      <a:pt x="149" y="251"/>
                    </a:lnTo>
                    <a:lnTo>
                      <a:pt x="149" y="246"/>
                    </a:lnTo>
                    <a:lnTo>
                      <a:pt x="151" y="242"/>
                    </a:lnTo>
                    <a:lnTo>
                      <a:pt x="151" y="238"/>
                    </a:lnTo>
                    <a:lnTo>
                      <a:pt x="153" y="229"/>
                    </a:lnTo>
                    <a:lnTo>
                      <a:pt x="153" y="224"/>
                    </a:lnTo>
                    <a:lnTo>
                      <a:pt x="155" y="220"/>
                    </a:lnTo>
                    <a:lnTo>
                      <a:pt x="155" y="216"/>
                    </a:lnTo>
                    <a:lnTo>
                      <a:pt x="155" y="211"/>
                    </a:lnTo>
                    <a:lnTo>
                      <a:pt x="156" y="202"/>
                    </a:lnTo>
                    <a:lnTo>
                      <a:pt x="156" y="198"/>
                    </a:lnTo>
                    <a:lnTo>
                      <a:pt x="158" y="198"/>
                    </a:lnTo>
                    <a:lnTo>
                      <a:pt x="158" y="194"/>
                    </a:lnTo>
                    <a:lnTo>
                      <a:pt x="158" y="189"/>
                    </a:lnTo>
                    <a:lnTo>
                      <a:pt x="160" y="185"/>
                    </a:lnTo>
                    <a:lnTo>
                      <a:pt x="160" y="180"/>
                    </a:lnTo>
                    <a:lnTo>
                      <a:pt x="162" y="172"/>
                    </a:lnTo>
                    <a:lnTo>
                      <a:pt x="162" y="167"/>
                    </a:lnTo>
                    <a:lnTo>
                      <a:pt x="162" y="163"/>
                    </a:lnTo>
                    <a:lnTo>
                      <a:pt x="164" y="159"/>
                    </a:lnTo>
                    <a:lnTo>
                      <a:pt x="164" y="154"/>
                    </a:lnTo>
                    <a:lnTo>
                      <a:pt x="164" y="149"/>
                    </a:lnTo>
                    <a:lnTo>
                      <a:pt x="166" y="145"/>
                    </a:lnTo>
                    <a:lnTo>
                      <a:pt x="166" y="141"/>
                    </a:lnTo>
                    <a:lnTo>
                      <a:pt x="166" y="136"/>
                    </a:lnTo>
                    <a:lnTo>
                      <a:pt x="168" y="132"/>
                    </a:lnTo>
                    <a:lnTo>
                      <a:pt x="168" y="128"/>
                    </a:lnTo>
                    <a:lnTo>
                      <a:pt x="168" y="123"/>
                    </a:lnTo>
                    <a:lnTo>
                      <a:pt x="169" y="123"/>
                    </a:lnTo>
                    <a:lnTo>
                      <a:pt x="169" y="119"/>
                    </a:lnTo>
                    <a:lnTo>
                      <a:pt x="169" y="115"/>
                    </a:lnTo>
                    <a:lnTo>
                      <a:pt x="171" y="110"/>
                    </a:lnTo>
                    <a:lnTo>
                      <a:pt x="171" y="105"/>
                    </a:lnTo>
                    <a:lnTo>
                      <a:pt x="171" y="101"/>
                    </a:lnTo>
                    <a:lnTo>
                      <a:pt x="171" y="97"/>
                    </a:lnTo>
                    <a:lnTo>
                      <a:pt x="173" y="97"/>
                    </a:lnTo>
                    <a:lnTo>
                      <a:pt x="173" y="92"/>
                    </a:lnTo>
                    <a:lnTo>
                      <a:pt x="173" y="88"/>
                    </a:lnTo>
                    <a:lnTo>
                      <a:pt x="173" y="84"/>
                    </a:lnTo>
                    <a:lnTo>
                      <a:pt x="175" y="84"/>
                    </a:lnTo>
                    <a:lnTo>
                      <a:pt x="175" y="79"/>
                    </a:lnTo>
                    <a:lnTo>
                      <a:pt x="175" y="75"/>
                    </a:lnTo>
                    <a:lnTo>
                      <a:pt x="177" y="70"/>
                    </a:lnTo>
                    <a:lnTo>
                      <a:pt x="177" y="66"/>
                    </a:lnTo>
                    <a:lnTo>
                      <a:pt x="179" y="53"/>
                    </a:lnTo>
                    <a:lnTo>
                      <a:pt x="179" y="49"/>
                    </a:lnTo>
                    <a:lnTo>
                      <a:pt x="180" y="44"/>
                    </a:lnTo>
                    <a:lnTo>
                      <a:pt x="180" y="40"/>
                    </a:lnTo>
                    <a:lnTo>
                      <a:pt x="182" y="26"/>
                    </a:lnTo>
                    <a:lnTo>
                      <a:pt x="182" y="22"/>
                    </a:lnTo>
                    <a:lnTo>
                      <a:pt x="184" y="22"/>
                    </a:lnTo>
                    <a:lnTo>
                      <a:pt x="184" y="18"/>
                    </a:lnTo>
                    <a:lnTo>
                      <a:pt x="184" y="13"/>
                    </a:lnTo>
                    <a:lnTo>
                      <a:pt x="184" y="9"/>
                    </a:lnTo>
                    <a:lnTo>
                      <a:pt x="186" y="9"/>
                    </a:lnTo>
                    <a:lnTo>
                      <a:pt x="186" y="5"/>
                    </a:lnTo>
                    <a:lnTo>
                      <a:pt x="18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70673" name="Freeform 17"/>
              <p:cNvSpPr>
                <a:spLocks/>
              </p:cNvSpPr>
              <p:nvPr/>
            </p:nvSpPr>
            <p:spPr bwMode="auto">
              <a:xfrm>
                <a:off x="3044" y="3150"/>
                <a:ext cx="44" cy="212"/>
              </a:xfrm>
              <a:custGeom>
                <a:avLst/>
                <a:gdLst/>
                <a:ahLst/>
                <a:cxnLst>
                  <a:cxn ang="0">
                    <a:pos x="0" y="211"/>
                  </a:cxn>
                  <a:cxn ang="0">
                    <a:pos x="0" y="211"/>
                  </a:cxn>
                  <a:cxn ang="0">
                    <a:pos x="0" y="206"/>
                  </a:cxn>
                  <a:cxn ang="0">
                    <a:pos x="2" y="206"/>
                  </a:cxn>
                  <a:cxn ang="0">
                    <a:pos x="2" y="202"/>
                  </a:cxn>
                  <a:cxn ang="0">
                    <a:pos x="2" y="198"/>
                  </a:cxn>
                  <a:cxn ang="0">
                    <a:pos x="4" y="189"/>
                  </a:cxn>
                  <a:cxn ang="0">
                    <a:pos x="4" y="185"/>
                  </a:cxn>
                  <a:cxn ang="0">
                    <a:pos x="5" y="185"/>
                  </a:cxn>
                  <a:cxn ang="0">
                    <a:pos x="5" y="180"/>
                  </a:cxn>
                  <a:cxn ang="0">
                    <a:pos x="5" y="176"/>
                  </a:cxn>
                  <a:cxn ang="0">
                    <a:pos x="5" y="172"/>
                  </a:cxn>
                  <a:cxn ang="0">
                    <a:pos x="7" y="167"/>
                  </a:cxn>
                  <a:cxn ang="0">
                    <a:pos x="7" y="163"/>
                  </a:cxn>
                  <a:cxn ang="0">
                    <a:pos x="9" y="158"/>
                  </a:cxn>
                  <a:cxn ang="0">
                    <a:pos x="9" y="154"/>
                  </a:cxn>
                  <a:cxn ang="0">
                    <a:pos x="9" y="150"/>
                  </a:cxn>
                  <a:cxn ang="0">
                    <a:pos x="11" y="145"/>
                  </a:cxn>
                  <a:cxn ang="0">
                    <a:pos x="11" y="141"/>
                  </a:cxn>
                  <a:cxn ang="0">
                    <a:pos x="13" y="137"/>
                  </a:cxn>
                  <a:cxn ang="0">
                    <a:pos x="13" y="132"/>
                  </a:cxn>
                  <a:cxn ang="0">
                    <a:pos x="13" y="128"/>
                  </a:cxn>
                  <a:cxn ang="0">
                    <a:pos x="15" y="123"/>
                  </a:cxn>
                  <a:cxn ang="0">
                    <a:pos x="15" y="119"/>
                  </a:cxn>
                  <a:cxn ang="0">
                    <a:pos x="15" y="114"/>
                  </a:cxn>
                  <a:cxn ang="0">
                    <a:pos x="17" y="114"/>
                  </a:cxn>
                  <a:cxn ang="0">
                    <a:pos x="17" y="110"/>
                  </a:cxn>
                  <a:cxn ang="0">
                    <a:pos x="17" y="106"/>
                  </a:cxn>
                  <a:cxn ang="0">
                    <a:pos x="19" y="106"/>
                  </a:cxn>
                  <a:cxn ang="0">
                    <a:pos x="19" y="101"/>
                  </a:cxn>
                  <a:cxn ang="0">
                    <a:pos x="19" y="97"/>
                  </a:cxn>
                  <a:cxn ang="0">
                    <a:pos x="21" y="97"/>
                  </a:cxn>
                  <a:cxn ang="0">
                    <a:pos x="21" y="93"/>
                  </a:cxn>
                  <a:cxn ang="0">
                    <a:pos x="21" y="88"/>
                  </a:cxn>
                  <a:cxn ang="0">
                    <a:pos x="22" y="83"/>
                  </a:cxn>
                  <a:cxn ang="0">
                    <a:pos x="22" y="79"/>
                  </a:cxn>
                  <a:cxn ang="0">
                    <a:pos x="22" y="75"/>
                  </a:cxn>
                  <a:cxn ang="0">
                    <a:pos x="24" y="75"/>
                  </a:cxn>
                  <a:cxn ang="0">
                    <a:pos x="24" y="70"/>
                  </a:cxn>
                  <a:cxn ang="0">
                    <a:pos x="24" y="66"/>
                  </a:cxn>
                  <a:cxn ang="0">
                    <a:pos x="26" y="66"/>
                  </a:cxn>
                  <a:cxn ang="0">
                    <a:pos x="26" y="62"/>
                  </a:cxn>
                  <a:cxn ang="0">
                    <a:pos x="26" y="57"/>
                  </a:cxn>
                  <a:cxn ang="0">
                    <a:pos x="28" y="57"/>
                  </a:cxn>
                  <a:cxn ang="0">
                    <a:pos x="28" y="53"/>
                  </a:cxn>
                  <a:cxn ang="0">
                    <a:pos x="28" y="49"/>
                  </a:cxn>
                  <a:cxn ang="0">
                    <a:pos x="30" y="49"/>
                  </a:cxn>
                  <a:cxn ang="0">
                    <a:pos x="30" y="44"/>
                  </a:cxn>
                  <a:cxn ang="0">
                    <a:pos x="32" y="40"/>
                  </a:cxn>
                  <a:cxn ang="0">
                    <a:pos x="32" y="35"/>
                  </a:cxn>
                  <a:cxn ang="0">
                    <a:pos x="33" y="35"/>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2">
                    <a:moveTo>
                      <a:pt x="0" y="211"/>
                    </a:moveTo>
                    <a:lnTo>
                      <a:pt x="0" y="211"/>
                    </a:lnTo>
                    <a:lnTo>
                      <a:pt x="0" y="206"/>
                    </a:lnTo>
                    <a:lnTo>
                      <a:pt x="2" y="206"/>
                    </a:lnTo>
                    <a:lnTo>
                      <a:pt x="2" y="202"/>
                    </a:lnTo>
                    <a:lnTo>
                      <a:pt x="2" y="198"/>
                    </a:lnTo>
                    <a:lnTo>
                      <a:pt x="4" y="189"/>
                    </a:lnTo>
                    <a:lnTo>
                      <a:pt x="4" y="185"/>
                    </a:lnTo>
                    <a:lnTo>
                      <a:pt x="5" y="185"/>
                    </a:lnTo>
                    <a:lnTo>
                      <a:pt x="5" y="180"/>
                    </a:lnTo>
                    <a:lnTo>
                      <a:pt x="5" y="176"/>
                    </a:lnTo>
                    <a:lnTo>
                      <a:pt x="5" y="172"/>
                    </a:lnTo>
                    <a:lnTo>
                      <a:pt x="7" y="167"/>
                    </a:lnTo>
                    <a:lnTo>
                      <a:pt x="7" y="163"/>
                    </a:lnTo>
                    <a:lnTo>
                      <a:pt x="9" y="158"/>
                    </a:lnTo>
                    <a:lnTo>
                      <a:pt x="9" y="154"/>
                    </a:lnTo>
                    <a:lnTo>
                      <a:pt x="9" y="150"/>
                    </a:lnTo>
                    <a:lnTo>
                      <a:pt x="11" y="145"/>
                    </a:lnTo>
                    <a:lnTo>
                      <a:pt x="11" y="141"/>
                    </a:lnTo>
                    <a:lnTo>
                      <a:pt x="13" y="137"/>
                    </a:lnTo>
                    <a:lnTo>
                      <a:pt x="13" y="132"/>
                    </a:lnTo>
                    <a:lnTo>
                      <a:pt x="13" y="128"/>
                    </a:lnTo>
                    <a:lnTo>
                      <a:pt x="15" y="123"/>
                    </a:lnTo>
                    <a:lnTo>
                      <a:pt x="15" y="119"/>
                    </a:lnTo>
                    <a:lnTo>
                      <a:pt x="15" y="114"/>
                    </a:lnTo>
                    <a:lnTo>
                      <a:pt x="17" y="114"/>
                    </a:lnTo>
                    <a:lnTo>
                      <a:pt x="17" y="110"/>
                    </a:lnTo>
                    <a:lnTo>
                      <a:pt x="17" y="106"/>
                    </a:lnTo>
                    <a:lnTo>
                      <a:pt x="19" y="106"/>
                    </a:lnTo>
                    <a:lnTo>
                      <a:pt x="19" y="101"/>
                    </a:lnTo>
                    <a:lnTo>
                      <a:pt x="19" y="97"/>
                    </a:lnTo>
                    <a:lnTo>
                      <a:pt x="21" y="97"/>
                    </a:lnTo>
                    <a:lnTo>
                      <a:pt x="21" y="93"/>
                    </a:lnTo>
                    <a:lnTo>
                      <a:pt x="21" y="88"/>
                    </a:lnTo>
                    <a:lnTo>
                      <a:pt x="22" y="83"/>
                    </a:lnTo>
                    <a:lnTo>
                      <a:pt x="22" y="79"/>
                    </a:lnTo>
                    <a:lnTo>
                      <a:pt x="22" y="75"/>
                    </a:lnTo>
                    <a:lnTo>
                      <a:pt x="24" y="75"/>
                    </a:lnTo>
                    <a:lnTo>
                      <a:pt x="24" y="70"/>
                    </a:lnTo>
                    <a:lnTo>
                      <a:pt x="24" y="66"/>
                    </a:lnTo>
                    <a:lnTo>
                      <a:pt x="26" y="66"/>
                    </a:lnTo>
                    <a:lnTo>
                      <a:pt x="26" y="62"/>
                    </a:lnTo>
                    <a:lnTo>
                      <a:pt x="26" y="57"/>
                    </a:lnTo>
                    <a:lnTo>
                      <a:pt x="28" y="57"/>
                    </a:lnTo>
                    <a:lnTo>
                      <a:pt x="28" y="53"/>
                    </a:lnTo>
                    <a:lnTo>
                      <a:pt x="28" y="49"/>
                    </a:lnTo>
                    <a:lnTo>
                      <a:pt x="30" y="49"/>
                    </a:lnTo>
                    <a:lnTo>
                      <a:pt x="30" y="44"/>
                    </a:lnTo>
                    <a:lnTo>
                      <a:pt x="32" y="40"/>
                    </a:lnTo>
                    <a:lnTo>
                      <a:pt x="32" y="35"/>
                    </a:lnTo>
                    <a:lnTo>
                      <a:pt x="33" y="35"/>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70674" name="Freeform 18"/>
              <p:cNvSpPr>
                <a:spLocks/>
              </p:cNvSpPr>
              <p:nvPr/>
            </p:nvSpPr>
            <p:spPr bwMode="auto">
              <a:xfrm>
                <a:off x="3087" y="3124"/>
                <a:ext cx="32" cy="27"/>
              </a:xfrm>
              <a:custGeom>
                <a:avLst/>
                <a:gdLst/>
                <a:ahLst/>
                <a:cxnLst>
                  <a:cxn ang="0">
                    <a:pos x="0" y="26"/>
                  </a:cxn>
                  <a:cxn ang="0">
                    <a:pos x="0" y="26"/>
                  </a:cxn>
                  <a:cxn ang="0">
                    <a:pos x="0" y="22"/>
                  </a:cxn>
                  <a:cxn ang="0">
                    <a:pos x="2" y="22"/>
                  </a:cxn>
                  <a:cxn ang="0">
                    <a:pos x="2" y="18"/>
                  </a:cxn>
                  <a:cxn ang="0">
                    <a:pos x="4" y="18"/>
                  </a:cxn>
                  <a:cxn ang="0">
                    <a:pos x="4" y="13"/>
                  </a:cxn>
                  <a:cxn ang="0">
                    <a:pos x="5" y="13"/>
                  </a:cxn>
                  <a:cxn ang="0">
                    <a:pos x="7" y="9"/>
                  </a:cxn>
                  <a:cxn ang="0">
                    <a:pos x="9" y="9"/>
                  </a:cxn>
                  <a:cxn ang="0">
                    <a:pos x="9" y="5"/>
                  </a:cxn>
                  <a:cxn ang="0">
                    <a:pos x="11" y="5"/>
                  </a:cxn>
                  <a:cxn ang="0">
                    <a:pos x="13" y="5"/>
                  </a:cxn>
                  <a:cxn ang="0">
                    <a:pos x="13" y="0"/>
                  </a:cxn>
                  <a:cxn ang="0">
                    <a:pos x="15" y="0"/>
                  </a:cxn>
                  <a:cxn ang="0">
                    <a:pos x="16" y="0"/>
                  </a:cxn>
                  <a:cxn ang="0">
                    <a:pos x="18" y="0"/>
                  </a:cxn>
                  <a:cxn ang="0">
                    <a:pos x="20" y="0"/>
                  </a:cxn>
                  <a:cxn ang="0">
                    <a:pos x="22" y="0"/>
                  </a:cxn>
                  <a:cxn ang="0">
                    <a:pos x="24" y="0"/>
                  </a:cxn>
                  <a:cxn ang="0">
                    <a:pos x="24" y="5"/>
                  </a:cxn>
                  <a:cxn ang="0">
                    <a:pos x="26" y="5"/>
                  </a:cxn>
                  <a:cxn ang="0">
                    <a:pos x="27" y="5"/>
                  </a:cxn>
                  <a:cxn ang="0">
                    <a:pos x="27" y="9"/>
                  </a:cxn>
                  <a:cxn ang="0">
                    <a:pos x="29" y="9"/>
                  </a:cxn>
                  <a:cxn ang="0">
                    <a:pos x="29" y="13"/>
                  </a:cxn>
                  <a:cxn ang="0">
                    <a:pos x="31" y="13"/>
                  </a:cxn>
                </a:cxnLst>
                <a:rect l="0" t="0" r="r" b="b"/>
                <a:pathLst>
                  <a:path w="32" h="27">
                    <a:moveTo>
                      <a:pt x="0" y="26"/>
                    </a:moveTo>
                    <a:lnTo>
                      <a:pt x="0" y="26"/>
                    </a:lnTo>
                    <a:lnTo>
                      <a:pt x="0" y="22"/>
                    </a:lnTo>
                    <a:lnTo>
                      <a:pt x="2" y="22"/>
                    </a:lnTo>
                    <a:lnTo>
                      <a:pt x="2" y="18"/>
                    </a:lnTo>
                    <a:lnTo>
                      <a:pt x="4" y="18"/>
                    </a:lnTo>
                    <a:lnTo>
                      <a:pt x="4" y="13"/>
                    </a:lnTo>
                    <a:lnTo>
                      <a:pt x="5" y="13"/>
                    </a:lnTo>
                    <a:lnTo>
                      <a:pt x="7" y="9"/>
                    </a:lnTo>
                    <a:lnTo>
                      <a:pt x="9" y="9"/>
                    </a:lnTo>
                    <a:lnTo>
                      <a:pt x="9" y="5"/>
                    </a:lnTo>
                    <a:lnTo>
                      <a:pt x="11" y="5"/>
                    </a:lnTo>
                    <a:lnTo>
                      <a:pt x="13" y="5"/>
                    </a:lnTo>
                    <a:lnTo>
                      <a:pt x="13" y="0"/>
                    </a:lnTo>
                    <a:lnTo>
                      <a:pt x="15" y="0"/>
                    </a:lnTo>
                    <a:lnTo>
                      <a:pt x="16" y="0"/>
                    </a:lnTo>
                    <a:lnTo>
                      <a:pt x="18" y="0"/>
                    </a:lnTo>
                    <a:lnTo>
                      <a:pt x="20" y="0"/>
                    </a:lnTo>
                    <a:lnTo>
                      <a:pt x="22" y="0"/>
                    </a:lnTo>
                    <a:lnTo>
                      <a:pt x="24" y="0"/>
                    </a:lnTo>
                    <a:lnTo>
                      <a:pt x="24" y="5"/>
                    </a:lnTo>
                    <a:lnTo>
                      <a:pt x="26" y="5"/>
                    </a:lnTo>
                    <a:lnTo>
                      <a:pt x="27" y="5"/>
                    </a:lnTo>
                    <a:lnTo>
                      <a:pt x="27" y="9"/>
                    </a:lnTo>
                    <a:lnTo>
                      <a:pt x="29" y="9"/>
                    </a:lnTo>
                    <a:lnTo>
                      <a:pt x="29" y="13"/>
                    </a:lnTo>
                    <a:lnTo>
                      <a:pt x="31"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70675" name="Freeform 19"/>
              <p:cNvSpPr>
                <a:spLocks/>
              </p:cNvSpPr>
              <p:nvPr/>
            </p:nvSpPr>
            <p:spPr bwMode="auto">
              <a:xfrm>
                <a:off x="3118" y="3137"/>
                <a:ext cx="45" cy="204"/>
              </a:xfrm>
              <a:custGeom>
                <a:avLst/>
                <a:gdLst/>
                <a:ahLst/>
                <a:cxnLst>
                  <a:cxn ang="0">
                    <a:pos x="0" y="0"/>
                  </a:cxn>
                  <a:cxn ang="0">
                    <a:pos x="0" y="0"/>
                  </a:cxn>
                  <a:cxn ang="0">
                    <a:pos x="2" y="0"/>
                  </a:cxn>
                  <a:cxn ang="0">
                    <a:pos x="2" y="5"/>
                  </a:cxn>
                  <a:cxn ang="0">
                    <a:pos x="4" y="5"/>
                  </a:cxn>
                  <a:cxn ang="0">
                    <a:pos x="4" y="9"/>
                  </a:cxn>
                  <a:cxn ang="0">
                    <a:pos x="6" y="9"/>
                  </a:cxn>
                  <a:cxn ang="0">
                    <a:pos x="6" y="13"/>
                  </a:cxn>
                  <a:cxn ang="0">
                    <a:pos x="7" y="13"/>
                  </a:cxn>
                  <a:cxn ang="0">
                    <a:pos x="7" y="18"/>
                  </a:cxn>
                  <a:cxn ang="0">
                    <a:pos x="7"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3"/>
                  </a:cxn>
                  <a:cxn ang="0">
                    <a:pos x="18" y="53"/>
                  </a:cxn>
                  <a:cxn ang="0">
                    <a:pos x="18" y="57"/>
                  </a:cxn>
                  <a:cxn ang="0">
                    <a:pos x="18" y="62"/>
                  </a:cxn>
                  <a:cxn ang="0">
                    <a:pos x="20" y="62"/>
                  </a:cxn>
                  <a:cxn ang="0">
                    <a:pos x="20" y="66"/>
                  </a:cxn>
                  <a:cxn ang="0">
                    <a:pos x="20" y="71"/>
                  </a:cxn>
                  <a:cxn ang="0">
                    <a:pos x="22" y="71"/>
                  </a:cxn>
                  <a:cxn ang="0">
                    <a:pos x="22" y="75"/>
                  </a:cxn>
                  <a:cxn ang="0">
                    <a:pos x="24" y="80"/>
                  </a:cxn>
                  <a:cxn ang="0">
                    <a:pos x="24" y="84"/>
                  </a:cxn>
                  <a:cxn ang="0">
                    <a:pos x="24" y="88"/>
                  </a:cxn>
                  <a:cxn ang="0">
                    <a:pos x="26" y="93"/>
                  </a:cxn>
                  <a:cxn ang="0">
                    <a:pos x="26" y="97"/>
                  </a:cxn>
                  <a:cxn ang="0">
                    <a:pos x="28" y="102"/>
                  </a:cxn>
                  <a:cxn ang="0">
                    <a:pos x="28" y="106"/>
                  </a:cxn>
                  <a:cxn ang="0">
                    <a:pos x="29" y="110"/>
                  </a:cxn>
                  <a:cxn ang="0">
                    <a:pos x="29" y="115"/>
                  </a:cxn>
                  <a:cxn ang="0">
                    <a:pos x="31" y="119"/>
                  </a:cxn>
                  <a:cxn ang="0">
                    <a:pos x="31" y="123"/>
                  </a:cxn>
                  <a:cxn ang="0">
                    <a:pos x="31" y="128"/>
                  </a:cxn>
                  <a:cxn ang="0">
                    <a:pos x="33" y="132"/>
                  </a:cxn>
                  <a:cxn ang="0">
                    <a:pos x="33" y="137"/>
                  </a:cxn>
                  <a:cxn ang="0">
                    <a:pos x="35" y="141"/>
                  </a:cxn>
                  <a:cxn ang="0">
                    <a:pos x="35" y="146"/>
                  </a:cxn>
                  <a:cxn ang="0">
                    <a:pos x="35" y="150"/>
                  </a:cxn>
                  <a:cxn ang="0">
                    <a:pos x="37" y="154"/>
                  </a:cxn>
                  <a:cxn ang="0">
                    <a:pos x="37" y="159"/>
                  </a:cxn>
                  <a:cxn ang="0">
                    <a:pos x="37" y="163"/>
                  </a:cxn>
                  <a:cxn ang="0">
                    <a:pos x="39" y="163"/>
                  </a:cxn>
                  <a:cxn ang="0">
                    <a:pos x="39" y="167"/>
                  </a:cxn>
                  <a:cxn ang="0">
                    <a:pos x="39" y="172"/>
                  </a:cxn>
                  <a:cxn ang="0">
                    <a:pos x="40" y="177"/>
                  </a:cxn>
                  <a:cxn ang="0">
                    <a:pos x="40" y="181"/>
                  </a:cxn>
                  <a:cxn ang="0">
                    <a:pos x="42" y="185"/>
                  </a:cxn>
                  <a:cxn ang="0">
                    <a:pos x="42" y="190"/>
                  </a:cxn>
                  <a:cxn ang="0">
                    <a:pos x="42" y="194"/>
                  </a:cxn>
                  <a:cxn ang="0">
                    <a:pos x="42" y="198"/>
                  </a:cxn>
                  <a:cxn ang="0">
                    <a:pos x="44" y="198"/>
                  </a:cxn>
                  <a:cxn ang="0">
                    <a:pos x="44" y="203"/>
                  </a:cxn>
                </a:cxnLst>
                <a:rect l="0" t="0" r="r" b="b"/>
                <a:pathLst>
                  <a:path w="45" h="204">
                    <a:moveTo>
                      <a:pt x="0" y="0"/>
                    </a:moveTo>
                    <a:lnTo>
                      <a:pt x="0" y="0"/>
                    </a:lnTo>
                    <a:lnTo>
                      <a:pt x="2" y="0"/>
                    </a:lnTo>
                    <a:lnTo>
                      <a:pt x="2" y="5"/>
                    </a:lnTo>
                    <a:lnTo>
                      <a:pt x="4" y="5"/>
                    </a:lnTo>
                    <a:lnTo>
                      <a:pt x="4" y="9"/>
                    </a:lnTo>
                    <a:lnTo>
                      <a:pt x="6" y="9"/>
                    </a:lnTo>
                    <a:lnTo>
                      <a:pt x="6" y="13"/>
                    </a:lnTo>
                    <a:lnTo>
                      <a:pt x="7" y="13"/>
                    </a:lnTo>
                    <a:lnTo>
                      <a:pt x="7" y="18"/>
                    </a:lnTo>
                    <a:lnTo>
                      <a:pt x="7" y="22"/>
                    </a:lnTo>
                    <a:lnTo>
                      <a:pt x="9" y="22"/>
                    </a:lnTo>
                    <a:lnTo>
                      <a:pt x="9" y="27"/>
                    </a:lnTo>
                    <a:lnTo>
                      <a:pt x="11" y="27"/>
                    </a:lnTo>
                    <a:lnTo>
                      <a:pt x="11" y="31"/>
                    </a:lnTo>
                    <a:lnTo>
                      <a:pt x="13" y="36"/>
                    </a:lnTo>
                    <a:lnTo>
                      <a:pt x="13" y="40"/>
                    </a:lnTo>
                    <a:lnTo>
                      <a:pt x="15" y="40"/>
                    </a:lnTo>
                    <a:lnTo>
                      <a:pt x="15" y="44"/>
                    </a:lnTo>
                    <a:lnTo>
                      <a:pt x="15" y="49"/>
                    </a:lnTo>
                    <a:lnTo>
                      <a:pt x="17" y="49"/>
                    </a:lnTo>
                    <a:lnTo>
                      <a:pt x="17" y="53"/>
                    </a:lnTo>
                    <a:lnTo>
                      <a:pt x="18" y="53"/>
                    </a:lnTo>
                    <a:lnTo>
                      <a:pt x="18" y="57"/>
                    </a:lnTo>
                    <a:lnTo>
                      <a:pt x="18" y="62"/>
                    </a:lnTo>
                    <a:lnTo>
                      <a:pt x="20" y="62"/>
                    </a:lnTo>
                    <a:lnTo>
                      <a:pt x="20" y="66"/>
                    </a:lnTo>
                    <a:lnTo>
                      <a:pt x="20" y="71"/>
                    </a:lnTo>
                    <a:lnTo>
                      <a:pt x="22" y="71"/>
                    </a:lnTo>
                    <a:lnTo>
                      <a:pt x="22" y="75"/>
                    </a:lnTo>
                    <a:lnTo>
                      <a:pt x="24" y="80"/>
                    </a:lnTo>
                    <a:lnTo>
                      <a:pt x="24" y="84"/>
                    </a:lnTo>
                    <a:lnTo>
                      <a:pt x="24" y="88"/>
                    </a:lnTo>
                    <a:lnTo>
                      <a:pt x="26" y="93"/>
                    </a:lnTo>
                    <a:lnTo>
                      <a:pt x="26" y="97"/>
                    </a:lnTo>
                    <a:lnTo>
                      <a:pt x="28" y="102"/>
                    </a:lnTo>
                    <a:lnTo>
                      <a:pt x="28" y="106"/>
                    </a:lnTo>
                    <a:lnTo>
                      <a:pt x="29" y="110"/>
                    </a:lnTo>
                    <a:lnTo>
                      <a:pt x="29" y="115"/>
                    </a:lnTo>
                    <a:lnTo>
                      <a:pt x="31" y="119"/>
                    </a:lnTo>
                    <a:lnTo>
                      <a:pt x="31" y="123"/>
                    </a:lnTo>
                    <a:lnTo>
                      <a:pt x="31" y="128"/>
                    </a:lnTo>
                    <a:lnTo>
                      <a:pt x="33" y="132"/>
                    </a:lnTo>
                    <a:lnTo>
                      <a:pt x="33" y="137"/>
                    </a:lnTo>
                    <a:lnTo>
                      <a:pt x="35" y="141"/>
                    </a:lnTo>
                    <a:lnTo>
                      <a:pt x="35" y="146"/>
                    </a:lnTo>
                    <a:lnTo>
                      <a:pt x="35" y="150"/>
                    </a:lnTo>
                    <a:lnTo>
                      <a:pt x="37" y="154"/>
                    </a:lnTo>
                    <a:lnTo>
                      <a:pt x="37" y="159"/>
                    </a:lnTo>
                    <a:lnTo>
                      <a:pt x="37" y="163"/>
                    </a:lnTo>
                    <a:lnTo>
                      <a:pt x="39" y="163"/>
                    </a:lnTo>
                    <a:lnTo>
                      <a:pt x="39" y="167"/>
                    </a:lnTo>
                    <a:lnTo>
                      <a:pt x="39" y="172"/>
                    </a:lnTo>
                    <a:lnTo>
                      <a:pt x="40" y="177"/>
                    </a:lnTo>
                    <a:lnTo>
                      <a:pt x="40" y="181"/>
                    </a:lnTo>
                    <a:lnTo>
                      <a:pt x="42" y="185"/>
                    </a:lnTo>
                    <a:lnTo>
                      <a:pt x="42" y="190"/>
                    </a:lnTo>
                    <a:lnTo>
                      <a:pt x="42" y="194"/>
                    </a:lnTo>
                    <a:lnTo>
                      <a:pt x="42" y="198"/>
                    </a:lnTo>
                    <a:lnTo>
                      <a:pt x="44" y="198"/>
                    </a:lnTo>
                    <a:lnTo>
                      <a:pt x="44"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70676" name="Freeform 20"/>
              <p:cNvSpPr>
                <a:spLocks/>
              </p:cNvSpPr>
              <p:nvPr/>
            </p:nvSpPr>
            <p:spPr bwMode="auto">
              <a:xfrm>
                <a:off x="3162" y="3340"/>
                <a:ext cx="134" cy="597"/>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4"/>
                  </a:cxn>
                  <a:cxn ang="0">
                    <a:pos x="13" y="87"/>
                  </a:cxn>
                  <a:cxn ang="0">
                    <a:pos x="15" y="92"/>
                  </a:cxn>
                  <a:cxn ang="0">
                    <a:pos x="15" y="101"/>
                  </a:cxn>
                  <a:cxn ang="0">
                    <a:pos x="17" y="110"/>
                  </a:cxn>
                  <a:cxn ang="0">
                    <a:pos x="18" y="118"/>
                  </a:cxn>
                  <a:cxn ang="0">
                    <a:pos x="18" y="127"/>
                  </a:cxn>
                  <a:cxn ang="0">
                    <a:pos x="20" y="140"/>
                  </a:cxn>
                  <a:cxn ang="0">
                    <a:pos x="22" y="158"/>
                  </a:cxn>
                  <a:cxn ang="0">
                    <a:pos x="24" y="167"/>
                  </a:cxn>
                  <a:cxn ang="0">
                    <a:pos x="26" y="175"/>
                  </a:cxn>
                  <a:cxn ang="0">
                    <a:pos x="28" y="184"/>
                  </a:cxn>
                  <a:cxn ang="0">
                    <a:pos x="29" y="202"/>
                  </a:cxn>
                  <a:cxn ang="0">
                    <a:pos x="31" y="210"/>
                  </a:cxn>
                  <a:cxn ang="0">
                    <a:pos x="31" y="219"/>
                  </a:cxn>
                  <a:cxn ang="0">
                    <a:pos x="33" y="223"/>
                  </a:cxn>
                  <a:cxn ang="0">
                    <a:pos x="35" y="232"/>
                  </a:cxn>
                  <a:cxn ang="0">
                    <a:pos x="35" y="241"/>
                  </a:cxn>
                  <a:cxn ang="0">
                    <a:pos x="37" y="250"/>
                  </a:cxn>
                  <a:cxn ang="0">
                    <a:pos x="39" y="263"/>
                  </a:cxn>
                  <a:cxn ang="0">
                    <a:pos x="41" y="272"/>
                  </a:cxn>
                  <a:cxn ang="0">
                    <a:pos x="44" y="293"/>
                  </a:cxn>
                  <a:cxn ang="0">
                    <a:pos x="46" y="307"/>
                  </a:cxn>
                  <a:cxn ang="0">
                    <a:pos x="48" y="311"/>
                  </a:cxn>
                  <a:cxn ang="0">
                    <a:pos x="48" y="320"/>
                  </a:cxn>
                  <a:cxn ang="0">
                    <a:pos x="50" y="329"/>
                  </a:cxn>
                  <a:cxn ang="0">
                    <a:pos x="52" y="342"/>
                  </a:cxn>
                  <a:cxn ang="0">
                    <a:pos x="54" y="355"/>
                  </a:cxn>
                  <a:cxn ang="0">
                    <a:pos x="56" y="364"/>
                  </a:cxn>
                  <a:cxn ang="0">
                    <a:pos x="57" y="373"/>
                  </a:cxn>
                  <a:cxn ang="0">
                    <a:pos x="59" y="386"/>
                  </a:cxn>
                  <a:cxn ang="0">
                    <a:pos x="61" y="390"/>
                  </a:cxn>
                  <a:cxn ang="0">
                    <a:pos x="65" y="408"/>
                  </a:cxn>
                  <a:cxn ang="0">
                    <a:pos x="67" y="416"/>
                  </a:cxn>
                  <a:cxn ang="0">
                    <a:pos x="68" y="425"/>
                  </a:cxn>
                  <a:cxn ang="0">
                    <a:pos x="76" y="452"/>
                  </a:cxn>
                  <a:cxn ang="0">
                    <a:pos x="76" y="460"/>
                  </a:cxn>
                  <a:cxn ang="0">
                    <a:pos x="81" y="478"/>
                  </a:cxn>
                  <a:cxn ang="0">
                    <a:pos x="91" y="513"/>
                  </a:cxn>
                  <a:cxn ang="0">
                    <a:pos x="98" y="530"/>
                  </a:cxn>
                  <a:cxn ang="0">
                    <a:pos x="102" y="543"/>
                  </a:cxn>
                  <a:cxn ang="0">
                    <a:pos x="107" y="557"/>
                  </a:cxn>
                  <a:cxn ang="0">
                    <a:pos x="122" y="579"/>
                  </a:cxn>
                  <a:cxn ang="0">
                    <a:pos x="133" y="596"/>
                  </a:cxn>
                </a:cxnLst>
                <a:rect l="0" t="0" r="r" b="b"/>
                <a:pathLst>
                  <a:path w="134" h="597">
                    <a:moveTo>
                      <a:pt x="0" y="0"/>
                    </a:moveTo>
                    <a:lnTo>
                      <a:pt x="0" y="0"/>
                    </a:lnTo>
                    <a:lnTo>
                      <a:pt x="0" y="4"/>
                    </a:lnTo>
                    <a:lnTo>
                      <a:pt x="0" y="9"/>
                    </a:lnTo>
                    <a:lnTo>
                      <a:pt x="2" y="9"/>
                    </a:lnTo>
                    <a:lnTo>
                      <a:pt x="2" y="13"/>
                    </a:lnTo>
                    <a:lnTo>
                      <a:pt x="4" y="22"/>
                    </a:lnTo>
                    <a:lnTo>
                      <a:pt x="4" y="26"/>
                    </a:lnTo>
                    <a:lnTo>
                      <a:pt x="4" y="31"/>
                    </a:lnTo>
                    <a:lnTo>
                      <a:pt x="6" y="35"/>
                    </a:lnTo>
                    <a:lnTo>
                      <a:pt x="6" y="39"/>
                    </a:lnTo>
                    <a:lnTo>
                      <a:pt x="6" y="44"/>
                    </a:lnTo>
                    <a:lnTo>
                      <a:pt x="7" y="44"/>
                    </a:lnTo>
                    <a:lnTo>
                      <a:pt x="7" y="48"/>
                    </a:lnTo>
                    <a:lnTo>
                      <a:pt x="7" y="53"/>
                    </a:lnTo>
                    <a:lnTo>
                      <a:pt x="9" y="57"/>
                    </a:lnTo>
                    <a:lnTo>
                      <a:pt x="9" y="61"/>
                    </a:lnTo>
                    <a:lnTo>
                      <a:pt x="9" y="66"/>
                    </a:lnTo>
                    <a:lnTo>
                      <a:pt x="11" y="70"/>
                    </a:lnTo>
                    <a:lnTo>
                      <a:pt x="11" y="74"/>
                    </a:lnTo>
                    <a:lnTo>
                      <a:pt x="13" y="83"/>
                    </a:lnTo>
                    <a:lnTo>
                      <a:pt x="13" y="87"/>
                    </a:lnTo>
                    <a:lnTo>
                      <a:pt x="13" y="92"/>
                    </a:lnTo>
                    <a:lnTo>
                      <a:pt x="15" y="92"/>
                    </a:lnTo>
                    <a:lnTo>
                      <a:pt x="15" y="96"/>
                    </a:lnTo>
                    <a:lnTo>
                      <a:pt x="15" y="101"/>
                    </a:lnTo>
                    <a:lnTo>
                      <a:pt x="15" y="105"/>
                    </a:lnTo>
                    <a:lnTo>
                      <a:pt x="17" y="110"/>
                    </a:lnTo>
                    <a:lnTo>
                      <a:pt x="17" y="114"/>
                    </a:lnTo>
                    <a:lnTo>
                      <a:pt x="18" y="118"/>
                    </a:lnTo>
                    <a:lnTo>
                      <a:pt x="18" y="123"/>
                    </a:lnTo>
                    <a:lnTo>
                      <a:pt x="18" y="127"/>
                    </a:lnTo>
                    <a:lnTo>
                      <a:pt x="20" y="136"/>
                    </a:lnTo>
                    <a:lnTo>
                      <a:pt x="20" y="140"/>
                    </a:lnTo>
                    <a:lnTo>
                      <a:pt x="22" y="149"/>
                    </a:lnTo>
                    <a:lnTo>
                      <a:pt x="22" y="158"/>
                    </a:lnTo>
                    <a:lnTo>
                      <a:pt x="24" y="162"/>
                    </a:lnTo>
                    <a:lnTo>
                      <a:pt x="24" y="167"/>
                    </a:lnTo>
                    <a:lnTo>
                      <a:pt x="26" y="171"/>
                    </a:lnTo>
                    <a:lnTo>
                      <a:pt x="26" y="175"/>
                    </a:lnTo>
                    <a:lnTo>
                      <a:pt x="26" y="180"/>
                    </a:lnTo>
                    <a:lnTo>
                      <a:pt x="28" y="184"/>
                    </a:lnTo>
                    <a:lnTo>
                      <a:pt x="28" y="188"/>
                    </a:lnTo>
                    <a:lnTo>
                      <a:pt x="29" y="202"/>
                    </a:lnTo>
                    <a:lnTo>
                      <a:pt x="29" y="206"/>
                    </a:lnTo>
                    <a:lnTo>
                      <a:pt x="31" y="210"/>
                    </a:lnTo>
                    <a:lnTo>
                      <a:pt x="31" y="215"/>
                    </a:lnTo>
                    <a:lnTo>
                      <a:pt x="31" y="219"/>
                    </a:lnTo>
                    <a:lnTo>
                      <a:pt x="33" y="219"/>
                    </a:lnTo>
                    <a:lnTo>
                      <a:pt x="33" y="223"/>
                    </a:lnTo>
                    <a:lnTo>
                      <a:pt x="33" y="228"/>
                    </a:lnTo>
                    <a:lnTo>
                      <a:pt x="35" y="232"/>
                    </a:lnTo>
                    <a:lnTo>
                      <a:pt x="35" y="237"/>
                    </a:lnTo>
                    <a:lnTo>
                      <a:pt x="35" y="241"/>
                    </a:lnTo>
                    <a:lnTo>
                      <a:pt x="37" y="245"/>
                    </a:lnTo>
                    <a:lnTo>
                      <a:pt x="37" y="250"/>
                    </a:lnTo>
                    <a:lnTo>
                      <a:pt x="37" y="254"/>
                    </a:lnTo>
                    <a:lnTo>
                      <a:pt x="39" y="263"/>
                    </a:lnTo>
                    <a:lnTo>
                      <a:pt x="41" y="267"/>
                    </a:lnTo>
                    <a:lnTo>
                      <a:pt x="41" y="272"/>
                    </a:lnTo>
                    <a:lnTo>
                      <a:pt x="42" y="285"/>
                    </a:lnTo>
                    <a:lnTo>
                      <a:pt x="44" y="293"/>
                    </a:lnTo>
                    <a:lnTo>
                      <a:pt x="46" y="303"/>
                    </a:lnTo>
                    <a:lnTo>
                      <a:pt x="46" y="307"/>
                    </a:lnTo>
                    <a:lnTo>
                      <a:pt x="46" y="311"/>
                    </a:lnTo>
                    <a:lnTo>
                      <a:pt x="48" y="311"/>
                    </a:lnTo>
                    <a:lnTo>
                      <a:pt x="48" y="316"/>
                    </a:lnTo>
                    <a:lnTo>
                      <a:pt x="48" y="320"/>
                    </a:lnTo>
                    <a:lnTo>
                      <a:pt x="50" y="324"/>
                    </a:lnTo>
                    <a:lnTo>
                      <a:pt x="50" y="329"/>
                    </a:lnTo>
                    <a:lnTo>
                      <a:pt x="50" y="333"/>
                    </a:lnTo>
                    <a:lnTo>
                      <a:pt x="52" y="342"/>
                    </a:lnTo>
                    <a:lnTo>
                      <a:pt x="54" y="346"/>
                    </a:lnTo>
                    <a:lnTo>
                      <a:pt x="54" y="355"/>
                    </a:lnTo>
                    <a:lnTo>
                      <a:pt x="56" y="355"/>
                    </a:lnTo>
                    <a:lnTo>
                      <a:pt x="56" y="364"/>
                    </a:lnTo>
                    <a:lnTo>
                      <a:pt x="57" y="368"/>
                    </a:lnTo>
                    <a:lnTo>
                      <a:pt x="57" y="373"/>
                    </a:lnTo>
                    <a:lnTo>
                      <a:pt x="59" y="381"/>
                    </a:lnTo>
                    <a:lnTo>
                      <a:pt x="59" y="386"/>
                    </a:lnTo>
                    <a:lnTo>
                      <a:pt x="61" y="386"/>
                    </a:lnTo>
                    <a:lnTo>
                      <a:pt x="61" y="390"/>
                    </a:lnTo>
                    <a:lnTo>
                      <a:pt x="65" y="403"/>
                    </a:lnTo>
                    <a:lnTo>
                      <a:pt x="65" y="408"/>
                    </a:lnTo>
                    <a:lnTo>
                      <a:pt x="67" y="412"/>
                    </a:lnTo>
                    <a:lnTo>
                      <a:pt x="67" y="416"/>
                    </a:lnTo>
                    <a:lnTo>
                      <a:pt x="68" y="421"/>
                    </a:lnTo>
                    <a:lnTo>
                      <a:pt x="68" y="425"/>
                    </a:lnTo>
                    <a:lnTo>
                      <a:pt x="72" y="438"/>
                    </a:lnTo>
                    <a:lnTo>
                      <a:pt x="76" y="452"/>
                    </a:lnTo>
                    <a:lnTo>
                      <a:pt x="76" y="456"/>
                    </a:lnTo>
                    <a:lnTo>
                      <a:pt x="76" y="460"/>
                    </a:lnTo>
                    <a:lnTo>
                      <a:pt x="79" y="473"/>
                    </a:lnTo>
                    <a:lnTo>
                      <a:pt x="81" y="478"/>
                    </a:lnTo>
                    <a:lnTo>
                      <a:pt x="91" y="509"/>
                    </a:lnTo>
                    <a:lnTo>
                      <a:pt x="91" y="513"/>
                    </a:lnTo>
                    <a:lnTo>
                      <a:pt x="94" y="522"/>
                    </a:lnTo>
                    <a:lnTo>
                      <a:pt x="98" y="530"/>
                    </a:lnTo>
                    <a:lnTo>
                      <a:pt x="100" y="539"/>
                    </a:lnTo>
                    <a:lnTo>
                      <a:pt x="102" y="543"/>
                    </a:lnTo>
                    <a:lnTo>
                      <a:pt x="104" y="548"/>
                    </a:lnTo>
                    <a:lnTo>
                      <a:pt x="107" y="557"/>
                    </a:lnTo>
                    <a:lnTo>
                      <a:pt x="111" y="566"/>
                    </a:lnTo>
                    <a:lnTo>
                      <a:pt x="122" y="579"/>
                    </a:lnTo>
                    <a:lnTo>
                      <a:pt x="124" y="583"/>
                    </a:lnTo>
                    <a:lnTo>
                      <a:pt x="133"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70677" name="Freeform 21"/>
              <p:cNvSpPr>
                <a:spLocks/>
              </p:cNvSpPr>
              <p:nvPr/>
            </p:nvSpPr>
            <p:spPr bwMode="auto">
              <a:xfrm>
                <a:off x="3295" y="3936"/>
                <a:ext cx="66" cy="33"/>
              </a:xfrm>
              <a:custGeom>
                <a:avLst/>
                <a:gdLst/>
                <a:ahLst/>
                <a:cxnLst>
                  <a:cxn ang="0">
                    <a:pos x="0" y="0"/>
                  </a:cxn>
                  <a:cxn ang="0">
                    <a:pos x="2" y="0"/>
                  </a:cxn>
                  <a:cxn ang="0">
                    <a:pos x="6" y="5"/>
                  </a:cxn>
                  <a:cxn ang="0">
                    <a:pos x="32" y="23"/>
                  </a:cxn>
                  <a:cxn ang="0">
                    <a:pos x="65" y="32"/>
                  </a:cxn>
                </a:cxnLst>
                <a:rect l="0" t="0" r="r" b="b"/>
                <a:pathLst>
                  <a:path w="66" h="33">
                    <a:moveTo>
                      <a:pt x="0" y="0"/>
                    </a:moveTo>
                    <a:lnTo>
                      <a:pt x="2" y="0"/>
                    </a:lnTo>
                    <a:lnTo>
                      <a:pt x="6" y="5"/>
                    </a:lnTo>
                    <a:lnTo>
                      <a:pt x="32" y="23"/>
                    </a:lnTo>
                    <a:lnTo>
                      <a:pt x="65"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70678" name="Line 22"/>
            <p:cNvSpPr>
              <a:spLocks noChangeShapeType="1"/>
            </p:cNvSpPr>
            <p:nvPr/>
          </p:nvSpPr>
          <p:spPr bwMode="auto">
            <a:xfrm>
              <a:off x="3104" y="3126"/>
              <a:ext cx="0" cy="899"/>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70679" name="AutoShape 23"/>
          <p:cNvSpPr>
            <a:spLocks noChangeArrowheads="1"/>
          </p:cNvSpPr>
          <p:nvPr/>
        </p:nvSpPr>
        <p:spPr bwMode="auto">
          <a:xfrm>
            <a:off x="1225550" y="5187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Low</a:t>
            </a:r>
          </a:p>
          <a:p>
            <a:pPr algn="ctr" eaLnBrk="0" hangingPunct="0"/>
            <a:r>
              <a:rPr lang="en-US" sz="2400" b="1"/>
              <a:t>variability</a:t>
            </a:r>
          </a:p>
        </p:txBody>
      </p:sp>
      <p:sp>
        <p:nvSpPr>
          <p:cNvPr id="70680" name="Rectangle 24"/>
          <p:cNvSpPr>
            <a:spLocks noChangeArrowheads="1"/>
          </p:cNvSpPr>
          <p:nvPr/>
        </p:nvSpPr>
        <p:spPr bwMode="auto">
          <a:xfrm>
            <a:off x="223838" y="1443038"/>
            <a:ext cx="2066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t>Signal</a:t>
            </a:r>
          </a:p>
        </p:txBody>
      </p:sp>
      <p:sp>
        <p:nvSpPr>
          <p:cNvPr id="70681" name="Rectangle 25"/>
          <p:cNvSpPr>
            <a:spLocks noChangeArrowheads="1"/>
          </p:cNvSpPr>
          <p:nvPr/>
        </p:nvSpPr>
        <p:spPr bwMode="auto">
          <a:xfrm>
            <a:off x="223838" y="1976438"/>
            <a:ext cx="2066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t>Noise</a:t>
            </a:r>
          </a:p>
        </p:txBody>
      </p:sp>
      <p:sp>
        <p:nvSpPr>
          <p:cNvPr id="70682" name="Line 26"/>
          <p:cNvSpPr>
            <a:spLocks noChangeShapeType="1"/>
          </p:cNvSpPr>
          <p:nvPr/>
        </p:nvSpPr>
        <p:spPr bwMode="auto">
          <a:xfrm>
            <a:off x="406400" y="1981200"/>
            <a:ext cx="1701800" cy="0"/>
          </a:xfrm>
          <a:prstGeom prst="line">
            <a:avLst/>
          </a:prstGeom>
          <a:noFill/>
          <a:ln w="50800">
            <a:solidFill>
              <a:schemeClr val="tx1"/>
            </a:solidFill>
            <a:round/>
            <a:headEnd/>
            <a:tailEnd/>
          </a:ln>
          <a:effectLst/>
        </p:spPr>
        <p:txBody>
          <a:bodyPr wrap="none" anchor="ctr"/>
          <a:lstStyle/>
          <a:p>
            <a:endParaRPr lang="en-US"/>
          </a:p>
        </p:txBody>
      </p:sp>
      <p:sp>
        <p:nvSpPr>
          <p:cNvPr id="70683" name="Rectangle 27"/>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Difference between group means</a:t>
            </a:r>
          </a:p>
        </p:txBody>
      </p:sp>
      <p:sp>
        <p:nvSpPr>
          <p:cNvPr id="70684" name="Rectangle 28"/>
          <p:cNvSpPr>
            <a:spLocks noChangeArrowheads="1"/>
          </p:cNvSpPr>
          <p:nvPr/>
        </p:nvSpPr>
        <p:spPr bwMode="auto">
          <a:xfrm>
            <a:off x="3424238" y="197643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Variability of groups</a:t>
            </a:r>
          </a:p>
        </p:txBody>
      </p:sp>
      <p:sp>
        <p:nvSpPr>
          <p:cNvPr id="70685" name="Line 29"/>
          <p:cNvSpPr>
            <a:spLocks noChangeShapeType="1"/>
          </p:cNvSpPr>
          <p:nvPr/>
        </p:nvSpPr>
        <p:spPr bwMode="auto">
          <a:xfrm>
            <a:off x="3073400" y="1981200"/>
            <a:ext cx="5511800" cy="0"/>
          </a:xfrm>
          <a:prstGeom prst="line">
            <a:avLst/>
          </a:prstGeom>
          <a:noFill/>
          <a:ln w="50800">
            <a:solidFill>
              <a:srgbClr val="FF0066"/>
            </a:solidFill>
            <a:round/>
            <a:headEnd/>
            <a:tailEnd/>
          </a:ln>
          <a:effectLst/>
        </p:spPr>
        <p:txBody>
          <a:bodyPr wrap="none" anchor="ctr"/>
          <a:lstStyle/>
          <a:p>
            <a:endParaRPr lang="en-US"/>
          </a:p>
        </p:txBody>
      </p:sp>
      <p:sp>
        <p:nvSpPr>
          <p:cNvPr id="70686" name="Rectangle 30"/>
          <p:cNvSpPr>
            <a:spLocks noChangeArrowheads="1"/>
          </p:cNvSpPr>
          <p:nvPr/>
        </p:nvSpPr>
        <p:spPr bwMode="auto">
          <a:xfrm>
            <a:off x="2319338" y="1690688"/>
            <a:ext cx="542925" cy="63817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3600" b="1"/>
              <a:t>=</a:t>
            </a:r>
          </a:p>
        </p:txBody>
      </p:sp>
      <p:sp>
        <p:nvSpPr>
          <p:cNvPr id="70687" name="Rectangle 31"/>
          <p:cNvSpPr>
            <a:spLocks noChangeArrowheads="1"/>
          </p:cNvSpPr>
          <p:nvPr/>
        </p:nvSpPr>
        <p:spPr bwMode="auto">
          <a:xfrm>
            <a:off x="2319338" y="2909888"/>
            <a:ext cx="542925" cy="63817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3600" b="1"/>
              <a:t>=</a:t>
            </a:r>
          </a:p>
        </p:txBody>
      </p:sp>
      <p:sp>
        <p:nvSpPr>
          <p:cNvPr id="70688" name="Rectangle 32"/>
          <p:cNvSpPr>
            <a:spLocks noChangeArrowheads="1"/>
          </p:cNvSpPr>
          <p:nvPr/>
        </p:nvSpPr>
        <p:spPr bwMode="auto">
          <a:xfrm>
            <a:off x="2662238" y="26622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X</a:t>
            </a:r>
            <a:r>
              <a:rPr lang="en-US" sz="2800" b="1" baseline="-25000">
                <a:solidFill>
                  <a:schemeClr val="folHlink"/>
                </a:solidFill>
              </a:rPr>
              <a:t>T</a:t>
            </a:r>
            <a:r>
              <a:rPr lang="en-US" sz="2800" b="1">
                <a:solidFill>
                  <a:schemeClr val="folHlink"/>
                </a:solidFill>
              </a:rPr>
              <a:t> - X</a:t>
            </a:r>
            <a:r>
              <a:rPr lang="en-US" sz="2800" b="1" baseline="-25000">
                <a:solidFill>
                  <a:schemeClr val="folHlink"/>
                </a:solidFill>
              </a:rPr>
              <a:t>C</a:t>
            </a:r>
          </a:p>
        </p:txBody>
      </p:sp>
      <p:sp>
        <p:nvSpPr>
          <p:cNvPr id="70689" name="Rectangle 33"/>
          <p:cNvSpPr>
            <a:spLocks noChangeArrowheads="1"/>
          </p:cNvSpPr>
          <p:nvPr/>
        </p:nvSpPr>
        <p:spPr bwMode="auto">
          <a:xfrm>
            <a:off x="3424238" y="325278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SE(X</a:t>
            </a:r>
            <a:r>
              <a:rPr lang="en-US" sz="2800" b="1" baseline="-25000">
                <a:solidFill>
                  <a:schemeClr val="folHlink"/>
                </a:solidFill>
              </a:rPr>
              <a:t>T</a:t>
            </a:r>
            <a:r>
              <a:rPr lang="en-US" sz="2800" b="1">
                <a:solidFill>
                  <a:schemeClr val="folHlink"/>
                </a:solidFill>
              </a:rPr>
              <a:t> - X</a:t>
            </a:r>
            <a:r>
              <a:rPr lang="en-US" sz="2800" b="1" baseline="-25000">
                <a:solidFill>
                  <a:schemeClr val="folHlink"/>
                </a:solidFill>
              </a:rPr>
              <a:t>C</a:t>
            </a:r>
            <a:r>
              <a:rPr lang="en-US" sz="2800" b="1">
                <a:solidFill>
                  <a:schemeClr val="folHlink"/>
                </a:solidFill>
              </a:rPr>
              <a:t>)</a:t>
            </a:r>
          </a:p>
        </p:txBody>
      </p:sp>
      <p:sp>
        <p:nvSpPr>
          <p:cNvPr id="70690" name="Line 34"/>
          <p:cNvSpPr>
            <a:spLocks noChangeShapeType="1"/>
          </p:cNvSpPr>
          <p:nvPr/>
        </p:nvSpPr>
        <p:spPr bwMode="auto">
          <a:xfrm>
            <a:off x="4445000" y="3200400"/>
            <a:ext cx="2578100" cy="0"/>
          </a:xfrm>
          <a:prstGeom prst="line">
            <a:avLst/>
          </a:prstGeom>
          <a:noFill/>
          <a:ln w="50800">
            <a:solidFill>
              <a:schemeClr val="folHlink"/>
            </a:solidFill>
            <a:round/>
            <a:headEnd/>
            <a:tailEnd/>
          </a:ln>
          <a:effectLst/>
        </p:spPr>
        <p:txBody>
          <a:bodyPr wrap="none" anchor="ctr"/>
          <a:lstStyle/>
          <a:p>
            <a:endParaRPr lang="en-US"/>
          </a:p>
        </p:txBody>
      </p:sp>
      <p:sp>
        <p:nvSpPr>
          <p:cNvPr id="70691" name="Rectangle 35"/>
          <p:cNvSpPr>
            <a:spLocks noChangeArrowheads="1"/>
          </p:cNvSpPr>
          <p:nvPr/>
        </p:nvSpPr>
        <p:spPr bwMode="auto">
          <a:xfrm>
            <a:off x="508158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0692" name="Rectangle 36"/>
          <p:cNvSpPr>
            <a:spLocks noChangeArrowheads="1"/>
          </p:cNvSpPr>
          <p:nvPr/>
        </p:nvSpPr>
        <p:spPr bwMode="auto">
          <a:xfrm>
            <a:off x="578643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0693" name="Rectangle 37"/>
          <p:cNvSpPr>
            <a:spLocks noChangeArrowheads="1"/>
          </p:cNvSpPr>
          <p:nvPr/>
        </p:nvSpPr>
        <p:spPr bwMode="auto">
          <a:xfrm>
            <a:off x="5386388" y="287178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0694" name="Rectangle 38"/>
          <p:cNvSpPr>
            <a:spLocks noChangeArrowheads="1"/>
          </p:cNvSpPr>
          <p:nvPr/>
        </p:nvSpPr>
        <p:spPr bwMode="auto">
          <a:xfrm>
            <a:off x="6091238" y="287178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0696" name="Rectangle 40"/>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Difference between group means</a:t>
            </a:r>
          </a:p>
        </p:txBody>
      </p:sp>
      <p:sp>
        <p:nvSpPr>
          <p:cNvPr id="70697" name="Rectangle 41"/>
          <p:cNvSpPr>
            <a:spLocks noChangeArrowheads="1"/>
          </p:cNvSpPr>
          <p:nvPr/>
        </p:nvSpPr>
        <p:spPr bwMode="auto">
          <a:xfrm>
            <a:off x="3424238" y="197643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Variability of groups</a:t>
            </a:r>
          </a:p>
        </p:txBody>
      </p:sp>
      <p:sp>
        <p:nvSpPr>
          <p:cNvPr id="70698" name="Rectangle 42"/>
          <p:cNvSpPr>
            <a:spLocks noChangeArrowheads="1"/>
          </p:cNvSpPr>
          <p:nvPr/>
        </p:nvSpPr>
        <p:spPr bwMode="auto">
          <a:xfrm>
            <a:off x="508158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0699" name="Rectangle 43"/>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Difference between group means</a:t>
            </a:r>
          </a:p>
        </p:txBody>
      </p:sp>
      <p:sp>
        <p:nvSpPr>
          <p:cNvPr id="70700" name="Rectangle 44"/>
          <p:cNvSpPr>
            <a:spLocks noChangeArrowheads="1"/>
          </p:cNvSpPr>
          <p:nvPr/>
        </p:nvSpPr>
        <p:spPr bwMode="auto">
          <a:xfrm>
            <a:off x="3424238" y="197643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Variability of groups</a:t>
            </a:r>
          </a:p>
        </p:txBody>
      </p:sp>
      <p:sp>
        <p:nvSpPr>
          <p:cNvPr id="70701" name="Rectangle 45"/>
          <p:cNvSpPr>
            <a:spLocks noChangeArrowheads="1"/>
          </p:cNvSpPr>
          <p:nvPr/>
        </p:nvSpPr>
        <p:spPr bwMode="auto">
          <a:xfrm>
            <a:off x="578643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0702" name="Rectangle 46"/>
          <p:cNvSpPr>
            <a:spLocks noChangeArrowheads="1"/>
          </p:cNvSpPr>
          <p:nvPr/>
        </p:nvSpPr>
        <p:spPr bwMode="auto">
          <a:xfrm>
            <a:off x="508158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0703" name="Rectangle 47"/>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Difference between group means</a:t>
            </a:r>
          </a:p>
        </p:txBody>
      </p:sp>
      <p:sp>
        <p:nvSpPr>
          <p:cNvPr id="70704" name="Rectangle 48"/>
          <p:cNvSpPr>
            <a:spLocks noChangeArrowheads="1"/>
          </p:cNvSpPr>
          <p:nvPr/>
        </p:nvSpPr>
        <p:spPr bwMode="auto">
          <a:xfrm>
            <a:off x="3424238" y="197643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Variability of groups</a:t>
            </a:r>
          </a:p>
        </p:txBody>
      </p:sp>
      <p:sp>
        <p:nvSpPr>
          <p:cNvPr id="70705" name="Rectangle 49"/>
          <p:cNvSpPr>
            <a:spLocks noChangeArrowheads="1"/>
          </p:cNvSpPr>
          <p:nvPr/>
        </p:nvSpPr>
        <p:spPr bwMode="auto">
          <a:xfrm>
            <a:off x="5386388" y="287178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0706" name="Rectangle 50"/>
          <p:cNvSpPr>
            <a:spLocks noChangeArrowheads="1"/>
          </p:cNvSpPr>
          <p:nvPr/>
        </p:nvSpPr>
        <p:spPr bwMode="auto">
          <a:xfrm>
            <a:off x="578643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0707" name="Rectangle 51"/>
          <p:cNvSpPr>
            <a:spLocks noChangeArrowheads="1"/>
          </p:cNvSpPr>
          <p:nvPr/>
        </p:nvSpPr>
        <p:spPr bwMode="auto">
          <a:xfrm>
            <a:off x="508158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0708" name="Rectangle 52"/>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Difference between group means</a:t>
            </a:r>
          </a:p>
        </p:txBody>
      </p:sp>
      <p:sp>
        <p:nvSpPr>
          <p:cNvPr id="70709" name="Rectangle 53"/>
          <p:cNvSpPr>
            <a:spLocks noChangeArrowheads="1"/>
          </p:cNvSpPr>
          <p:nvPr/>
        </p:nvSpPr>
        <p:spPr bwMode="auto">
          <a:xfrm>
            <a:off x="3424238" y="197643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Variability of groups</a:t>
            </a:r>
          </a:p>
        </p:txBody>
      </p:sp>
      <p:sp>
        <p:nvSpPr>
          <p:cNvPr id="70710" name="Rectangle 54"/>
          <p:cNvSpPr>
            <a:spLocks noChangeArrowheads="1"/>
          </p:cNvSpPr>
          <p:nvPr/>
        </p:nvSpPr>
        <p:spPr bwMode="auto">
          <a:xfrm>
            <a:off x="6091238" y="287178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chemeClr val="folHlink"/>
                </a:solidFill>
              </a:rPr>
              <a:t>_</a:t>
            </a:r>
          </a:p>
        </p:txBody>
      </p:sp>
      <p:sp>
        <p:nvSpPr>
          <p:cNvPr id="70711" name="Rectangle 55"/>
          <p:cNvSpPr>
            <a:spLocks noChangeArrowheads="1"/>
          </p:cNvSpPr>
          <p:nvPr/>
        </p:nvSpPr>
        <p:spPr bwMode="auto">
          <a:xfrm>
            <a:off x="5386388" y="287178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chemeClr val="folHlink"/>
                </a:solidFill>
              </a:rPr>
              <a:t>_</a:t>
            </a:r>
          </a:p>
        </p:txBody>
      </p:sp>
      <p:sp>
        <p:nvSpPr>
          <p:cNvPr id="70712" name="Rectangle 56"/>
          <p:cNvSpPr>
            <a:spLocks noChangeArrowheads="1"/>
          </p:cNvSpPr>
          <p:nvPr/>
        </p:nvSpPr>
        <p:spPr bwMode="auto">
          <a:xfrm>
            <a:off x="578643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chemeClr val="folHlink"/>
                </a:solidFill>
              </a:rPr>
              <a:t>_</a:t>
            </a:r>
          </a:p>
        </p:txBody>
      </p:sp>
      <p:sp>
        <p:nvSpPr>
          <p:cNvPr id="70713" name="Rectangle 57"/>
          <p:cNvSpPr>
            <a:spLocks noChangeArrowheads="1"/>
          </p:cNvSpPr>
          <p:nvPr/>
        </p:nvSpPr>
        <p:spPr bwMode="auto">
          <a:xfrm>
            <a:off x="508158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chemeClr val="folHlink"/>
                </a:solidFill>
              </a:rPr>
              <a:t>_</a:t>
            </a:r>
          </a:p>
        </p:txBody>
      </p:sp>
      <p:sp>
        <p:nvSpPr>
          <p:cNvPr id="70714" name="Rectangle 58"/>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Difference between group means</a:t>
            </a:r>
          </a:p>
        </p:txBody>
      </p:sp>
      <p:sp>
        <p:nvSpPr>
          <p:cNvPr id="70715" name="Rectangle 59"/>
          <p:cNvSpPr>
            <a:spLocks noChangeArrowheads="1"/>
          </p:cNvSpPr>
          <p:nvPr/>
        </p:nvSpPr>
        <p:spPr bwMode="auto">
          <a:xfrm>
            <a:off x="3424238" y="197643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Variability of groups</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45" name="Rectangle 41"/>
          <p:cNvSpPr>
            <a:spLocks noChangeArrowheads="1"/>
          </p:cNvSpPr>
          <p:nvPr/>
        </p:nvSpPr>
        <p:spPr bwMode="auto">
          <a:xfrm>
            <a:off x="3267075" y="4819650"/>
            <a:ext cx="2743200" cy="1600200"/>
          </a:xfrm>
          <a:prstGeom prst="rect">
            <a:avLst/>
          </a:prstGeom>
          <a:solidFill>
            <a:schemeClr val="accent1"/>
          </a:solidFill>
          <a:ln w="9525">
            <a:noFill/>
            <a:miter lim="800000"/>
            <a:headEnd/>
            <a:tailEnd/>
          </a:ln>
          <a:effectLst/>
        </p:spPr>
        <p:txBody>
          <a:bodyPr wrap="none" anchor="ctr"/>
          <a:lstStyle/>
          <a:p>
            <a:endParaRPr lang="en-US"/>
          </a:p>
        </p:txBody>
      </p:sp>
      <p:sp>
        <p:nvSpPr>
          <p:cNvPr id="72706" name="Rectangle 2"/>
          <p:cNvSpPr>
            <a:spLocks noGrp="1" noRot="1" noChangeArrowheads="1"/>
          </p:cNvSpPr>
          <p:nvPr>
            <p:ph type="title"/>
          </p:nvPr>
        </p:nvSpPr>
        <p:spPr>
          <a:noFill/>
          <a:ln/>
        </p:spPr>
        <p:txBody>
          <a:bodyPr lIns="90488" tIns="44450" rIns="90488" bIns="44450"/>
          <a:lstStyle/>
          <a:p>
            <a:r>
              <a:rPr lang="en-US"/>
              <a:t>What Do We Estimate?</a:t>
            </a:r>
          </a:p>
        </p:txBody>
      </p:sp>
      <p:sp>
        <p:nvSpPr>
          <p:cNvPr id="72707" name="Line 3"/>
          <p:cNvSpPr>
            <a:spLocks noChangeShapeType="1"/>
          </p:cNvSpPr>
          <p:nvPr/>
        </p:nvSpPr>
        <p:spPr bwMode="auto">
          <a:xfrm>
            <a:off x="3263900" y="6394450"/>
            <a:ext cx="2757488" cy="0"/>
          </a:xfrm>
          <a:prstGeom prst="line">
            <a:avLst/>
          </a:prstGeom>
          <a:noFill/>
          <a:ln w="25400">
            <a:solidFill>
              <a:schemeClr val="tx1"/>
            </a:solidFill>
            <a:round/>
            <a:headEnd/>
            <a:tailEnd/>
          </a:ln>
          <a:effectLst/>
        </p:spPr>
        <p:txBody>
          <a:bodyPr wrap="none" anchor="ctr"/>
          <a:lstStyle/>
          <a:p>
            <a:endParaRPr lang="en-US"/>
          </a:p>
        </p:txBody>
      </p:sp>
      <p:sp>
        <p:nvSpPr>
          <p:cNvPr id="72708" name="Line 4"/>
          <p:cNvSpPr>
            <a:spLocks noChangeShapeType="1"/>
          </p:cNvSpPr>
          <p:nvPr/>
        </p:nvSpPr>
        <p:spPr bwMode="auto">
          <a:xfrm flipV="1">
            <a:off x="3248025" y="4827588"/>
            <a:ext cx="0" cy="1581150"/>
          </a:xfrm>
          <a:prstGeom prst="line">
            <a:avLst/>
          </a:prstGeom>
          <a:noFill/>
          <a:ln w="25400">
            <a:solidFill>
              <a:schemeClr val="tx1"/>
            </a:solidFill>
            <a:round/>
            <a:headEnd/>
            <a:tailEnd/>
          </a:ln>
          <a:effectLst/>
        </p:spPr>
        <p:txBody>
          <a:bodyPr wrap="none" anchor="ctr"/>
          <a:lstStyle/>
          <a:p>
            <a:endParaRPr lang="en-US"/>
          </a:p>
        </p:txBody>
      </p:sp>
      <p:grpSp>
        <p:nvGrpSpPr>
          <p:cNvPr id="72709" name="Group 5"/>
          <p:cNvGrpSpPr>
            <a:grpSpLocks/>
          </p:cNvGrpSpPr>
          <p:nvPr/>
        </p:nvGrpSpPr>
        <p:grpSpPr bwMode="auto">
          <a:xfrm>
            <a:off x="3962400" y="4954588"/>
            <a:ext cx="815975" cy="1439862"/>
            <a:chOff x="2496" y="3121"/>
            <a:chExt cx="514" cy="907"/>
          </a:xfrm>
        </p:grpSpPr>
        <p:grpSp>
          <p:nvGrpSpPr>
            <p:cNvPr id="72710" name="Group 6"/>
            <p:cNvGrpSpPr>
              <a:grpSpLocks/>
            </p:cNvGrpSpPr>
            <p:nvPr/>
          </p:nvGrpSpPr>
          <p:grpSpPr bwMode="auto">
            <a:xfrm>
              <a:off x="2496" y="3121"/>
              <a:ext cx="514" cy="851"/>
              <a:chOff x="2496" y="3121"/>
              <a:chExt cx="514" cy="851"/>
            </a:xfrm>
          </p:grpSpPr>
          <p:sp>
            <p:nvSpPr>
              <p:cNvPr id="72711" name="Freeform 7"/>
              <p:cNvSpPr>
                <a:spLocks/>
              </p:cNvSpPr>
              <p:nvPr/>
            </p:nvSpPr>
            <p:spPr bwMode="auto">
              <a:xfrm>
                <a:off x="2496" y="3360"/>
                <a:ext cx="191" cy="612"/>
              </a:xfrm>
              <a:custGeom>
                <a:avLst/>
                <a:gdLst/>
                <a:ahLst/>
                <a:cxnLst>
                  <a:cxn ang="0">
                    <a:pos x="21" y="602"/>
                  </a:cxn>
                  <a:cxn ang="0">
                    <a:pos x="62" y="576"/>
                  </a:cxn>
                  <a:cxn ang="0">
                    <a:pos x="71" y="563"/>
                  </a:cxn>
                  <a:cxn ang="0">
                    <a:pos x="81" y="545"/>
                  </a:cxn>
                  <a:cxn ang="0">
                    <a:pos x="84" y="540"/>
                  </a:cxn>
                  <a:cxn ang="0">
                    <a:pos x="88" y="527"/>
                  </a:cxn>
                  <a:cxn ang="0">
                    <a:pos x="92" y="518"/>
                  </a:cxn>
                  <a:cxn ang="0">
                    <a:pos x="96" y="509"/>
                  </a:cxn>
                  <a:cxn ang="0">
                    <a:pos x="100" y="500"/>
                  </a:cxn>
                  <a:cxn ang="0">
                    <a:pos x="103" y="487"/>
                  </a:cxn>
                  <a:cxn ang="0">
                    <a:pos x="111" y="465"/>
                  </a:cxn>
                  <a:cxn ang="0">
                    <a:pos x="117" y="439"/>
                  </a:cxn>
                  <a:cxn ang="0">
                    <a:pos x="118" y="434"/>
                  </a:cxn>
                  <a:cxn ang="0">
                    <a:pos x="120" y="421"/>
                  </a:cxn>
                  <a:cxn ang="0">
                    <a:pos x="126" y="398"/>
                  </a:cxn>
                  <a:cxn ang="0">
                    <a:pos x="128" y="390"/>
                  </a:cxn>
                  <a:cxn ang="0">
                    <a:pos x="130" y="376"/>
                  </a:cxn>
                  <a:cxn ang="0">
                    <a:pos x="132" y="368"/>
                  </a:cxn>
                  <a:cxn ang="0">
                    <a:pos x="135" y="354"/>
                  </a:cxn>
                  <a:cxn ang="0">
                    <a:pos x="137" y="341"/>
                  </a:cxn>
                  <a:cxn ang="0">
                    <a:pos x="139" y="337"/>
                  </a:cxn>
                  <a:cxn ang="0">
                    <a:pos x="139" y="328"/>
                  </a:cxn>
                  <a:cxn ang="0">
                    <a:pos x="141" y="314"/>
                  </a:cxn>
                  <a:cxn ang="0">
                    <a:pos x="143" y="306"/>
                  </a:cxn>
                  <a:cxn ang="0">
                    <a:pos x="145" y="301"/>
                  </a:cxn>
                  <a:cxn ang="0">
                    <a:pos x="147" y="284"/>
                  </a:cxn>
                  <a:cxn ang="0">
                    <a:pos x="149" y="274"/>
                  </a:cxn>
                  <a:cxn ang="0">
                    <a:pos x="150" y="266"/>
                  </a:cxn>
                  <a:cxn ang="0">
                    <a:pos x="152" y="252"/>
                  </a:cxn>
                  <a:cxn ang="0">
                    <a:pos x="154" y="244"/>
                  </a:cxn>
                  <a:cxn ang="0">
                    <a:pos x="156" y="231"/>
                  </a:cxn>
                  <a:cxn ang="0">
                    <a:pos x="158" y="221"/>
                  </a:cxn>
                  <a:cxn ang="0">
                    <a:pos x="158" y="213"/>
                  </a:cxn>
                  <a:cxn ang="0">
                    <a:pos x="160" y="199"/>
                  </a:cxn>
                  <a:cxn ang="0">
                    <a:pos x="162" y="195"/>
                  </a:cxn>
                  <a:cxn ang="0">
                    <a:pos x="164" y="186"/>
                  </a:cxn>
                  <a:cxn ang="0">
                    <a:pos x="165" y="173"/>
                  </a:cxn>
                  <a:cxn ang="0">
                    <a:pos x="165" y="164"/>
                  </a:cxn>
                  <a:cxn ang="0">
                    <a:pos x="167" y="155"/>
                  </a:cxn>
                  <a:cxn ang="0">
                    <a:pos x="169" y="146"/>
                  </a:cxn>
                  <a:cxn ang="0">
                    <a:pos x="169" y="137"/>
                  </a:cxn>
                  <a:cxn ang="0">
                    <a:pos x="171" y="129"/>
                  </a:cxn>
                  <a:cxn ang="0">
                    <a:pos x="173" y="124"/>
                  </a:cxn>
                  <a:cxn ang="0">
                    <a:pos x="173" y="115"/>
                  </a:cxn>
                  <a:cxn ang="0">
                    <a:pos x="175" y="106"/>
                  </a:cxn>
                  <a:cxn ang="0">
                    <a:pos x="175" y="97"/>
                  </a:cxn>
                  <a:cxn ang="0">
                    <a:pos x="177" y="93"/>
                  </a:cxn>
                  <a:cxn ang="0">
                    <a:pos x="177" y="84"/>
                  </a:cxn>
                  <a:cxn ang="0">
                    <a:pos x="179" y="80"/>
                  </a:cxn>
                  <a:cxn ang="0">
                    <a:pos x="180" y="71"/>
                  </a:cxn>
                  <a:cxn ang="0">
                    <a:pos x="182" y="53"/>
                  </a:cxn>
                  <a:cxn ang="0">
                    <a:pos x="184" y="44"/>
                  </a:cxn>
                  <a:cxn ang="0">
                    <a:pos x="186" y="27"/>
                  </a:cxn>
                  <a:cxn ang="0">
                    <a:pos x="188" y="22"/>
                  </a:cxn>
                  <a:cxn ang="0">
                    <a:pos x="188" y="13"/>
                  </a:cxn>
                  <a:cxn ang="0">
                    <a:pos x="190" y="9"/>
                  </a:cxn>
                  <a:cxn ang="0">
                    <a:pos x="190" y="0"/>
                  </a:cxn>
                </a:cxnLst>
                <a:rect l="0" t="0" r="r" b="b"/>
                <a:pathLst>
                  <a:path w="191" h="612">
                    <a:moveTo>
                      <a:pt x="0" y="611"/>
                    </a:moveTo>
                    <a:lnTo>
                      <a:pt x="21" y="602"/>
                    </a:lnTo>
                    <a:lnTo>
                      <a:pt x="55" y="584"/>
                    </a:lnTo>
                    <a:lnTo>
                      <a:pt x="62" y="576"/>
                    </a:lnTo>
                    <a:lnTo>
                      <a:pt x="68" y="567"/>
                    </a:lnTo>
                    <a:lnTo>
                      <a:pt x="71" y="563"/>
                    </a:lnTo>
                    <a:lnTo>
                      <a:pt x="73" y="558"/>
                    </a:lnTo>
                    <a:lnTo>
                      <a:pt x="81" y="545"/>
                    </a:lnTo>
                    <a:lnTo>
                      <a:pt x="83" y="540"/>
                    </a:lnTo>
                    <a:lnTo>
                      <a:pt x="84" y="540"/>
                    </a:lnTo>
                    <a:lnTo>
                      <a:pt x="84" y="536"/>
                    </a:lnTo>
                    <a:lnTo>
                      <a:pt x="88" y="527"/>
                    </a:lnTo>
                    <a:lnTo>
                      <a:pt x="90" y="527"/>
                    </a:lnTo>
                    <a:lnTo>
                      <a:pt x="92" y="518"/>
                    </a:lnTo>
                    <a:lnTo>
                      <a:pt x="94" y="514"/>
                    </a:lnTo>
                    <a:lnTo>
                      <a:pt x="96" y="509"/>
                    </a:lnTo>
                    <a:lnTo>
                      <a:pt x="98" y="505"/>
                    </a:lnTo>
                    <a:lnTo>
                      <a:pt x="100" y="500"/>
                    </a:lnTo>
                    <a:lnTo>
                      <a:pt x="101" y="496"/>
                    </a:lnTo>
                    <a:lnTo>
                      <a:pt x="103" y="487"/>
                    </a:lnTo>
                    <a:lnTo>
                      <a:pt x="105" y="482"/>
                    </a:lnTo>
                    <a:lnTo>
                      <a:pt x="111" y="465"/>
                    </a:lnTo>
                    <a:lnTo>
                      <a:pt x="113" y="456"/>
                    </a:lnTo>
                    <a:lnTo>
                      <a:pt x="117" y="439"/>
                    </a:lnTo>
                    <a:lnTo>
                      <a:pt x="117" y="434"/>
                    </a:lnTo>
                    <a:lnTo>
                      <a:pt x="118" y="434"/>
                    </a:lnTo>
                    <a:lnTo>
                      <a:pt x="118" y="429"/>
                    </a:lnTo>
                    <a:lnTo>
                      <a:pt x="120" y="421"/>
                    </a:lnTo>
                    <a:lnTo>
                      <a:pt x="126" y="403"/>
                    </a:lnTo>
                    <a:lnTo>
                      <a:pt x="126" y="398"/>
                    </a:lnTo>
                    <a:lnTo>
                      <a:pt x="126" y="394"/>
                    </a:lnTo>
                    <a:lnTo>
                      <a:pt x="128" y="390"/>
                    </a:lnTo>
                    <a:lnTo>
                      <a:pt x="130" y="381"/>
                    </a:lnTo>
                    <a:lnTo>
                      <a:pt x="130" y="376"/>
                    </a:lnTo>
                    <a:lnTo>
                      <a:pt x="132" y="372"/>
                    </a:lnTo>
                    <a:lnTo>
                      <a:pt x="132" y="368"/>
                    </a:lnTo>
                    <a:lnTo>
                      <a:pt x="134" y="363"/>
                    </a:lnTo>
                    <a:lnTo>
                      <a:pt x="135" y="354"/>
                    </a:lnTo>
                    <a:lnTo>
                      <a:pt x="135" y="345"/>
                    </a:lnTo>
                    <a:lnTo>
                      <a:pt x="137" y="341"/>
                    </a:lnTo>
                    <a:lnTo>
                      <a:pt x="137" y="337"/>
                    </a:lnTo>
                    <a:lnTo>
                      <a:pt x="139" y="337"/>
                    </a:lnTo>
                    <a:lnTo>
                      <a:pt x="139" y="332"/>
                    </a:lnTo>
                    <a:lnTo>
                      <a:pt x="139" y="328"/>
                    </a:lnTo>
                    <a:lnTo>
                      <a:pt x="141" y="319"/>
                    </a:lnTo>
                    <a:lnTo>
                      <a:pt x="141" y="314"/>
                    </a:lnTo>
                    <a:lnTo>
                      <a:pt x="143" y="310"/>
                    </a:lnTo>
                    <a:lnTo>
                      <a:pt x="143" y="306"/>
                    </a:lnTo>
                    <a:lnTo>
                      <a:pt x="145" y="306"/>
                    </a:lnTo>
                    <a:lnTo>
                      <a:pt x="145" y="301"/>
                    </a:lnTo>
                    <a:lnTo>
                      <a:pt x="145" y="297"/>
                    </a:lnTo>
                    <a:lnTo>
                      <a:pt x="147" y="284"/>
                    </a:lnTo>
                    <a:lnTo>
                      <a:pt x="149" y="279"/>
                    </a:lnTo>
                    <a:lnTo>
                      <a:pt x="149" y="274"/>
                    </a:lnTo>
                    <a:lnTo>
                      <a:pt x="149" y="270"/>
                    </a:lnTo>
                    <a:lnTo>
                      <a:pt x="150" y="266"/>
                    </a:lnTo>
                    <a:lnTo>
                      <a:pt x="152" y="257"/>
                    </a:lnTo>
                    <a:lnTo>
                      <a:pt x="152" y="252"/>
                    </a:lnTo>
                    <a:lnTo>
                      <a:pt x="152" y="248"/>
                    </a:lnTo>
                    <a:lnTo>
                      <a:pt x="154" y="244"/>
                    </a:lnTo>
                    <a:lnTo>
                      <a:pt x="154" y="239"/>
                    </a:lnTo>
                    <a:lnTo>
                      <a:pt x="156" y="231"/>
                    </a:lnTo>
                    <a:lnTo>
                      <a:pt x="156" y="226"/>
                    </a:lnTo>
                    <a:lnTo>
                      <a:pt x="158" y="221"/>
                    </a:lnTo>
                    <a:lnTo>
                      <a:pt x="158" y="217"/>
                    </a:lnTo>
                    <a:lnTo>
                      <a:pt x="158" y="213"/>
                    </a:lnTo>
                    <a:lnTo>
                      <a:pt x="160" y="203"/>
                    </a:lnTo>
                    <a:lnTo>
                      <a:pt x="160" y="199"/>
                    </a:lnTo>
                    <a:lnTo>
                      <a:pt x="162" y="199"/>
                    </a:lnTo>
                    <a:lnTo>
                      <a:pt x="162" y="195"/>
                    </a:lnTo>
                    <a:lnTo>
                      <a:pt x="162" y="190"/>
                    </a:lnTo>
                    <a:lnTo>
                      <a:pt x="164" y="186"/>
                    </a:lnTo>
                    <a:lnTo>
                      <a:pt x="164" y="182"/>
                    </a:lnTo>
                    <a:lnTo>
                      <a:pt x="165" y="173"/>
                    </a:lnTo>
                    <a:lnTo>
                      <a:pt x="165" y="168"/>
                    </a:lnTo>
                    <a:lnTo>
                      <a:pt x="165" y="164"/>
                    </a:lnTo>
                    <a:lnTo>
                      <a:pt x="167" y="160"/>
                    </a:lnTo>
                    <a:lnTo>
                      <a:pt x="167" y="155"/>
                    </a:lnTo>
                    <a:lnTo>
                      <a:pt x="167" y="150"/>
                    </a:lnTo>
                    <a:lnTo>
                      <a:pt x="169" y="146"/>
                    </a:lnTo>
                    <a:lnTo>
                      <a:pt x="169" y="142"/>
                    </a:lnTo>
                    <a:lnTo>
                      <a:pt x="169" y="137"/>
                    </a:lnTo>
                    <a:lnTo>
                      <a:pt x="171" y="133"/>
                    </a:lnTo>
                    <a:lnTo>
                      <a:pt x="171" y="129"/>
                    </a:lnTo>
                    <a:lnTo>
                      <a:pt x="171" y="124"/>
                    </a:lnTo>
                    <a:lnTo>
                      <a:pt x="173" y="124"/>
                    </a:lnTo>
                    <a:lnTo>
                      <a:pt x="173" y="120"/>
                    </a:lnTo>
                    <a:lnTo>
                      <a:pt x="173" y="115"/>
                    </a:lnTo>
                    <a:lnTo>
                      <a:pt x="175" y="111"/>
                    </a:lnTo>
                    <a:lnTo>
                      <a:pt x="175" y="106"/>
                    </a:lnTo>
                    <a:lnTo>
                      <a:pt x="175" y="102"/>
                    </a:lnTo>
                    <a:lnTo>
                      <a:pt x="175" y="97"/>
                    </a:lnTo>
                    <a:lnTo>
                      <a:pt x="177" y="97"/>
                    </a:lnTo>
                    <a:lnTo>
                      <a:pt x="177" y="93"/>
                    </a:lnTo>
                    <a:lnTo>
                      <a:pt x="177" y="89"/>
                    </a:lnTo>
                    <a:lnTo>
                      <a:pt x="177" y="84"/>
                    </a:lnTo>
                    <a:lnTo>
                      <a:pt x="179" y="84"/>
                    </a:lnTo>
                    <a:lnTo>
                      <a:pt x="179" y="80"/>
                    </a:lnTo>
                    <a:lnTo>
                      <a:pt x="179" y="75"/>
                    </a:lnTo>
                    <a:lnTo>
                      <a:pt x="180" y="71"/>
                    </a:lnTo>
                    <a:lnTo>
                      <a:pt x="180" y="66"/>
                    </a:lnTo>
                    <a:lnTo>
                      <a:pt x="182" y="53"/>
                    </a:lnTo>
                    <a:lnTo>
                      <a:pt x="182" y="49"/>
                    </a:lnTo>
                    <a:lnTo>
                      <a:pt x="184" y="44"/>
                    </a:lnTo>
                    <a:lnTo>
                      <a:pt x="184" y="40"/>
                    </a:lnTo>
                    <a:lnTo>
                      <a:pt x="186" y="27"/>
                    </a:lnTo>
                    <a:lnTo>
                      <a:pt x="186" y="22"/>
                    </a:lnTo>
                    <a:lnTo>
                      <a:pt x="188" y="22"/>
                    </a:lnTo>
                    <a:lnTo>
                      <a:pt x="188" y="18"/>
                    </a:lnTo>
                    <a:lnTo>
                      <a:pt x="188" y="13"/>
                    </a:lnTo>
                    <a:lnTo>
                      <a:pt x="188" y="9"/>
                    </a:lnTo>
                    <a:lnTo>
                      <a:pt x="190" y="9"/>
                    </a:lnTo>
                    <a:lnTo>
                      <a:pt x="190" y="5"/>
                    </a:lnTo>
                    <a:lnTo>
                      <a:pt x="190"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72712" name="Freeform 8"/>
              <p:cNvSpPr>
                <a:spLocks/>
              </p:cNvSpPr>
              <p:nvPr/>
            </p:nvSpPr>
            <p:spPr bwMode="auto">
              <a:xfrm>
                <a:off x="2686" y="3147"/>
                <a:ext cx="44" cy="214"/>
              </a:xfrm>
              <a:custGeom>
                <a:avLst/>
                <a:gdLst/>
                <a:ahLst/>
                <a:cxnLst>
                  <a:cxn ang="0">
                    <a:pos x="0" y="213"/>
                  </a:cxn>
                  <a:cxn ang="0">
                    <a:pos x="0" y="213"/>
                  </a:cxn>
                  <a:cxn ang="0">
                    <a:pos x="0" y="208"/>
                  </a:cxn>
                  <a:cxn ang="0">
                    <a:pos x="2" y="208"/>
                  </a:cxn>
                  <a:cxn ang="0">
                    <a:pos x="2" y="204"/>
                  </a:cxn>
                  <a:cxn ang="0">
                    <a:pos x="2" y="200"/>
                  </a:cxn>
                  <a:cxn ang="0">
                    <a:pos x="4" y="191"/>
                  </a:cxn>
                  <a:cxn ang="0">
                    <a:pos x="4" y="186"/>
                  </a:cxn>
                  <a:cxn ang="0">
                    <a:pos x="5" y="186"/>
                  </a:cxn>
                  <a:cxn ang="0">
                    <a:pos x="5" y="182"/>
                  </a:cxn>
                  <a:cxn ang="0">
                    <a:pos x="5" y="178"/>
                  </a:cxn>
                  <a:cxn ang="0">
                    <a:pos x="5" y="173"/>
                  </a:cxn>
                  <a:cxn ang="0">
                    <a:pos x="7" y="169"/>
                  </a:cxn>
                  <a:cxn ang="0">
                    <a:pos x="7" y="164"/>
                  </a:cxn>
                  <a:cxn ang="0">
                    <a:pos x="9" y="160"/>
                  </a:cxn>
                  <a:cxn ang="0">
                    <a:pos x="9" y="155"/>
                  </a:cxn>
                  <a:cxn ang="0">
                    <a:pos x="9" y="151"/>
                  </a:cxn>
                  <a:cxn ang="0">
                    <a:pos x="11" y="147"/>
                  </a:cxn>
                  <a:cxn ang="0">
                    <a:pos x="11" y="142"/>
                  </a:cxn>
                  <a:cxn ang="0">
                    <a:pos x="13" y="138"/>
                  </a:cxn>
                  <a:cxn ang="0">
                    <a:pos x="13" y="133"/>
                  </a:cxn>
                  <a:cxn ang="0">
                    <a:pos x="13" y="129"/>
                  </a:cxn>
                  <a:cxn ang="0">
                    <a:pos x="15" y="125"/>
                  </a:cxn>
                  <a:cxn ang="0">
                    <a:pos x="15" y="120"/>
                  </a:cxn>
                  <a:cxn ang="0">
                    <a:pos x="15" y="115"/>
                  </a:cxn>
                  <a:cxn ang="0">
                    <a:pos x="17" y="115"/>
                  </a:cxn>
                  <a:cxn ang="0">
                    <a:pos x="17" y="111"/>
                  </a:cxn>
                  <a:cxn ang="0">
                    <a:pos x="17" y="107"/>
                  </a:cxn>
                  <a:cxn ang="0">
                    <a:pos x="19" y="107"/>
                  </a:cxn>
                  <a:cxn ang="0">
                    <a:pos x="19" y="102"/>
                  </a:cxn>
                  <a:cxn ang="0">
                    <a:pos x="19" y="98"/>
                  </a:cxn>
                  <a:cxn ang="0">
                    <a:pos x="21" y="98"/>
                  </a:cxn>
                  <a:cxn ang="0">
                    <a:pos x="21" y="93"/>
                  </a:cxn>
                  <a:cxn ang="0">
                    <a:pos x="21" y="89"/>
                  </a:cxn>
                  <a:cxn ang="0">
                    <a:pos x="22" y="84"/>
                  </a:cxn>
                  <a:cxn ang="0">
                    <a:pos x="22" y="80"/>
                  </a:cxn>
                  <a:cxn ang="0">
                    <a:pos x="22" y="76"/>
                  </a:cxn>
                  <a:cxn ang="0">
                    <a:pos x="24" y="76"/>
                  </a:cxn>
                  <a:cxn ang="0">
                    <a:pos x="24" y="71"/>
                  </a:cxn>
                  <a:cxn ang="0">
                    <a:pos x="24" y="67"/>
                  </a:cxn>
                  <a:cxn ang="0">
                    <a:pos x="26" y="67"/>
                  </a:cxn>
                  <a:cxn ang="0">
                    <a:pos x="26" y="62"/>
                  </a:cxn>
                  <a:cxn ang="0">
                    <a:pos x="26" y="58"/>
                  </a:cxn>
                  <a:cxn ang="0">
                    <a:pos x="28" y="58"/>
                  </a:cxn>
                  <a:cxn ang="0">
                    <a:pos x="28" y="54"/>
                  </a:cxn>
                  <a:cxn ang="0">
                    <a:pos x="28" y="49"/>
                  </a:cxn>
                  <a:cxn ang="0">
                    <a:pos x="30" y="49"/>
                  </a:cxn>
                  <a:cxn ang="0">
                    <a:pos x="30" y="44"/>
                  </a:cxn>
                  <a:cxn ang="0">
                    <a:pos x="32" y="40"/>
                  </a:cxn>
                  <a:cxn ang="0">
                    <a:pos x="32" y="36"/>
                  </a:cxn>
                  <a:cxn ang="0">
                    <a:pos x="33" y="36"/>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4">
                    <a:moveTo>
                      <a:pt x="0" y="213"/>
                    </a:moveTo>
                    <a:lnTo>
                      <a:pt x="0" y="213"/>
                    </a:lnTo>
                    <a:lnTo>
                      <a:pt x="0" y="208"/>
                    </a:lnTo>
                    <a:lnTo>
                      <a:pt x="2" y="208"/>
                    </a:lnTo>
                    <a:lnTo>
                      <a:pt x="2" y="204"/>
                    </a:lnTo>
                    <a:lnTo>
                      <a:pt x="2" y="200"/>
                    </a:lnTo>
                    <a:lnTo>
                      <a:pt x="4" y="191"/>
                    </a:lnTo>
                    <a:lnTo>
                      <a:pt x="4" y="186"/>
                    </a:lnTo>
                    <a:lnTo>
                      <a:pt x="5" y="186"/>
                    </a:lnTo>
                    <a:lnTo>
                      <a:pt x="5" y="182"/>
                    </a:lnTo>
                    <a:lnTo>
                      <a:pt x="5" y="178"/>
                    </a:lnTo>
                    <a:lnTo>
                      <a:pt x="5" y="173"/>
                    </a:lnTo>
                    <a:lnTo>
                      <a:pt x="7" y="169"/>
                    </a:lnTo>
                    <a:lnTo>
                      <a:pt x="7" y="164"/>
                    </a:lnTo>
                    <a:lnTo>
                      <a:pt x="9" y="160"/>
                    </a:lnTo>
                    <a:lnTo>
                      <a:pt x="9" y="155"/>
                    </a:lnTo>
                    <a:lnTo>
                      <a:pt x="9" y="151"/>
                    </a:lnTo>
                    <a:lnTo>
                      <a:pt x="11" y="147"/>
                    </a:lnTo>
                    <a:lnTo>
                      <a:pt x="11" y="142"/>
                    </a:lnTo>
                    <a:lnTo>
                      <a:pt x="13" y="138"/>
                    </a:lnTo>
                    <a:lnTo>
                      <a:pt x="13" y="133"/>
                    </a:lnTo>
                    <a:lnTo>
                      <a:pt x="13" y="129"/>
                    </a:lnTo>
                    <a:lnTo>
                      <a:pt x="15" y="125"/>
                    </a:lnTo>
                    <a:lnTo>
                      <a:pt x="15" y="120"/>
                    </a:lnTo>
                    <a:lnTo>
                      <a:pt x="15" y="115"/>
                    </a:lnTo>
                    <a:lnTo>
                      <a:pt x="17" y="115"/>
                    </a:lnTo>
                    <a:lnTo>
                      <a:pt x="17" y="111"/>
                    </a:lnTo>
                    <a:lnTo>
                      <a:pt x="17" y="107"/>
                    </a:lnTo>
                    <a:lnTo>
                      <a:pt x="19" y="107"/>
                    </a:lnTo>
                    <a:lnTo>
                      <a:pt x="19" y="102"/>
                    </a:lnTo>
                    <a:lnTo>
                      <a:pt x="19" y="98"/>
                    </a:lnTo>
                    <a:lnTo>
                      <a:pt x="21" y="98"/>
                    </a:lnTo>
                    <a:lnTo>
                      <a:pt x="21" y="93"/>
                    </a:lnTo>
                    <a:lnTo>
                      <a:pt x="21" y="89"/>
                    </a:lnTo>
                    <a:lnTo>
                      <a:pt x="22" y="84"/>
                    </a:lnTo>
                    <a:lnTo>
                      <a:pt x="22" y="80"/>
                    </a:lnTo>
                    <a:lnTo>
                      <a:pt x="22" y="76"/>
                    </a:lnTo>
                    <a:lnTo>
                      <a:pt x="24" y="76"/>
                    </a:lnTo>
                    <a:lnTo>
                      <a:pt x="24" y="71"/>
                    </a:lnTo>
                    <a:lnTo>
                      <a:pt x="24" y="67"/>
                    </a:lnTo>
                    <a:lnTo>
                      <a:pt x="26" y="67"/>
                    </a:lnTo>
                    <a:lnTo>
                      <a:pt x="26" y="62"/>
                    </a:lnTo>
                    <a:lnTo>
                      <a:pt x="26" y="58"/>
                    </a:lnTo>
                    <a:lnTo>
                      <a:pt x="28" y="58"/>
                    </a:lnTo>
                    <a:lnTo>
                      <a:pt x="28" y="54"/>
                    </a:lnTo>
                    <a:lnTo>
                      <a:pt x="28" y="49"/>
                    </a:lnTo>
                    <a:lnTo>
                      <a:pt x="30" y="49"/>
                    </a:lnTo>
                    <a:lnTo>
                      <a:pt x="30" y="44"/>
                    </a:lnTo>
                    <a:lnTo>
                      <a:pt x="32" y="40"/>
                    </a:lnTo>
                    <a:lnTo>
                      <a:pt x="32" y="36"/>
                    </a:lnTo>
                    <a:lnTo>
                      <a:pt x="33" y="36"/>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72713" name="Freeform 9"/>
              <p:cNvSpPr>
                <a:spLocks/>
              </p:cNvSpPr>
              <p:nvPr/>
            </p:nvSpPr>
            <p:spPr bwMode="auto">
              <a:xfrm>
                <a:off x="2729" y="3121"/>
                <a:ext cx="34" cy="27"/>
              </a:xfrm>
              <a:custGeom>
                <a:avLst/>
                <a:gdLst/>
                <a:ahLst/>
                <a:cxnLst>
                  <a:cxn ang="0">
                    <a:pos x="0" y="26"/>
                  </a:cxn>
                  <a:cxn ang="0">
                    <a:pos x="0" y="26"/>
                  </a:cxn>
                  <a:cxn ang="0">
                    <a:pos x="0" y="22"/>
                  </a:cxn>
                  <a:cxn ang="0">
                    <a:pos x="2" y="22"/>
                  </a:cxn>
                  <a:cxn ang="0">
                    <a:pos x="2" y="18"/>
                  </a:cxn>
                  <a:cxn ang="0">
                    <a:pos x="4" y="18"/>
                  </a:cxn>
                  <a:cxn ang="0">
                    <a:pos x="4" y="13"/>
                  </a:cxn>
                  <a:cxn ang="0">
                    <a:pos x="6" y="13"/>
                  </a:cxn>
                  <a:cxn ang="0">
                    <a:pos x="8" y="9"/>
                  </a:cxn>
                  <a:cxn ang="0">
                    <a:pos x="10" y="9"/>
                  </a:cxn>
                  <a:cxn ang="0">
                    <a:pos x="10" y="5"/>
                  </a:cxn>
                  <a:cxn ang="0">
                    <a:pos x="12" y="5"/>
                  </a:cxn>
                  <a:cxn ang="0">
                    <a:pos x="13" y="5"/>
                  </a:cxn>
                  <a:cxn ang="0">
                    <a:pos x="13" y="0"/>
                  </a:cxn>
                  <a:cxn ang="0">
                    <a:pos x="15" y="0"/>
                  </a:cxn>
                  <a:cxn ang="0">
                    <a:pos x="18" y="0"/>
                  </a:cxn>
                  <a:cxn ang="0">
                    <a:pos x="19" y="0"/>
                  </a:cxn>
                  <a:cxn ang="0">
                    <a:pos x="21" y="0"/>
                  </a:cxn>
                  <a:cxn ang="0">
                    <a:pos x="23" y="0"/>
                  </a:cxn>
                  <a:cxn ang="0">
                    <a:pos x="25" y="0"/>
                  </a:cxn>
                  <a:cxn ang="0">
                    <a:pos x="25" y="5"/>
                  </a:cxn>
                  <a:cxn ang="0">
                    <a:pos x="27" y="5"/>
                  </a:cxn>
                  <a:cxn ang="0">
                    <a:pos x="29" y="5"/>
                  </a:cxn>
                  <a:cxn ang="0">
                    <a:pos x="29" y="9"/>
                  </a:cxn>
                  <a:cxn ang="0">
                    <a:pos x="31" y="9"/>
                  </a:cxn>
                  <a:cxn ang="0">
                    <a:pos x="31" y="13"/>
                  </a:cxn>
                  <a:cxn ang="0">
                    <a:pos x="33" y="13"/>
                  </a:cxn>
                </a:cxnLst>
                <a:rect l="0" t="0" r="r" b="b"/>
                <a:pathLst>
                  <a:path w="34" h="27">
                    <a:moveTo>
                      <a:pt x="0" y="26"/>
                    </a:moveTo>
                    <a:lnTo>
                      <a:pt x="0" y="26"/>
                    </a:lnTo>
                    <a:lnTo>
                      <a:pt x="0" y="22"/>
                    </a:lnTo>
                    <a:lnTo>
                      <a:pt x="2" y="22"/>
                    </a:lnTo>
                    <a:lnTo>
                      <a:pt x="2" y="18"/>
                    </a:lnTo>
                    <a:lnTo>
                      <a:pt x="4" y="18"/>
                    </a:lnTo>
                    <a:lnTo>
                      <a:pt x="4" y="13"/>
                    </a:lnTo>
                    <a:lnTo>
                      <a:pt x="6" y="13"/>
                    </a:lnTo>
                    <a:lnTo>
                      <a:pt x="8" y="9"/>
                    </a:lnTo>
                    <a:lnTo>
                      <a:pt x="10" y="9"/>
                    </a:lnTo>
                    <a:lnTo>
                      <a:pt x="10" y="5"/>
                    </a:lnTo>
                    <a:lnTo>
                      <a:pt x="12" y="5"/>
                    </a:lnTo>
                    <a:lnTo>
                      <a:pt x="13" y="5"/>
                    </a:lnTo>
                    <a:lnTo>
                      <a:pt x="13" y="0"/>
                    </a:lnTo>
                    <a:lnTo>
                      <a:pt x="15" y="0"/>
                    </a:lnTo>
                    <a:lnTo>
                      <a:pt x="18" y="0"/>
                    </a:lnTo>
                    <a:lnTo>
                      <a:pt x="19" y="0"/>
                    </a:lnTo>
                    <a:lnTo>
                      <a:pt x="21" y="0"/>
                    </a:lnTo>
                    <a:lnTo>
                      <a:pt x="23" y="0"/>
                    </a:lnTo>
                    <a:lnTo>
                      <a:pt x="25" y="0"/>
                    </a:lnTo>
                    <a:lnTo>
                      <a:pt x="25" y="5"/>
                    </a:lnTo>
                    <a:lnTo>
                      <a:pt x="27" y="5"/>
                    </a:lnTo>
                    <a:lnTo>
                      <a:pt x="29" y="5"/>
                    </a:lnTo>
                    <a:lnTo>
                      <a:pt x="29" y="9"/>
                    </a:lnTo>
                    <a:lnTo>
                      <a:pt x="31" y="9"/>
                    </a:lnTo>
                    <a:lnTo>
                      <a:pt x="31" y="13"/>
                    </a:lnTo>
                    <a:lnTo>
                      <a:pt x="33" y="1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72714" name="Freeform 10"/>
              <p:cNvSpPr>
                <a:spLocks/>
              </p:cNvSpPr>
              <p:nvPr/>
            </p:nvSpPr>
            <p:spPr bwMode="auto">
              <a:xfrm>
                <a:off x="2762" y="3134"/>
                <a:ext cx="46" cy="205"/>
              </a:xfrm>
              <a:custGeom>
                <a:avLst/>
                <a:gdLst/>
                <a:ahLst/>
                <a:cxnLst>
                  <a:cxn ang="0">
                    <a:pos x="0" y="0"/>
                  </a:cxn>
                  <a:cxn ang="0">
                    <a:pos x="0" y="0"/>
                  </a:cxn>
                  <a:cxn ang="0">
                    <a:pos x="2" y="0"/>
                  </a:cxn>
                  <a:cxn ang="0">
                    <a:pos x="2" y="5"/>
                  </a:cxn>
                  <a:cxn ang="0">
                    <a:pos x="4" y="5"/>
                  </a:cxn>
                  <a:cxn ang="0">
                    <a:pos x="4" y="9"/>
                  </a:cxn>
                  <a:cxn ang="0">
                    <a:pos x="6" y="9"/>
                  </a:cxn>
                  <a:cxn ang="0">
                    <a:pos x="6" y="13"/>
                  </a:cxn>
                  <a:cxn ang="0">
                    <a:pos x="8" y="13"/>
                  </a:cxn>
                  <a:cxn ang="0">
                    <a:pos x="8" y="18"/>
                  </a:cxn>
                  <a:cxn ang="0">
                    <a:pos x="8"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4"/>
                  </a:cxn>
                  <a:cxn ang="0">
                    <a:pos x="19" y="54"/>
                  </a:cxn>
                  <a:cxn ang="0">
                    <a:pos x="19" y="58"/>
                  </a:cxn>
                  <a:cxn ang="0">
                    <a:pos x="19" y="62"/>
                  </a:cxn>
                  <a:cxn ang="0">
                    <a:pos x="21" y="62"/>
                  </a:cxn>
                  <a:cxn ang="0">
                    <a:pos x="21" y="67"/>
                  </a:cxn>
                  <a:cxn ang="0">
                    <a:pos x="21" y="71"/>
                  </a:cxn>
                  <a:cxn ang="0">
                    <a:pos x="23" y="71"/>
                  </a:cxn>
                  <a:cxn ang="0">
                    <a:pos x="23" y="75"/>
                  </a:cxn>
                  <a:cxn ang="0">
                    <a:pos x="24" y="80"/>
                  </a:cxn>
                  <a:cxn ang="0">
                    <a:pos x="24" y="84"/>
                  </a:cxn>
                  <a:cxn ang="0">
                    <a:pos x="24" y="89"/>
                  </a:cxn>
                  <a:cxn ang="0">
                    <a:pos x="26" y="93"/>
                  </a:cxn>
                  <a:cxn ang="0">
                    <a:pos x="26" y="97"/>
                  </a:cxn>
                  <a:cxn ang="0">
                    <a:pos x="28" y="102"/>
                  </a:cxn>
                  <a:cxn ang="0">
                    <a:pos x="28" y="107"/>
                  </a:cxn>
                  <a:cxn ang="0">
                    <a:pos x="30" y="111"/>
                  </a:cxn>
                  <a:cxn ang="0">
                    <a:pos x="30" y="115"/>
                  </a:cxn>
                  <a:cxn ang="0">
                    <a:pos x="32" y="120"/>
                  </a:cxn>
                  <a:cxn ang="0">
                    <a:pos x="32" y="124"/>
                  </a:cxn>
                  <a:cxn ang="0">
                    <a:pos x="32" y="129"/>
                  </a:cxn>
                  <a:cxn ang="0">
                    <a:pos x="34" y="133"/>
                  </a:cxn>
                  <a:cxn ang="0">
                    <a:pos x="34" y="138"/>
                  </a:cxn>
                  <a:cxn ang="0">
                    <a:pos x="36" y="142"/>
                  </a:cxn>
                  <a:cxn ang="0">
                    <a:pos x="36" y="146"/>
                  </a:cxn>
                  <a:cxn ang="0">
                    <a:pos x="36" y="151"/>
                  </a:cxn>
                  <a:cxn ang="0">
                    <a:pos x="37" y="155"/>
                  </a:cxn>
                  <a:cxn ang="0">
                    <a:pos x="37" y="160"/>
                  </a:cxn>
                  <a:cxn ang="0">
                    <a:pos x="37" y="164"/>
                  </a:cxn>
                  <a:cxn ang="0">
                    <a:pos x="39" y="164"/>
                  </a:cxn>
                  <a:cxn ang="0">
                    <a:pos x="39" y="168"/>
                  </a:cxn>
                  <a:cxn ang="0">
                    <a:pos x="39" y="173"/>
                  </a:cxn>
                  <a:cxn ang="0">
                    <a:pos x="41" y="177"/>
                  </a:cxn>
                  <a:cxn ang="0">
                    <a:pos x="41" y="182"/>
                  </a:cxn>
                  <a:cxn ang="0">
                    <a:pos x="43" y="186"/>
                  </a:cxn>
                  <a:cxn ang="0">
                    <a:pos x="43" y="191"/>
                  </a:cxn>
                  <a:cxn ang="0">
                    <a:pos x="43" y="195"/>
                  </a:cxn>
                  <a:cxn ang="0">
                    <a:pos x="43" y="199"/>
                  </a:cxn>
                  <a:cxn ang="0">
                    <a:pos x="45" y="199"/>
                  </a:cxn>
                  <a:cxn ang="0">
                    <a:pos x="45" y="204"/>
                  </a:cxn>
                </a:cxnLst>
                <a:rect l="0" t="0" r="r" b="b"/>
                <a:pathLst>
                  <a:path w="46" h="205">
                    <a:moveTo>
                      <a:pt x="0" y="0"/>
                    </a:moveTo>
                    <a:lnTo>
                      <a:pt x="0" y="0"/>
                    </a:lnTo>
                    <a:lnTo>
                      <a:pt x="2" y="0"/>
                    </a:lnTo>
                    <a:lnTo>
                      <a:pt x="2" y="5"/>
                    </a:lnTo>
                    <a:lnTo>
                      <a:pt x="4" y="5"/>
                    </a:lnTo>
                    <a:lnTo>
                      <a:pt x="4" y="9"/>
                    </a:lnTo>
                    <a:lnTo>
                      <a:pt x="6" y="9"/>
                    </a:lnTo>
                    <a:lnTo>
                      <a:pt x="6" y="13"/>
                    </a:lnTo>
                    <a:lnTo>
                      <a:pt x="8" y="13"/>
                    </a:lnTo>
                    <a:lnTo>
                      <a:pt x="8" y="18"/>
                    </a:lnTo>
                    <a:lnTo>
                      <a:pt x="8" y="22"/>
                    </a:lnTo>
                    <a:lnTo>
                      <a:pt x="9" y="22"/>
                    </a:lnTo>
                    <a:lnTo>
                      <a:pt x="9" y="27"/>
                    </a:lnTo>
                    <a:lnTo>
                      <a:pt x="11" y="27"/>
                    </a:lnTo>
                    <a:lnTo>
                      <a:pt x="11" y="31"/>
                    </a:lnTo>
                    <a:lnTo>
                      <a:pt x="13" y="36"/>
                    </a:lnTo>
                    <a:lnTo>
                      <a:pt x="13" y="40"/>
                    </a:lnTo>
                    <a:lnTo>
                      <a:pt x="15" y="40"/>
                    </a:lnTo>
                    <a:lnTo>
                      <a:pt x="15" y="44"/>
                    </a:lnTo>
                    <a:lnTo>
                      <a:pt x="15" y="49"/>
                    </a:lnTo>
                    <a:lnTo>
                      <a:pt x="17" y="49"/>
                    </a:lnTo>
                    <a:lnTo>
                      <a:pt x="17" y="54"/>
                    </a:lnTo>
                    <a:lnTo>
                      <a:pt x="19" y="54"/>
                    </a:lnTo>
                    <a:lnTo>
                      <a:pt x="19" y="58"/>
                    </a:lnTo>
                    <a:lnTo>
                      <a:pt x="19" y="62"/>
                    </a:lnTo>
                    <a:lnTo>
                      <a:pt x="21" y="62"/>
                    </a:lnTo>
                    <a:lnTo>
                      <a:pt x="21" y="67"/>
                    </a:lnTo>
                    <a:lnTo>
                      <a:pt x="21" y="71"/>
                    </a:lnTo>
                    <a:lnTo>
                      <a:pt x="23" y="71"/>
                    </a:lnTo>
                    <a:lnTo>
                      <a:pt x="23" y="75"/>
                    </a:lnTo>
                    <a:lnTo>
                      <a:pt x="24" y="80"/>
                    </a:lnTo>
                    <a:lnTo>
                      <a:pt x="24" y="84"/>
                    </a:lnTo>
                    <a:lnTo>
                      <a:pt x="24" y="89"/>
                    </a:lnTo>
                    <a:lnTo>
                      <a:pt x="26" y="93"/>
                    </a:lnTo>
                    <a:lnTo>
                      <a:pt x="26" y="97"/>
                    </a:lnTo>
                    <a:lnTo>
                      <a:pt x="28" y="102"/>
                    </a:lnTo>
                    <a:lnTo>
                      <a:pt x="28" y="107"/>
                    </a:lnTo>
                    <a:lnTo>
                      <a:pt x="30" y="111"/>
                    </a:lnTo>
                    <a:lnTo>
                      <a:pt x="30" y="115"/>
                    </a:lnTo>
                    <a:lnTo>
                      <a:pt x="32" y="120"/>
                    </a:lnTo>
                    <a:lnTo>
                      <a:pt x="32" y="124"/>
                    </a:lnTo>
                    <a:lnTo>
                      <a:pt x="32" y="129"/>
                    </a:lnTo>
                    <a:lnTo>
                      <a:pt x="34" y="133"/>
                    </a:lnTo>
                    <a:lnTo>
                      <a:pt x="34" y="138"/>
                    </a:lnTo>
                    <a:lnTo>
                      <a:pt x="36" y="142"/>
                    </a:lnTo>
                    <a:lnTo>
                      <a:pt x="36" y="146"/>
                    </a:lnTo>
                    <a:lnTo>
                      <a:pt x="36" y="151"/>
                    </a:lnTo>
                    <a:lnTo>
                      <a:pt x="37" y="155"/>
                    </a:lnTo>
                    <a:lnTo>
                      <a:pt x="37" y="160"/>
                    </a:lnTo>
                    <a:lnTo>
                      <a:pt x="37" y="164"/>
                    </a:lnTo>
                    <a:lnTo>
                      <a:pt x="39" y="164"/>
                    </a:lnTo>
                    <a:lnTo>
                      <a:pt x="39" y="168"/>
                    </a:lnTo>
                    <a:lnTo>
                      <a:pt x="39" y="173"/>
                    </a:lnTo>
                    <a:lnTo>
                      <a:pt x="41" y="177"/>
                    </a:lnTo>
                    <a:lnTo>
                      <a:pt x="41" y="182"/>
                    </a:lnTo>
                    <a:lnTo>
                      <a:pt x="43" y="186"/>
                    </a:lnTo>
                    <a:lnTo>
                      <a:pt x="43" y="191"/>
                    </a:lnTo>
                    <a:lnTo>
                      <a:pt x="43" y="195"/>
                    </a:lnTo>
                    <a:lnTo>
                      <a:pt x="43" y="199"/>
                    </a:lnTo>
                    <a:lnTo>
                      <a:pt x="45" y="199"/>
                    </a:lnTo>
                    <a:lnTo>
                      <a:pt x="45" y="204"/>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72715" name="Freeform 11"/>
              <p:cNvSpPr>
                <a:spLocks/>
              </p:cNvSpPr>
              <p:nvPr/>
            </p:nvSpPr>
            <p:spPr bwMode="auto">
              <a:xfrm>
                <a:off x="2807" y="3338"/>
                <a:ext cx="137" cy="601"/>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5"/>
                  </a:cxn>
                  <a:cxn ang="0">
                    <a:pos x="13" y="88"/>
                  </a:cxn>
                  <a:cxn ang="0">
                    <a:pos x="15" y="93"/>
                  </a:cxn>
                  <a:cxn ang="0">
                    <a:pos x="15" y="101"/>
                  </a:cxn>
                  <a:cxn ang="0">
                    <a:pos x="17" y="110"/>
                  </a:cxn>
                  <a:cxn ang="0">
                    <a:pos x="19" y="119"/>
                  </a:cxn>
                  <a:cxn ang="0">
                    <a:pos x="19" y="128"/>
                  </a:cxn>
                  <a:cxn ang="0">
                    <a:pos x="21" y="141"/>
                  </a:cxn>
                  <a:cxn ang="0">
                    <a:pos x="23" y="159"/>
                  </a:cxn>
                  <a:cxn ang="0">
                    <a:pos x="24" y="168"/>
                  </a:cxn>
                  <a:cxn ang="0">
                    <a:pos x="26" y="176"/>
                  </a:cxn>
                  <a:cxn ang="0">
                    <a:pos x="28" y="185"/>
                  </a:cxn>
                  <a:cxn ang="0">
                    <a:pos x="30" y="203"/>
                  </a:cxn>
                  <a:cxn ang="0">
                    <a:pos x="32" y="212"/>
                  </a:cxn>
                  <a:cxn ang="0">
                    <a:pos x="32" y="221"/>
                  </a:cxn>
                  <a:cxn ang="0">
                    <a:pos x="34" y="225"/>
                  </a:cxn>
                  <a:cxn ang="0">
                    <a:pos x="36" y="234"/>
                  </a:cxn>
                  <a:cxn ang="0">
                    <a:pos x="36" y="243"/>
                  </a:cxn>
                  <a:cxn ang="0">
                    <a:pos x="38" y="252"/>
                  </a:cxn>
                  <a:cxn ang="0">
                    <a:pos x="40" y="265"/>
                  </a:cxn>
                  <a:cxn ang="0">
                    <a:pos x="41" y="274"/>
                  </a:cxn>
                  <a:cxn ang="0">
                    <a:pos x="45" y="295"/>
                  </a:cxn>
                  <a:cxn ang="0">
                    <a:pos x="47" y="309"/>
                  </a:cxn>
                  <a:cxn ang="0">
                    <a:pos x="49" y="313"/>
                  </a:cxn>
                  <a:cxn ang="0">
                    <a:pos x="49" y="322"/>
                  </a:cxn>
                  <a:cxn ang="0">
                    <a:pos x="51" y="331"/>
                  </a:cxn>
                  <a:cxn ang="0">
                    <a:pos x="53" y="344"/>
                  </a:cxn>
                  <a:cxn ang="0">
                    <a:pos x="55" y="357"/>
                  </a:cxn>
                  <a:cxn ang="0">
                    <a:pos x="57" y="366"/>
                  </a:cxn>
                  <a:cxn ang="0">
                    <a:pos x="59" y="375"/>
                  </a:cxn>
                  <a:cxn ang="0">
                    <a:pos x="60" y="388"/>
                  </a:cxn>
                  <a:cxn ang="0">
                    <a:pos x="62" y="393"/>
                  </a:cxn>
                  <a:cxn ang="0">
                    <a:pos x="66" y="410"/>
                  </a:cxn>
                  <a:cxn ang="0">
                    <a:pos x="68" y="419"/>
                  </a:cxn>
                  <a:cxn ang="0">
                    <a:pos x="70" y="428"/>
                  </a:cxn>
                  <a:cxn ang="0">
                    <a:pos x="77" y="455"/>
                  </a:cxn>
                  <a:cxn ang="0">
                    <a:pos x="77" y="463"/>
                  </a:cxn>
                  <a:cxn ang="0">
                    <a:pos x="83" y="481"/>
                  </a:cxn>
                  <a:cxn ang="0">
                    <a:pos x="93" y="516"/>
                  </a:cxn>
                  <a:cxn ang="0">
                    <a:pos x="100" y="534"/>
                  </a:cxn>
                  <a:cxn ang="0">
                    <a:pos x="104" y="547"/>
                  </a:cxn>
                  <a:cxn ang="0">
                    <a:pos x="110" y="560"/>
                  </a:cxn>
                  <a:cxn ang="0">
                    <a:pos x="125" y="583"/>
                  </a:cxn>
                  <a:cxn ang="0">
                    <a:pos x="136" y="600"/>
                  </a:cxn>
                </a:cxnLst>
                <a:rect l="0" t="0" r="r" b="b"/>
                <a:pathLst>
                  <a:path w="137" h="601">
                    <a:moveTo>
                      <a:pt x="0" y="0"/>
                    </a:moveTo>
                    <a:lnTo>
                      <a:pt x="0" y="0"/>
                    </a:lnTo>
                    <a:lnTo>
                      <a:pt x="0" y="4"/>
                    </a:lnTo>
                    <a:lnTo>
                      <a:pt x="0" y="9"/>
                    </a:lnTo>
                    <a:lnTo>
                      <a:pt x="2" y="9"/>
                    </a:lnTo>
                    <a:lnTo>
                      <a:pt x="2" y="13"/>
                    </a:lnTo>
                    <a:lnTo>
                      <a:pt x="4" y="22"/>
                    </a:lnTo>
                    <a:lnTo>
                      <a:pt x="4" y="26"/>
                    </a:lnTo>
                    <a:lnTo>
                      <a:pt x="4" y="31"/>
                    </a:lnTo>
                    <a:lnTo>
                      <a:pt x="6" y="35"/>
                    </a:lnTo>
                    <a:lnTo>
                      <a:pt x="6" y="40"/>
                    </a:lnTo>
                    <a:lnTo>
                      <a:pt x="6" y="44"/>
                    </a:lnTo>
                    <a:lnTo>
                      <a:pt x="7" y="44"/>
                    </a:lnTo>
                    <a:lnTo>
                      <a:pt x="7" y="48"/>
                    </a:lnTo>
                    <a:lnTo>
                      <a:pt x="7" y="53"/>
                    </a:lnTo>
                    <a:lnTo>
                      <a:pt x="9" y="57"/>
                    </a:lnTo>
                    <a:lnTo>
                      <a:pt x="9" y="62"/>
                    </a:lnTo>
                    <a:lnTo>
                      <a:pt x="9" y="66"/>
                    </a:lnTo>
                    <a:lnTo>
                      <a:pt x="11" y="71"/>
                    </a:lnTo>
                    <a:lnTo>
                      <a:pt x="11" y="75"/>
                    </a:lnTo>
                    <a:lnTo>
                      <a:pt x="13" y="84"/>
                    </a:lnTo>
                    <a:lnTo>
                      <a:pt x="13" y="88"/>
                    </a:lnTo>
                    <a:lnTo>
                      <a:pt x="13" y="93"/>
                    </a:lnTo>
                    <a:lnTo>
                      <a:pt x="15" y="93"/>
                    </a:lnTo>
                    <a:lnTo>
                      <a:pt x="15" y="97"/>
                    </a:lnTo>
                    <a:lnTo>
                      <a:pt x="15" y="101"/>
                    </a:lnTo>
                    <a:lnTo>
                      <a:pt x="15" y="106"/>
                    </a:lnTo>
                    <a:lnTo>
                      <a:pt x="17" y="110"/>
                    </a:lnTo>
                    <a:lnTo>
                      <a:pt x="17" y="114"/>
                    </a:lnTo>
                    <a:lnTo>
                      <a:pt x="19" y="119"/>
                    </a:lnTo>
                    <a:lnTo>
                      <a:pt x="19" y="124"/>
                    </a:lnTo>
                    <a:lnTo>
                      <a:pt x="19" y="128"/>
                    </a:lnTo>
                    <a:lnTo>
                      <a:pt x="21" y="137"/>
                    </a:lnTo>
                    <a:lnTo>
                      <a:pt x="21" y="141"/>
                    </a:lnTo>
                    <a:lnTo>
                      <a:pt x="23" y="150"/>
                    </a:lnTo>
                    <a:lnTo>
                      <a:pt x="23" y="159"/>
                    </a:lnTo>
                    <a:lnTo>
                      <a:pt x="24" y="163"/>
                    </a:lnTo>
                    <a:lnTo>
                      <a:pt x="24" y="168"/>
                    </a:lnTo>
                    <a:lnTo>
                      <a:pt x="26" y="172"/>
                    </a:lnTo>
                    <a:lnTo>
                      <a:pt x="26" y="176"/>
                    </a:lnTo>
                    <a:lnTo>
                      <a:pt x="26" y="181"/>
                    </a:lnTo>
                    <a:lnTo>
                      <a:pt x="28" y="185"/>
                    </a:lnTo>
                    <a:lnTo>
                      <a:pt x="28" y="190"/>
                    </a:lnTo>
                    <a:lnTo>
                      <a:pt x="30" y="203"/>
                    </a:lnTo>
                    <a:lnTo>
                      <a:pt x="30" y="207"/>
                    </a:lnTo>
                    <a:lnTo>
                      <a:pt x="32" y="212"/>
                    </a:lnTo>
                    <a:lnTo>
                      <a:pt x="32" y="216"/>
                    </a:lnTo>
                    <a:lnTo>
                      <a:pt x="32" y="221"/>
                    </a:lnTo>
                    <a:lnTo>
                      <a:pt x="34" y="221"/>
                    </a:lnTo>
                    <a:lnTo>
                      <a:pt x="34" y="225"/>
                    </a:lnTo>
                    <a:lnTo>
                      <a:pt x="34" y="229"/>
                    </a:lnTo>
                    <a:lnTo>
                      <a:pt x="36" y="234"/>
                    </a:lnTo>
                    <a:lnTo>
                      <a:pt x="36" y="238"/>
                    </a:lnTo>
                    <a:lnTo>
                      <a:pt x="36" y="243"/>
                    </a:lnTo>
                    <a:lnTo>
                      <a:pt x="38" y="247"/>
                    </a:lnTo>
                    <a:lnTo>
                      <a:pt x="38" y="252"/>
                    </a:lnTo>
                    <a:lnTo>
                      <a:pt x="38" y="256"/>
                    </a:lnTo>
                    <a:lnTo>
                      <a:pt x="40" y="265"/>
                    </a:lnTo>
                    <a:lnTo>
                      <a:pt x="41" y="269"/>
                    </a:lnTo>
                    <a:lnTo>
                      <a:pt x="41" y="274"/>
                    </a:lnTo>
                    <a:lnTo>
                      <a:pt x="43" y="287"/>
                    </a:lnTo>
                    <a:lnTo>
                      <a:pt x="45" y="295"/>
                    </a:lnTo>
                    <a:lnTo>
                      <a:pt x="47" y="305"/>
                    </a:lnTo>
                    <a:lnTo>
                      <a:pt x="47" y="309"/>
                    </a:lnTo>
                    <a:lnTo>
                      <a:pt x="47" y="313"/>
                    </a:lnTo>
                    <a:lnTo>
                      <a:pt x="49" y="313"/>
                    </a:lnTo>
                    <a:lnTo>
                      <a:pt x="49" y="318"/>
                    </a:lnTo>
                    <a:lnTo>
                      <a:pt x="49" y="322"/>
                    </a:lnTo>
                    <a:lnTo>
                      <a:pt x="51" y="326"/>
                    </a:lnTo>
                    <a:lnTo>
                      <a:pt x="51" y="331"/>
                    </a:lnTo>
                    <a:lnTo>
                      <a:pt x="51" y="335"/>
                    </a:lnTo>
                    <a:lnTo>
                      <a:pt x="53" y="344"/>
                    </a:lnTo>
                    <a:lnTo>
                      <a:pt x="55" y="349"/>
                    </a:lnTo>
                    <a:lnTo>
                      <a:pt x="55" y="357"/>
                    </a:lnTo>
                    <a:lnTo>
                      <a:pt x="57" y="357"/>
                    </a:lnTo>
                    <a:lnTo>
                      <a:pt x="57" y="366"/>
                    </a:lnTo>
                    <a:lnTo>
                      <a:pt x="59" y="371"/>
                    </a:lnTo>
                    <a:lnTo>
                      <a:pt x="59" y="375"/>
                    </a:lnTo>
                    <a:lnTo>
                      <a:pt x="60" y="384"/>
                    </a:lnTo>
                    <a:lnTo>
                      <a:pt x="60" y="388"/>
                    </a:lnTo>
                    <a:lnTo>
                      <a:pt x="62" y="388"/>
                    </a:lnTo>
                    <a:lnTo>
                      <a:pt x="62" y="393"/>
                    </a:lnTo>
                    <a:lnTo>
                      <a:pt x="66" y="406"/>
                    </a:lnTo>
                    <a:lnTo>
                      <a:pt x="66" y="410"/>
                    </a:lnTo>
                    <a:lnTo>
                      <a:pt x="68" y="415"/>
                    </a:lnTo>
                    <a:lnTo>
                      <a:pt x="68" y="419"/>
                    </a:lnTo>
                    <a:lnTo>
                      <a:pt x="70" y="424"/>
                    </a:lnTo>
                    <a:lnTo>
                      <a:pt x="70" y="428"/>
                    </a:lnTo>
                    <a:lnTo>
                      <a:pt x="74" y="441"/>
                    </a:lnTo>
                    <a:lnTo>
                      <a:pt x="77" y="455"/>
                    </a:lnTo>
                    <a:lnTo>
                      <a:pt x="77" y="459"/>
                    </a:lnTo>
                    <a:lnTo>
                      <a:pt x="77" y="463"/>
                    </a:lnTo>
                    <a:lnTo>
                      <a:pt x="81" y="476"/>
                    </a:lnTo>
                    <a:lnTo>
                      <a:pt x="83" y="481"/>
                    </a:lnTo>
                    <a:lnTo>
                      <a:pt x="93" y="512"/>
                    </a:lnTo>
                    <a:lnTo>
                      <a:pt x="93" y="516"/>
                    </a:lnTo>
                    <a:lnTo>
                      <a:pt x="96" y="525"/>
                    </a:lnTo>
                    <a:lnTo>
                      <a:pt x="100" y="534"/>
                    </a:lnTo>
                    <a:lnTo>
                      <a:pt x="102" y="543"/>
                    </a:lnTo>
                    <a:lnTo>
                      <a:pt x="104" y="547"/>
                    </a:lnTo>
                    <a:lnTo>
                      <a:pt x="106" y="552"/>
                    </a:lnTo>
                    <a:lnTo>
                      <a:pt x="110" y="560"/>
                    </a:lnTo>
                    <a:lnTo>
                      <a:pt x="114" y="569"/>
                    </a:lnTo>
                    <a:lnTo>
                      <a:pt x="125" y="583"/>
                    </a:lnTo>
                    <a:lnTo>
                      <a:pt x="127" y="587"/>
                    </a:lnTo>
                    <a:lnTo>
                      <a:pt x="136" y="600"/>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sp>
            <p:nvSpPr>
              <p:cNvPr id="72716" name="Freeform 12"/>
              <p:cNvSpPr>
                <a:spLocks/>
              </p:cNvSpPr>
              <p:nvPr/>
            </p:nvSpPr>
            <p:spPr bwMode="auto">
              <a:xfrm>
                <a:off x="2943" y="3938"/>
                <a:ext cx="67" cy="34"/>
              </a:xfrm>
              <a:custGeom>
                <a:avLst/>
                <a:gdLst/>
                <a:ahLst/>
                <a:cxnLst>
                  <a:cxn ang="0">
                    <a:pos x="0" y="0"/>
                  </a:cxn>
                  <a:cxn ang="0">
                    <a:pos x="2" y="0"/>
                  </a:cxn>
                  <a:cxn ang="0">
                    <a:pos x="6" y="5"/>
                  </a:cxn>
                  <a:cxn ang="0">
                    <a:pos x="32" y="24"/>
                  </a:cxn>
                  <a:cxn ang="0">
                    <a:pos x="66" y="33"/>
                  </a:cxn>
                </a:cxnLst>
                <a:rect l="0" t="0" r="r" b="b"/>
                <a:pathLst>
                  <a:path w="67" h="34">
                    <a:moveTo>
                      <a:pt x="0" y="0"/>
                    </a:moveTo>
                    <a:lnTo>
                      <a:pt x="2" y="0"/>
                    </a:lnTo>
                    <a:lnTo>
                      <a:pt x="6" y="5"/>
                    </a:lnTo>
                    <a:lnTo>
                      <a:pt x="32" y="24"/>
                    </a:lnTo>
                    <a:lnTo>
                      <a:pt x="66" y="33"/>
                    </a:lnTo>
                  </a:path>
                </a:pathLst>
              </a:custGeom>
              <a:noFill/>
              <a:ln w="50800" cap="rnd" cmpd="sng">
                <a:solidFill>
                  <a:srgbClr val="438E00"/>
                </a:solidFill>
                <a:prstDash val="solid"/>
                <a:round/>
                <a:headEnd type="none" w="med" len="med"/>
                <a:tailEnd type="none" w="med" len="med"/>
              </a:ln>
              <a:effectLst/>
            </p:spPr>
            <p:txBody>
              <a:bodyPr/>
              <a:lstStyle/>
              <a:p>
                <a:endParaRPr lang="en-US"/>
              </a:p>
            </p:txBody>
          </p:sp>
        </p:grpSp>
        <p:sp>
          <p:nvSpPr>
            <p:cNvPr id="72717" name="Line 13"/>
            <p:cNvSpPr>
              <a:spLocks noChangeShapeType="1"/>
            </p:cNvSpPr>
            <p:nvPr/>
          </p:nvSpPr>
          <p:spPr bwMode="auto">
            <a:xfrm>
              <a:off x="2747" y="3123"/>
              <a:ext cx="0" cy="905"/>
            </a:xfrm>
            <a:prstGeom prst="line">
              <a:avLst/>
            </a:prstGeom>
            <a:noFill/>
            <a:ln w="12700">
              <a:solidFill>
                <a:schemeClr val="tx1"/>
              </a:solidFill>
              <a:prstDash val="lgDash"/>
              <a:round/>
              <a:headEnd/>
              <a:tailEnd/>
            </a:ln>
            <a:effectLst/>
          </p:spPr>
          <p:txBody>
            <a:bodyPr wrap="none" anchor="ctr"/>
            <a:lstStyle/>
            <a:p>
              <a:endParaRPr lang="en-US"/>
            </a:p>
          </p:txBody>
        </p:sp>
      </p:grpSp>
      <p:grpSp>
        <p:nvGrpSpPr>
          <p:cNvPr id="72718" name="Group 14"/>
          <p:cNvGrpSpPr>
            <a:grpSpLocks/>
          </p:cNvGrpSpPr>
          <p:nvPr/>
        </p:nvGrpSpPr>
        <p:grpSpPr bwMode="auto">
          <a:xfrm>
            <a:off x="4537075" y="4959350"/>
            <a:ext cx="798513" cy="1430338"/>
            <a:chOff x="2858" y="3124"/>
            <a:chExt cx="503" cy="901"/>
          </a:xfrm>
        </p:grpSpPr>
        <p:grpSp>
          <p:nvGrpSpPr>
            <p:cNvPr id="72719" name="Group 15"/>
            <p:cNvGrpSpPr>
              <a:grpSpLocks/>
            </p:cNvGrpSpPr>
            <p:nvPr/>
          </p:nvGrpSpPr>
          <p:grpSpPr bwMode="auto">
            <a:xfrm>
              <a:off x="2858" y="3124"/>
              <a:ext cx="503" cy="845"/>
              <a:chOff x="2858" y="3124"/>
              <a:chExt cx="503" cy="845"/>
            </a:xfrm>
          </p:grpSpPr>
          <p:sp>
            <p:nvSpPr>
              <p:cNvPr id="72720" name="Freeform 16"/>
              <p:cNvSpPr>
                <a:spLocks/>
              </p:cNvSpPr>
              <p:nvPr/>
            </p:nvSpPr>
            <p:spPr bwMode="auto">
              <a:xfrm>
                <a:off x="2858" y="3361"/>
                <a:ext cx="187" cy="608"/>
              </a:xfrm>
              <a:custGeom>
                <a:avLst/>
                <a:gdLst/>
                <a:ahLst/>
                <a:cxnLst>
                  <a:cxn ang="0">
                    <a:pos x="20" y="598"/>
                  </a:cxn>
                  <a:cxn ang="0">
                    <a:pos x="61" y="572"/>
                  </a:cxn>
                  <a:cxn ang="0">
                    <a:pos x="70" y="559"/>
                  </a:cxn>
                  <a:cxn ang="0">
                    <a:pos x="79" y="541"/>
                  </a:cxn>
                  <a:cxn ang="0">
                    <a:pos x="83" y="537"/>
                  </a:cxn>
                  <a:cxn ang="0">
                    <a:pos x="87" y="523"/>
                  </a:cxn>
                  <a:cxn ang="0">
                    <a:pos x="90" y="515"/>
                  </a:cxn>
                  <a:cxn ang="0">
                    <a:pos x="94" y="506"/>
                  </a:cxn>
                  <a:cxn ang="0">
                    <a:pos x="98" y="497"/>
                  </a:cxn>
                  <a:cxn ang="0">
                    <a:pos x="101" y="484"/>
                  </a:cxn>
                  <a:cxn ang="0">
                    <a:pos x="109" y="462"/>
                  </a:cxn>
                  <a:cxn ang="0">
                    <a:pos x="114" y="436"/>
                  </a:cxn>
                  <a:cxn ang="0">
                    <a:pos x="116" y="431"/>
                  </a:cxn>
                  <a:cxn ang="0">
                    <a:pos x="118" y="418"/>
                  </a:cxn>
                  <a:cxn ang="0">
                    <a:pos x="123" y="396"/>
                  </a:cxn>
                  <a:cxn ang="0">
                    <a:pos x="125" y="387"/>
                  </a:cxn>
                  <a:cxn ang="0">
                    <a:pos x="127" y="374"/>
                  </a:cxn>
                  <a:cxn ang="0">
                    <a:pos x="129" y="365"/>
                  </a:cxn>
                  <a:cxn ang="0">
                    <a:pos x="132" y="352"/>
                  </a:cxn>
                  <a:cxn ang="0">
                    <a:pos x="134" y="339"/>
                  </a:cxn>
                  <a:cxn ang="0">
                    <a:pos x="136" y="334"/>
                  </a:cxn>
                  <a:cxn ang="0">
                    <a:pos x="136" y="326"/>
                  </a:cxn>
                  <a:cxn ang="0">
                    <a:pos x="138" y="312"/>
                  </a:cxn>
                  <a:cxn ang="0">
                    <a:pos x="140" y="304"/>
                  </a:cxn>
                  <a:cxn ang="0">
                    <a:pos x="142" y="299"/>
                  </a:cxn>
                  <a:cxn ang="0">
                    <a:pos x="143" y="282"/>
                  </a:cxn>
                  <a:cxn ang="0">
                    <a:pos x="145" y="273"/>
                  </a:cxn>
                  <a:cxn ang="0">
                    <a:pos x="147" y="264"/>
                  </a:cxn>
                  <a:cxn ang="0">
                    <a:pos x="149" y="251"/>
                  </a:cxn>
                  <a:cxn ang="0">
                    <a:pos x="151" y="242"/>
                  </a:cxn>
                  <a:cxn ang="0">
                    <a:pos x="153" y="229"/>
                  </a:cxn>
                  <a:cxn ang="0">
                    <a:pos x="155" y="220"/>
                  </a:cxn>
                  <a:cxn ang="0">
                    <a:pos x="155" y="211"/>
                  </a:cxn>
                  <a:cxn ang="0">
                    <a:pos x="156" y="198"/>
                  </a:cxn>
                  <a:cxn ang="0">
                    <a:pos x="158" y="194"/>
                  </a:cxn>
                  <a:cxn ang="0">
                    <a:pos x="160" y="185"/>
                  </a:cxn>
                  <a:cxn ang="0">
                    <a:pos x="162" y="172"/>
                  </a:cxn>
                  <a:cxn ang="0">
                    <a:pos x="162" y="163"/>
                  </a:cxn>
                  <a:cxn ang="0">
                    <a:pos x="164" y="154"/>
                  </a:cxn>
                  <a:cxn ang="0">
                    <a:pos x="166" y="145"/>
                  </a:cxn>
                  <a:cxn ang="0">
                    <a:pos x="166" y="136"/>
                  </a:cxn>
                  <a:cxn ang="0">
                    <a:pos x="168" y="128"/>
                  </a:cxn>
                  <a:cxn ang="0">
                    <a:pos x="169" y="123"/>
                  </a:cxn>
                  <a:cxn ang="0">
                    <a:pos x="169" y="115"/>
                  </a:cxn>
                  <a:cxn ang="0">
                    <a:pos x="171" y="105"/>
                  </a:cxn>
                  <a:cxn ang="0">
                    <a:pos x="171" y="97"/>
                  </a:cxn>
                  <a:cxn ang="0">
                    <a:pos x="173" y="92"/>
                  </a:cxn>
                  <a:cxn ang="0">
                    <a:pos x="173" y="84"/>
                  </a:cxn>
                  <a:cxn ang="0">
                    <a:pos x="175" y="79"/>
                  </a:cxn>
                  <a:cxn ang="0">
                    <a:pos x="177" y="70"/>
                  </a:cxn>
                  <a:cxn ang="0">
                    <a:pos x="179" y="53"/>
                  </a:cxn>
                  <a:cxn ang="0">
                    <a:pos x="180" y="44"/>
                  </a:cxn>
                  <a:cxn ang="0">
                    <a:pos x="182" y="26"/>
                  </a:cxn>
                  <a:cxn ang="0">
                    <a:pos x="184" y="22"/>
                  </a:cxn>
                  <a:cxn ang="0">
                    <a:pos x="184" y="13"/>
                  </a:cxn>
                  <a:cxn ang="0">
                    <a:pos x="186" y="9"/>
                  </a:cxn>
                  <a:cxn ang="0">
                    <a:pos x="186" y="0"/>
                  </a:cxn>
                </a:cxnLst>
                <a:rect l="0" t="0" r="r" b="b"/>
                <a:pathLst>
                  <a:path w="187" h="608">
                    <a:moveTo>
                      <a:pt x="0" y="607"/>
                    </a:moveTo>
                    <a:lnTo>
                      <a:pt x="20" y="598"/>
                    </a:lnTo>
                    <a:lnTo>
                      <a:pt x="53" y="581"/>
                    </a:lnTo>
                    <a:lnTo>
                      <a:pt x="61" y="572"/>
                    </a:lnTo>
                    <a:lnTo>
                      <a:pt x="66" y="563"/>
                    </a:lnTo>
                    <a:lnTo>
                      <a:pt x="70" y="559"/>
                    </a:lnTo>
                    <a:lnTo>
                      <a:pt x="72" y="554"/>
                    </a:lnTo>
                    <a:lnTo>
                      <a:pt x="79" y="541"/>
                    </a:lnTo>
                    <a:lnTo>
                      <a:pt x="81" y="537"/>
                    </a:lnTo>
                    <a:lnTo>
                      <a:pt x="83" y="537"/>
                    </a:lnTo>
                    <a:lnTo>
                      <a:pt x="83" y="533"/>
                    </a:lnTo>
                    <a:lnTo>
                      <a:pt x="87" y="523"/>
                    </a:lnTo>
                    <a:lnTo>
                      <a:pt x="88" y="523"/>
                    </a:lnTo>
                    <a:lnTo>
                      <a:pt x="90" y="515"/>
                    </a:lnTo>
                    <a:lnTo>
                      <a:pt x="92" y="510"/>
                    </a:lnTo>
                    <a:lnTo>
                      <a:pt x="94" y="506"/>
                    </a:lnTo>
                    <a:lnTo>
                      <a:pt x="96" y="502"/>
                    </a:lnTo>
                    <a:lnTo>
                      <a:pt x="98" y="497"/>
                    </a:lnTo>
                    <a:lnTo>
                      <a:pt x="99" y="492"/>
                    </a:lnTo>
                    <a:lnTo>
                      <a:pt x="101" y="484"/>
                    </a:lnTo>
                    <a:lnTo>
                      <a:pt x="103" y="479"/>
                    </a:lnTo>
                    <a:lnTo>
                      <a:pt x="109" y="462"/>
                    </a:lnTo>
                    <a:lnTo>
                      <a:pt x="110" y="453"/>
                    </a:lnTo>
                    <a:lnTo>
                      <a:pt x="114" y="436"/>
                    </a:lnTo>
                    <a:lnTo>
                      <a:pt x="114" y="431"/>
                    </a:lnTo>
                    <a:lnTo>
                      <a:pt x="116" y="431"/>
                    </a:lnTo>
                    <a:lnTo>
                      <a:pt x="116" y="427"/>
                    </a:lnTo>
                    <a:lnTo>
                      <a:pt x="118" y="418"/>
                    </a:lnTo>
                    <a:lnTo>
                      <a:pt x="123" y="400"/>
                    </a:lnTo>
                    <a:lnTo>
                      <a:pt x="123" y="396"/>
                    </a:lnTo>
                    <a:lnTo>
                      <a:pt x="123" y="392"/>
                    </a:lnTo>
                    <a:lnTo>
                      <a:pt x="125" y="387"/>
                    </a:lnTo>
                    <a:lnTo>
                      <a:pt x="127" y="378"/>
                    </a:lnTo>
                    <a:lnTo>
                      <a:pt x="127" y="374"/>
                    </a:lnTo>
                    <a:lnTo>
                      <a:pt x="129" y="369"/>
                    </a:lnTo>
                    <a:lnTo>
                      <a:pt x="129" y="365"/>
                    </a:lnTo>
                    <a:lnTo>
                      <a:pt x="131" y="361"/>
                    </a:lnTo>
                    <a:lnTo>
                      <a:pt x="132" y="352"/>
                    </a:lnTo>
                    <a:lnTo>
                      <a:pt x="132" y="343"/>
                    </a:lnTo>
                    <a:lnTo>
                      <a:pt x="134" y="339"/>
                    </a:lnTo>
                    <a:lnTo>
                      <a:pt x="134" y="334"/>
                    </a:lnTo>
                    <a:lnTo>
                      <a:pt x="136" y="334"/>
                    </a:lnTo>
                    <a:lnTo>
                      <a:pt x="136" y="330"/>
                    </a:lnTo>
                    <a:lnTo>
                      <a:pt x="136" y="326"/>
                    </a:lnTo>
                    <a:lnTo>
                      <a:pt x="138" y="317"/>
                    </a:lnTo>
                    <a:lnTo>
                      <a:pt x="138" y="312"/>
                    </a:lnTo>
                    <a:lnTo>
                      <a:pt x="140" y="308"/>
                    </a:lnTo>
                    <a:lnTo>
                      <a:pt x="140" y="304"/>
                    </a:lnTo>
                    <a:lnTo>
                      <a:pt x="142" y="304"/>
                    </a:lnTo>
                    <a:lnTo>
                      <a:pt x="142" y="299"/>
                    </a:lnTo>
                    <a:lnTo>
                      <a:pt x="142" y="295"/>
                    </a:lnTo>
                    <a:lnTo>
                      <a:pt x="143" y="282"/>
                    </a:lnTo>
                    <a:lnTo>
                      <a:pt x="145" y="277"/>
                    </a:lnTo>
                    <a:lnTo>
                      <a:pt x="145" y="273"/>
                    </a:lnTo>
                    <a:lnTo>
                      <a:pt x="145" y="269"/>
                    </a:lnTo>
                    <a:lnTo>
                      <a:pt x="147" y="264"/>
                    </a:lnTo>
                    <a:lnTo>
                      <a:pt x="149" y="255"/>
                    </a:lnTo>
                    <a:lnTo>
                      <a:pt x="149" y="251"/>
                    </a:lnTo>
                    <a:lnTo>
                      <a:pt x="149" y="246"/>
                    </a:lnTo>
                    <a:lnTo>
                      <a:pt x="151" y="242"/>
                    </a:lnTo>
                    <a:lnTo>
                      <a:pt x="151" y="238"/>
                    </a:lnTo>
                    <a:lnTo>
                      <a:pt x="153" y="229"/>
                    </a:lnTo>
                    <a:lnTo>
                      <a:pt x="153" y="224"/>
                    </a:lnTo>
                    <a:lnTo>
                      <a:pt x="155" y="220"/>
                    </a:lnTo>
                    <a:lnTo>
                      <a:pt x="155" y="216"/>
                    </a:lnTo>
                    <a:lnTo>
                      <a:pt x="155" y="211"/>
                    </a:lnTo>
                    <a:lnTo>
                      <a:pt x="156" y="202"/>
                    </a:lnTo>
                    <a:lnTo>
                      <a:pt x="156" y="198"/>
                    </a:lnTo>
                    <a:lnTo>
                      <a:pt x="158" y="198"/>
                    </a:lnTo>
                    <a:lnTo>
                      <a:pt x="158" y="194"/>
                    </a:lnTo>
                    <a:lnTo>
                      <a:pt x="158" y="189"/>
                    </a:lnTo>
                    <a:lnTo>
                      <a:pt x="160" y="185"/>
                    </a:lnTo>
                    <a:lnTo>
                      <a:pt x="160" y="180"/>
                    </a:lnTo>
                    <a:lnTo>
                      <a:pt x="162" y="172"/>
                    </a:lnTo>
                    <a:lnTo>
                      <a:pt x="162" y="167"/>
                    </a:lnTo>
                    <a:lnTo>
                      <a:pt x="162" y="163"/>
                    </a:lnTo>
                    <a:lnTo>
                      <a:pt x="164" y="159"/>
                    </a:lnTo>
                    <a:lnTo>
                      <a:pt x="164" y="154"/>
                    </a:lnTo>
                    <a:lnTo>
                      <a:pt x="164" y="149"/>
                    </a:lnTo>
                    <a:lnTo>
                      <a:pt x="166" y="145"/>
                    </a:lnTo>
                    <a:lnTo>
                      <a:pt x="166" y="141"/>
                    </a:lnTo>
                    <a:lnTo>
                      <a:pt x="166" y="136"/>
                    </a:lnTo>
                    <a:lnTo>
                      <a:pt x="168" y="132"/>
                    </a:lnTo>
                    <a:lnTo>
                      <a:pt x="168" y="128"/>
                    </a:lnTo>
                    <a:lnTo>
                      <a:pt x="168" y="123"/>
                    </a:lnTo>
                    <a:lnTo>
                      <a:pt x="169" y="123"/>
                    </a:lnTo>
                    <a:lnTo>
                      <a:pt x="169" y="119"/>
                    </a:lnTo>
                    <a:lnTo>
                      <a:pt x="169" y="115"/>
                    </a:lnTo>
                    <a:lnTo>
                      <a:pt x="171" y="110"/>
                    </a:lnTo>
                    <a:lnTo>
                      <a:pt x="171" y="105"/>
                    </a:lnTo>
                    <a:lnTo>
                      <a:pt x="171" y="101"/>
                    </a:lnTo>
                    <a:lnTo>
                      <a:pt x="171" y="97"/>
                    </a:lnTo>
                    <a:lnTo>
                      <a:pt x="173" y="97"/>
                    </a:lnTo>
                    <a:lnTo>
                      <a:pt x="173" y="92"/>
                    </a:lnTo>
                    <a:lnTo>
                      <a:pt x="173" y="88"/>
                    </a:lnTo>
                    <a:lnTo>
                      <a:pt x="173" y="84"/>
                    </a:lnTo>
                    <a:lnTo>
                      <a:pt x="175" y="84"/>
                    </a:lnTo>
                    <a:lnTo>
                      <a:pt x="175" y="79"/>
                    </a:lnTo>
                    <a:lnTo>
                      <a:pt x="175" y="75"/>
                    </a:lnTo>
                    <a:lnTo>
                      <a:pt x="177" y="70"/>
                    </a:lnTo>
                    <a:lnTo>
                      <a:pt x="177" y="66"/>
                    </a:lnTo>
                    <a:lnTo>
                      <a:pt x="179" y="53"/>
                    </a:lnTo>
                    <a:lnTo>
                      <a:pt x="179" y="49"/>
                    </a:lnTo>
                    <a:lnTo>
                      <a:pt x="180" y="44"/>
                    </a:lnTo>
                    <a:lnTo>
                      <a:pt x="180" y="40"/>
                    </a:lnTo>
                    <a:lnTo>
                      <a:pt x="182" y="26"/>
                    </a:lnTo>
                    <a:lnTo>
                      <a:pt x="182" y="22"/>
                    </a:lnTo>
                    <a:lnTo>
                      <a:pt x="184" y="22"/>
                    </a:lnTo>
                    <a:lnTo>
                      <a:pt x="184" y="18"/>
                    </a:lnTo>
                    <a:lnTo>
                      <a:pt x="184" y="13"/>
                    </a:lnTo>
                    <a:lnTo>
                      <a:pt x="184" y="9"/>
                    </a:lnTo>
                    <a:lnTo>
                      <a:pt x="186" y="9"/>
                    </a:lnTo>
                    <a:lnTo>
                      <a:pt x="186" y="5"/>
                    </a:lnTo>
                    <a:lnTo>
                      <a:pt x="186"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72721" name="Freeform 17"/>
              <p:cNvSpPr>
                <a:spLocks/>
              </p:cNvSpPr>
              <p:nvPr/>
            </p:nvSpPr>
            <p:spPr bwMode="auto">
              <a:xfrm>
                <a:off x="3044" y="3150"/>
                <a:ext cx="44" cy="212"/>
              </a:xfrm>
              <a:custGeom>
                <a:avLst/>
                <a:gdLst/>
                <a:ahLst/>
                <a:cxnLst>
                  <a:cxn ang="0">
                    <a:pos x="0" y="211"/>
                  </a:cxn>
                  <a:cxn ang="0">
                    <a:pos x="0" y="211"/>
                  </a:cxn>
                  <a:cxn ang="0">
                    <a:pos x="0" y="206"/>
                  </a:cxn>
                  <a:cxn ang="0">
                    <a:pos x="2" y="206"/>
                  </a:cxn>
                  <a:cxn ang="0">
                    <a:pos x="2" y="202"/>
                  </a:cxn>
                  <a:cxn ang="0">
                    <a:pos x="2" y="198"/>
                  </a:cxn>
                  <a:cxn ang="0">
                    <a:pos x="4" y="189"/>
                  </a:cxn>
                  <a:cxn ang="0">
                    <a:pos x="4" y="185"/>
                  </a:cxn>
                  <a:cxn ang="0">
                    <a:pos x="5" y="185"/>
                  </a:cxn>
                  <a:cxn ang="0">
                    <a:pos x="5" y="180"/>
                  </a:cxn>
                  <a:cxn ang="0">
                    <a:pos x="5" y="176"/>
                  </a:cxn>
                  <a:cxn ang="0">
                    <a:pos x="5" y="172"/>
                  </a:cxn>
                  <a:cxn ang="0">
                    <a:pos x="7" y="167"/>
                  </a:cxn>
                  <a:cxn ang="0">
                    <a:pos x="7" y="163"/>
                  </a:cxn>
                  <a:cxn ang="0">
                    <a:pos x="9" y="158"/>
                  </a:cxn>
                  <a:cxn ang="0">
                    <a:pos x="9" y="154"/>
                  </a:cxn>
                  <a:cxn ang="0">
                    <a:pos x="9" y="150"/>
                  </a:cxn>
                  <a:cxn ang="0">
                    <a:pos x="11" y="145"/>
                  </a:cxn>
                  <a:cxn ang="0">
                    <a:pos x="11" y="141"/>
                  </a:cxn>
                  <a:cxn ang="0">
                    <a:pos x="13" y="137"/>
                  </a:cxn>
                  <a:cxn ang="0">
                    <a:pos x="13" y="132"/>
                  </a:cxn>
                  <a:cxn ang="0">
                    <a:pos x="13" y="128"/>
                  </a:cxn>
                  <a:cxn ang="0">
                    <a:pos x="15" y="123"/>
                  </a:cxn>
                  <a:cxn ang="0">
                    <a:pos x="15" y="119"/>
                  </a:cxn>
                  <a:cxn ang="0">
                    <a:pos x="15" y="114"/>
                  </a:cxn>
                  <a:cxn ang="0">
                    <a:pos x="17" y="114"/>
                  </a:cxn>
                  <a:cxn ang="0">
                    <a:pos x="17" y="110"/>
                  </a:cxn>
                  <a:cxn ang="0">
                    <a:pos x="17" y="106"/>
                  </a:cxn>
                  <a:cxn ang="0">
                    <a:pos x="19" y="106"/>
                  </a:cxn>
                  <a:cxn ang="0">
                    <a:pos x="19" y="101"/>
                  </a:cxn>
                  <a:cxn ang="0">
                    <a:pos x="19" y="97"/>
                  </a:cxn>
                  <a:cxn ang="0">
                    <a:pos x="21" y="97"/>
                  </a:cxn>
                  <a:cxn ang="0">
                    <a:pos x="21" y="93"/>
                  </a:cxn>
                  <a:cxn ang="0">
                    <a:pos x="21" y="88"/>
                  </a:cxn>
                  <a:cxn ang="0">
                    <a:pos x="22" y="83"/>
                  </a:cxn>
                  <a:cxn ang="0">
                    <a:pos x="22" y="79"/>
                  </a:cxn>
                  <a:cxn ang="0">
                    <a:pos x="22" y="75"/>
                  </a:cxn>
                  <a:cxn ang="0">
                    <a:pos x="24" y="75"/>
                  </a:cxn>
                  <a:cxn ang="0">
                    <a:pos x="24" y="70"/>
                  </a:cxn>
                  <a:cxn ang="0">
                    <a:pos x="24" y="66"/>
                  </a:cxn>
                  <a:cxn ang="0">
                    <a:pos x="26" y="66"/>
                  </a:cxn>
                  <a:cxn ang="0">
                    <a:pos x="26" y="62"/>
                  </a:cxn>
                  <a:cxn ang="0">
                    <a:pos x="26" y="57"/>
                  </a:cxn>
                  <a:cxn ang="0">
                    <a:pos x="28" y="57"/>
                  </a:cxn>
                  <a:cxn ang="0">
                    <a:pos x="28" y="53"/>
                  </a:cxn>
                  <a:cxn ang="0">
                    <a:pos x="28" y="49"/>
                  </a:cxn>
                  <a:cxn ang="0">
                    <a:pos x="30" y="49"/>
                  </a:cxn>
                  <a:cxn ang="0">
                    <a:pos x="30" y="44"/>
                  </a:cxn>
                  <a:cxn ang="0">
                    <a:pos x="32" y="40"/>
                  </a:cxn>
                  <a:cxn ang="0">
                    <a:pos x="32" y="35"/>
                  </a:cxn>
                  <a:cxn ang="0">
                    <a:pos x="33" y="35"/>
                  </a:cxn>
                  <a:cxn ang="0">
                    <a:pos x="33" y="31"/>
                  </a:cxn>
                  <a:cxn ang="0">
                    <a:pos x="33" y="27"/>
                  </a:cxn>
                  <a:cxn ang="0">
                    <a:pos x="35" y="27"/>
                  </a:cxn>
                  <a:cxn ang="0">
                    <a:pos x="35" y="22"/>
                  </a:cxn>
                  <a:cxn ang="0">
                    <a:pos x="37" y="18"/>
                  </a:cxn>
                  <a:cxn ang="0">
                    <a:pos x="37" y="14"/>
                  </a:cxn>
                  <a:cxn ang="0">
                    <a:pos x="39" y="14"/>
                  </a:cxn>
                  <a:cxn ang="0">
                    <a:pos x="39" y="9"/>
                  </a:cxn>
                  <a:cxn ang="0">
                    <a:pos x="41" y="9"/>
                  </a:cxn>
                  <a:cxn ang="0">
                    <a:pos x="41" y="5"/>
                  </a:cxn>
                  <a:cxn ang="0">
                    <a:pos x="43" y="0"/>
                  </a:cxn>
                </a:cxnLst>
                <a:rect l="0" t="0" r="r" b="b"/>
                <a:pathLst>
                  <a:path w="44" h="212">
                    <a:moveTo>
                      <a:pt x="0" y="211"/>
                    </a:moveTo>
                    <a:lnTo>
                      <a:pt x="0" y="211"/>
                    </a:lnTo>
                    <a:lnTo>
                      <a:pt x="0" y="206"/>
                    </a:lnTo>
                    <a:lnTo>
                      <a:pt x="2" y="206"/>
                    </a:lnTo>
                    <a:lnTo>
                      <a:pt x="2" y="202"/>
                    </a:lnTo>
                    <a:lnTo>
                      <a:pt x="2" y="198"/>
                    </a:lnTo>
                    <a:lnTo>
                      <a:pt x="4" y="189"/>
                    </a:lnTo>
                    <a:lnTo>
                      <a:pt x="4" y="185"/>
                    </a:lnTo>
                    <a:lnTo>
                      <a:pt x="5" y="185"/>
                    </a:lnTo>
                    <a:lnTo>
                      <a:pt x="5" y="180"/>
                    </a:lnTo>
                    <a:lnTo>
                      <a:pt x="5" y="176"/>
                    </a:lnTo>
                    <a:lnTo>
                      <a:pt x="5" y="172"/>
                    </a:lnTo>
                    <a:lnTo>
                      <a:pt x="7" y="167"/>
                    </a:lnTo>
                    <a:lnTo>
                      <a:pt x="7" y="163"/>
                    </a:lnTo>
                    <a:lnTo>
                      <a:pt x="9" y="158"/>
                    </a:lnTo>
                    <a:lnTo>
                      <a:pt x="9" y="154"/>
                    </a:lnTo>
                    <a:lnTo>
                      <a:pt x="9" y="150"/>
                    </a:lnTo>
                    <a:lnTo>
                      <a:pt x="11" y="145"/>
                    </a:lnTo>
                    <a:lnTo>
                      <a:pt x="11" y="141"/>
                    </a:lnTo>
                    <a:lnTo>
                      <a:pt x="13" y="137"/>
                    </a:lnTo>
                    <a:lnTo>
                      <a:pt x="13" y="132"/>
                    </a:lnTo>
                    <a:lnTo>
                      <a:pt x="13" y="128"/>
                    </a:lnTo>
                    <a:lnTo>
                      <a:pt x="15" y="123"/>
                    </a:lnTo>
                    <a:lnTo>
                      <a:pt x="15" y="119"/>
                    </a:lnTo>
                    <a:lnTo>
                      <a:pt x="15" y="114"/>
                    </a:lnTo>
                    <a:lnTo>
                      <a:pt x="17" y="114"/>
                    </a:lnTo>
                    <a:lnTo>
                      <a:pt x="17" y="110"/>
                    </a:lnTo>
                    <a:lnTo>
                      <a:pt x="17" y="106"/>
                    </a:lnTo>
                    <a:lnTo>
                      <a:pt x="19" y="106"/>
                    </a:lnTo>
                    <a:lnTo>
                      <a:pt x="19" y="101"/>
                    </a:lnTo>
                    <a:lnTo>
                      <a:pt x="19" y="97"/>
                    </a:lnTo>
                    <a:lnTo>
                      <a:pt x="21" y="97"/>
                    </a:lnTo>
                    <a:lnTo>
                      <a:pt x="21" y="93"/>
                    </a:lnTo>
                    <a:lnTo>
                      <a:pt x="21" y="88"/>
                    </a:lnTo>
                    <a:lnTo>
                      <a:pt x="22" y="83"/>
                    </a:lnTo>
                    <a:lnTo>
                      <a:pt x="22" y="79"/>
                    </a:lnTo>
                    <a:lnTo>
                      <a:pt x="22" y="75"/>
                    </a:lnTo>
                    <a:lnTo>
                      <a:pt x="24" y="75"/>
                    </a:lnTo>
                    <a:lnTo>
                      <a:pt x="24" y="70"/>
                    </a:lnTo>
                    <a:lnTo>
                      <a:pt x="24" y="66"/>
                    </a:lnTo>
                    <a:lnTo>
                      <a:pt x="26" y="66"/>
                    </a:lnTo>
                    <a:lnTo>
                      <a:pt x="26" y="62"/>
                    </a:lnTo>
                    <a:lnTo>
                      <a:pt x="26" y="57"/>
                    </a:lnTo>
                    <a:lnTo>
                      <a:pt x="28" y="57"/>
                    </a:lnTo>
                    <a:lnTo>
                      <a:pt x="28" y="53"/>
                    </a:lnTo>
                    <a:lnTo>
                      <a:pt x="28" y="49"/>
                    </a:lnTo>
                    <a:lnTo>
                      <a:pt x="30" y="49"/>
                    </a:lnTo>
                    <a:lnTo>
                      <a:pt x="30" y="44"/>
                    </a:lnTo>
                    <a:lnTo>
                      <a:pt x="32" y="40"/>
                    </a:lnTo>
                    <a:lnTo>
                      <a:pt x="32" y="35"/>
                    </a:lnTo>
                    <a:lnTo>
                      <a:pt x="33" y="35"/>
                    </a:lnTo>
                    <a:lnTo>
                      <a:pt x="33" y="31"/>
                    </a:lnTo>
                    <a:lnTo>
                      <a:pt x="33" y="27"/>
                    </a:lnTo>
                    <a:lnTo>
                      <a:pt x="35" y="27"/>
                    </a:lnTo>
                    <a:lnTo>
                      <a:pt x="35" y="22"/>
                    </a:lnTo>
                    <a:lnTo>
                      <a:pt x="37" y="18"/>
                    </a:lnTo>
                    <a:lnTo>
                      <a:pt x="37" y="14"/>
                    </a:lnTo>
                    <a:lnTo>
                      <a:pt x="39" y="14"/>
                    </a:lnTo>
                    <a:lnTo>
                      <a:pt x="39" y="9"/>
                    </a:lnTo>
                    <a:lnTo>
                      <a:pt x="41" y="9"/>
                    </a:lnTo>
                    <a:lnTo>
                      <a:pt x="41" y="5"/>
                    </a:lnTo>
                    <a:lnTo>
                      <a:pt x="43" y="0"/>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72722" name="Freeform 18"/>
              <p:cNvSpPr>
                <a:spLocks/>
              </p:cNvSpPr>
              <p:nvPr/>
            </p:nvSpPr>
            <p:spPr bwMode="auto">
              <a:xfrm>
                <a:off x="3087" y="3124"/>
                <a:ext cx="32" cy="27"/>
              </a:xfrm>
              <a:custGeom>
                <a:avLst/>
                <a:gdLst/>
                <a:ahLst/>
                <a:cxnLst>
                  <a:cxn ang="0">
                    <a:pos x="0" y="26"/>
                  </a:cxn>
                  <a:cxn ang="0">
                    <a:pos x="0" y="26"/>
                  </a:cxn>
                  <a:cxn ang="0">
                    <a:pos x="0" y="22"/>
                  </a:cxn>
                  <a:cxn ang="0">
                    <a:pos x="2" y="22"/>
                  </a:cxn>
                  <a:cxn ang="0">
                    <a:pos x="2" y="18"/>
                  </a:cxn>
                  <a:cxn ang="0">
                    <a:pos x="4" y="18"/>
                  </a:cxn>
                  <a:cxn ang="0">
                    <a:pos x="4" y="13"/>
                  </a:cxn>
                  <a:cxn ang="0">
                    <a:pos x="5" y="13"/>
                  </a:cxn>
                  <a:cxn ang="0">
                    <a:pos x="7" y="9"/>
                  </a:cxn>
                  <a:cxn ang="0">
                    <a:pos x="9" y="9"/>
                  </a:cxn>
                  <a:cxn ang="0">
                    <a:pos x="9" y="5"/>
                  </a:cxn>
                  <a:cxn ang="0">
                    <a:pos x="11" y="5"/>
                  </a:cxn>
                  <a:cxn ang="0">
                    <a:pos x="13" y="5"/>
                  </a:cxn>
                  <a:cxn ang="0">
                    <a:pos x="13" y="0"/>
                  </a:cxn>
                  <a:cxn ang="0">
                    <a:pos x="15" y="0"/>
                  </a:cxn>
                  <a:cxn ang="0">
                    <a:pos x="16" y="0"/>
                  </a:cxn>
                  <a:cxn ang="0">
                    <a:pos x="18" y="0"/>
                  </a:cxn>
                  <a:cxn ang="0">
                    <a:pos x="20" y="0"/>
                  </a:cxn>
                  <a:cxn ang="0">
                    <a:pos x="22" y="0"/>
                  </a:cxn>
                  <a:cxn ang="0">
                    <a:pos x="24" y="0"/>
                  </a:cxn>
                  <a:cxn ang="0">
                    <a:pos x="24" y="5"/>
                  </a:cxn>
                  <a:cxn ang="0">
                    <a:pos x="26" y="5"/>
                  </a:cxn>
                  <a:cxn ang="0">
                    <a:pos x="27" y="5"/>
                  </a:cxn>
                  <a:cxn ang="0">
                    <a:pos x="27" y="9"/>
                  </a:cxn>
                  <a:cxn ang="0">
                    <a:pos x="29" y="9"/>
                  </a:cxn>
                  <a:cxn ang="0">
                    <a:pos x="29" y="13"/>
                  </a:cxn>
                  <a:cxn ang="0">
                    <a:pos x="31" y="13"/>
                  </a:cxn>
                </a:cxnLst>
                <a:rect l="0" t="0" r="r" b="b"/>
                <a:pathLst>
                  <a:path w="32" h="27">
                    <a:moveTo>
                      <a:pt x="0" y="26"/>
                    </a:moveTo>
                    <a:lnTo>
                      <a:pt x="0" y="26"/>
                    </a:lnTo>
                    <a:lnTo>
                      <a:pt x="0" y="22"/>
                    </a:lnTo>
                    <a:lnTo>
                      <a:pt x="2" y="22"/>
                    </a:lnTo>
                    <a:lnTo>
                      <a:pt x="2" y="18"/>
                    </a:lnTo>
                    <a:lnTo>
                      <a:pt x="4" y="18"/>
                    </a:lnTo>
                    <a:lnTo>
                      <a:pt x="4" y="13"/>
                    </a:lnTo>
                    <a:lnTo>
                      <a:pt x="5" y="13"/>
                    </a:lnTo>
                    <a:lnTo>
                      <a:pt x="7" y="9"/>
                    </a:lnTo>
                    <a:lnTo>
                      <a:pt x="9" y="9"/>
                    </a:lnTo>
                    <a:lnTo>
                      <a:pt x="9" y="5"/>
                    </a:lnTo>
                    <a:lnTo>
                      <a:pt x="11" y="5"/>
                    </a:lnTo>
                    <a:lnTo>
                      <a:pt x="13" y="5"/>
                    </a:lnTo>
                    <a:lnTo>
                      <a:pt x="13" y="0"/>
                    </a:lnTo>
                    <a:lnTo>
                      <a:pt x="15" y="0"/>
                    </a:lnTo>
                    <a:lnTo>
                      <a:pt x="16" y="0"/>
                    </a:lnTo>
                    <a:lnTo>
                      <a:pt x="18" y="0"/>
                    </a:lnTo>
                    <a:lnTo>
                      <a:pt x="20" y="0"/>
                    </a:lnTo>
                    <a:lnTo>
                      <a:pt x="22" y="0"/>
                    </a:lnTo>
                    <a:lnTo>
                      <a:pt x="24" y="0"/>
                    </a:lnTo>
                    <a:lnTo>
                      <a:pt x="24" y="5"/>
                    </a:lnTo>
                    <a:lnTo>
                      <a:pt x="26" y="5"/>
                    </a:lnTo>
                    <a:lnTo>
                      <a:pt x="27" y="5"/>
                    </a:lnTo>
                    <a:lnTo>
                      <a:pt x="27" y="9"/>
                    </a:lnTo>
                    <a:lnTo>
                      <a:pt x="29" y="9"/>
                    </a:lnTo>
                    <a:lnTo>
                      <a:pt x="29" y="13"/>
                    </a:lnTo>
                    <a:lnTo>
                      <a:pt x="31" y="1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72723" name="Freeform 19"/>
              <p:cNvSpPr>
                <a:spLocks/>
              </p:cNvSpPr>
              <p:nvPr/>
            </p:nvSpPr>
            <p:spPr bwMode="auto">
              <a:xfrm>
                <a:off x="3118" y="3137"/>
                <a:ext cx="45" cy="204"/>
              </a:xfrm>
              <a:custGeom>
                <a:avLst/>
                <a:gdLst/>
                <a:ahLst/>
                <a:cxnLst>
                  <a:cxn ang="0">
                    <a:pos x="0" y="0"/>
                  </a:cxn>
                  <a:cxn ang="0">
                    <a:pos x="0" y="0"/>
                  </a:cxn>
                  <a:cxn ang="0">
                    <a:pos x="2" y="0"/>
                  </a:cxn>
                  <a:cxn ang="0">
                    <a:pos x="2" y="5"/>
                  </a:cxn>
                  <a:cxn ang="0">
                    <a:pos x="4" y="5"/>
                  </a:cxn>
                  <a:cxn ang="0">
                    <a:pos x="4" y="9"/>
                  </a:cxn>
                  <a:cxn ang="0">
                    <a:pos x="6" y="9"/>
                  </a:cxn>
                  <a:cxn ang="0">
                    <a:pos x="6" y="13"/>
                  </a:cxn>
                  <a:cxn ang="0">
                    <a:pos x="7" y="13"/>
                  </a:cxn>
                  <a:cxn ang="0">
                    <a:pos x="7" y="18"/>
                  </a:cxn>
                  <a:cxn ang="0">
                    <a:pos x="7" y="22"/>
                  </a:cxn>
                  <a:cxn ang="0">
                    <a:pos x="9" y="22"/>
                  </a:cxn>
                  <a:cxn ang="0">
                    <a:pos x="9" y="27"/>
                  </a:cxn>
                  <a:cxn ang="0">
                    <a:pos x="11" y="27"/>
                  </a:cxn>
                  <a:cxn ang="0">
                    <a:pos x="11" y="31"/>
                  </a:cxn>
                  <a:cxn ang="0">
                    <a:pos x="13" y="36"/>
                  </a:cxn>
                  <a:cxn ang="0">
                    <a:pos x="13" y="40"/>
                  </a:cxn>
                  <a:cxn ang="0">
                    <a:pos x="15" y="40"/>
                  </a:cxn>
                  <a:cxn ang="0">
                    <a:pos x="15" y="44"/>
                  </a:cxn>
                  <a:cxn ang="0">
                    <a:pos x="15" y="49"/>
                  </a:cxn>
                  <a:cxn ang="0">
                    <a:pos x="17" y="49"/>
                  </a:cxn>
                  <a:cxn ang="0">
                    <a:pos x="17" y="53"/>
                  </a:cxn>
                  <a:cxn ang="0">
                    <a:pos x="18" y="53"/>
                  </a:cxn>
                  <a:cxn ang="0">
                    <a:pos x="18" y="57"/>
                  </a:cxn>
                  <a:cxn ang="0">
                    <a:pos x="18" y="62"/>
                  </a:cxn>
                  <a:cxn ang="0">
                    <a:pos x="20" y="62"/>
                  </a:cxn>
                  <a:cxn ang="0">
                    <a:pos x="20" y="66"/>
                  </a:cxn>
                  <a:cxn ang="0">
                    <a:pos x="20" y="71"/>
                  </a:cxn>
                  <a:cxn ang="0">
                    <a:pos x="22" y="71"/>
                  </a:cxn>
                  <a:cxn ang="0">
                    <a:pos x="22" y="75"/>
                  </a:cxn>
                  <a:cxn ang="0">
                    <a:pos x="24" y="80"/>
                  </a:cxn>
                  <a:cxn ang="0">
                    <a:pos x="24" y="84"/>
                  </a:cxn>
                  <a:cxn ang="0">
                    <a:pos x="24" y="88"/>
                  </a:cxn>
                  <a:cxn ang="0">
                    <a:pos x="26" y="93"/>
                  </a:cxn>
                  <a:cxn ang="0">
                    <a:pos x="26" y="97"/>
                  </a:cxn>
                  <a:cxn ang="0">
                    <a:pos x="28" y="102"/>
                  </a:cxn>
                  <a:cxn ang="0">
                    <a:pos x="28" y="106"/>
                  </a:cxn>
                  <a:cxn ang="0">
                    <a:pos x="29" y="110"/>
                  </a:cxn>
                  <a:cxn ang="0">
                    <a:pos x="29" y="115"/>
                  </a:cxn>
                  <a:cxn ang="0">
                    <a:pos x="31" y="119"/>
                  </a:cxn>
                  <a:cxn ang="0">
                    <a:pos x="31" y="123"/>
                  </a:cxn>
                  <a:cxn ang="0">
                    <a:pos x="31" y="128"/>
                  </a:cxn>
                  <a:cxn ang="0">
                    <a:pos x="33" y="132"/>
                  </a:cxn>
                  <a:cxn ang="0">
                    <a:pos x="33" y="137"/>
                  </a:cxn>
                  <a:cxn ang="0">
                    <a:pos x="35" y="141"/>
                  </a:cxn>
                  <a:cxn ang="0">
                    <a:pos x="35" y="146"/>
                  </a:cxn>
                  <a:cxn ang="0">
                    <a:pos x="35" y="150"/>
                  </a:cxn>
                  <a:cxn ang="0">
                    <a:pos x="37" y="154"/>
                  </a:cxn>
                  <a:cxn ang="0">
                    <a:pos x="37" y="159"/>
                  </a:cxn>
                  <a:cxn ang="0">
                    <a:pos x="37" y="163"/>
                  </a:cxn>
                  <a:cxn ang="0">
                    <a:pos x="39" y="163"/>
                  </a:cxn>
                  <a:cxn ang="0">
                    <a:pos x="39" y="167"/>
                  </a:cxn>
                  <a:cxn ang="0">
                    <a:pos x="39" y="172"/>
                  </a:cxn>
                  <a:cxn ang="0">
                    <a:pos x="40" y="177"/>
                  </a:cxn>
                  <a:cxn ang="0">
                    <a:pos x="40" y="181"/>
                  </a:cxn>
                  <a:cxn ang="0">
                    <a:pos x="42" y="185"/>
                  </a:cxn>
                  <a:cxn ang="0">
                    <a:pos x="42" y="190"/>
                  </a:cxn>
                  <a:cxn ang="0">
                    <a:pos x="42" y="194"/>
                  </a:cxn>
                  <a:cxn ang="0">
                    <a:pos x="42" y="198"/>
                  </a:cxn>
                  <a:cxn ang="0">
                    <a:pos x="44" y="198"/>
                  </a:cxn>
                  <a:cxn ang="0">
                    <a:pos x="44" y="203"/>
                  </a:cxn>
                </a:cxnLst>
                <a:rect l="0" t="0" r="r" b="b"/>
                <a:pathLst>
                  <a:path w="45" h="204">
                    <a:moveTo>
                      <a:pt x="0" y="0"/>
                    </a:moveTo>
                    <a:lnTo>
                      <a:pt x="0" y="0"/>
                    </a:lnTo>
                    <a:lnTo>
                      <a:pt x="2" y="0"/>
                    </a:lnTo>
                    <a:lnTo>
                      <a:pt x="2" y="5"/>
                    </a:lnTo>
                    <a:lnTo>
                      <a:pt x="4" y="5"/>
                    </a:lnTo>
                    <a:lnTo>
                      <a:pt x="4" y="9"/>
                    </a:lnTo>
                    <a:lnTo>
                      <a:pt x="6" y="9"/>
                    </a:lnTo>
                    <a:lnTo>
                      <a:pt x="6" y="13"/>
                    </a:lnTo>
                    <a:lnTo>
                      <a:pt x="7" y="13"/>
                    </a:lnTo>
                    <a:lnTo>
                      <a:pt x="7" y="18"/>
                    </a:lnTo>
                    <a:lnTo>
                      <a:pt x="7" y="22"/>
                    </a:lnTo>
                    <a:lnTo>
                      <a:pt x="9" y="22"/>
                    </a:lnTo>
                    <a:lnTo>
                      <a:pt x="9" y="27"/>
                    </a:lnTo>
                    <a:lnTo>
                      <a:pt x="11" y="27"/>
                    </a:lnTo>
                    <a:lnTo>
                      <a:pt x="11" y="31"/>
                    </a:lnTo>
                    <a:lnTo>
                      <a:pt x="13" y="36"/>
                    </a:lnTo>
                    <a:lnTo>
                      <a:pt x="13" y="40"/>
                    </a:lnTo>
                    <a:lnTo>
                      <a:pt x="15" y="40"/>
                    </a:lnTo>
                    <a:lnTo>
                      <a:pt x="15" y="44"/>
                    </a:lnTo>
                    <a:lnTo>
                      <a:pt x="15" y="49"/>
                    </a:lnTo>
                    <a:lnTo>
                      <a:pt x="17" y="49"/>
                    </a:lnTo>
                    <a:lnTo>
                      <a:pt x="17" y="53"/>
                    </a:lnTo>
                    <a:lnTo>
                      <a:pt x="18" y="53"/>
                    </a:lnTo>
                    <a:lnTo>
                      <a:pt x="18" y="57"/>
                    </a:lnTo>
                    <a:lnTo>
                      <a:pt x="18" y="62"/>
                    </a:lnTo>
                    <a:lnTo>
                      <a:pt x="20" y="62"/>
                    </a:lnTo>
                    <a:lnTo>
                      <a:pt x="20" y="66"/>
                    </a:lnTo>
                    <a:lnTo>
                      <a:pt x="20" y="71"/>
                    </a:lnTo>
                    <a:lnTo>
                      <a:pt x="22" y="71"/>
                    </a:lnTo>
                    <a:lnTo>
                      <a:pt x="22" y="75"/>
                    </a:lnTo>
                    <a:lnTo>
                      <a:pt x="24" y="80"/>
                    </a:lnTo>
                    <a:lnTo>
                      <a:pt x="24" y="84"/>
                    </a:lnTo>
                    <a:lnTo>
                      <a:pt x="24" y="88"/>
                    </a:lnTo>
                    <a:lnTo>
                      <a:pt x="26" y="93"/>
                    </a:lnTo>
                    <a:lnTo>
                      <a:pt x="26" y="97"/>
                    </a:lnTo>
                    <a:lnTo>
                      <a:pt x="28" y="102"/>
                    </a:lnTo>
                    <a:lnTo>
                      <a:pt x="28" y="106"/>
                    </a:lnTo>
                    <a:lnTo>
                      <a:pt x="29" y="110"/>
                    </a:lnTo>
                    <a:lnTo>
                      <a:pt x="29" y="115"/>
                    </a:lnTo>
                    <a:lnTo>
                      <a:pt x="31" y="119"/>
                    </a:lnTo>
                    <a:lnTo>
                      <a:pt x="31" y="123"/>
                    </a:lnTo>
                    <a:lnTo>
                      <a:pt x="31" y="128"/>
                    </a:lnTo>
                    <a:lnTo>
                      <a:pt x="33" y="132"/>
                    </a:lnTo>
                    <a:lnTo>
                      <a:pt x="33" y="137"/>
                    </a:lnTo>
                    <a:lnTo>
                      <a:pt x="35" y="141"/>
                    </a:lnTo>
                    <a:lnTo>
                      <a:pt x="35" y="146"/>
                    </a:lnTo>
                    <a:lnTo>
                      <a:pt x="35" y="150"/>
                    </a:lnTo>
                    <a:lnTo>
                      <a:pt x="37" y="154"/>
                    </a:lnTo>
                    <a:lnTo>
                      <a:pt x="37" y="159"/>
                    </a:lnTo>
                    <a:lnTo>
                      <a:pt x="37" y="163"/>
                    </a:lnTo>
                    <a:lnTo>
                      <a:pt x="39" y="163"/>
                    </a:lnTo>
                    <a:lnTo>
                      <a:pt x="39" y="167"/>
                    </a:lnTo>
                    <a:lnTo>
                      <a:pt x="39" y="172"/>
                    </a:lnTo>
                    <a:lnTo>
                      <a:pt x="40" y="177"/>
                    </a:lnTo>
                    <a:lnTo>
                      <a:pt x="40" y="181"/>
                    </a:lnTo>
                    <a:lnTo>
                      <a:pt x="42" y="185"/>
                    </a:lnTo>
                    <a:lnTo>
                      <a:pt x="42" y="190"/>
                    </a:lnTo>
                    <a:lnTo>
                      <a:pt x="42" y="194"/>
                    </a:lnTo>
                    <a:lnTo>
                      <a:pt x="42" y="198"/>
                    </a:lnTo>
                    <a:lnTo>
                      <a:pt x="44" y="198"/>
                    </a:lnTo>
                    <a:lnTo>
                      <a:pt x="44" y="203"/>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72724" name="Freeform 20"/>
              <p:cNvSpPr>
                <a:spLocks/>
              </p:cNvSpPr>
              <p:nvPr/>
            </p:nvSpPr>
            <p:spPr bwMode="auto">
              <a:xfrm>
                <a:off x="3162" y="3340"/>
                <a:ext cx="134" cy="597"/>
              </a:xfrm>
              <a:custGeom>
                <a:avLst/>
                <a:gdLst/>
                <a:ahLst/>
                <a:cxnLst>
                  <a:cxn ang="0">
                    <a:pos x="0" y="0"/>
                  </a:cxn>
                  <a:cxn ang="0">
                    <a:pos x="0" y="9"/>
                  </a:cxn>
                  <a:cxn ang="0">
                    <a:pos x="2" y="13"/>
                  </a:cxn>
                  <a:cxn ang="0">
                    <a:pos x="4" y="26"/>
                  </a:cxn>
                  <a:cxn ang="0">
                    <a:pos x="6" y="35"/>
                  </a:cxn>
                  <a:cxn ang="0">
                    <a:pos x="6" y="44"/>
                  </a:cxn>
                  <a:cxn ang="0">
                    <a:pos x="7" y="48"/>
                  </a:cxn>
                  <a:cxn ang="0">
                    <a:pos x="9" y="57"/>
                  </a:cxn>
                  <a:cxn ang="0">
                    <a:pos x="9" y="66"/>
                  </a:cxn>
                  <a:cxn ang="0">
                    <a:pos x="11" y="74"/>
                  </a:cxn>
                  <a:cxn ang="0">
                    <a:pos x="13" y="87"/>
                  </a:cxn>
                  <a:cxn ang="0">
                    <a:pos x="15" y="92"/>
                  </a:cxn>
                  <a:cxn ang="0">
                    <a:pos x="15" y="101"/>
                  </a:cxn>
                  <a:cxn ang="0">
                    <a:pos x="17" y="110"/>
                  </a:cxn>
                  <a:cxn ang="0">
                    <a:pos x="18" y="118"/>
                  </a:cxn>
                  <a:cxn ang="0">
                    <a:pos x="18" y="127"/>
                  </a:cxn>
                  <a:cxn ang="0">
                    <a:pos x="20" y="140"/>
                  </a:cxn>
                  <a:cxn ang="0">
                    <a:pos x="22" y="158"/>
                  </a:cxn>
                  <a:cxn ang="0">
                    <a:pos x="24" y="167"/>
                  </a:cxn>
                  <a:cxn ang="0">
                    <a:pos x="26" y="175"/>
                  </a:cxn>
                  <a:cxn ang="0">
                    <a:pos x="28" y="184"/>
                  </a:cxn>
                  <a:cxn ang="0">
                    <a:pos x="29" y="202"/>
                  </a:cxn>
                  <a:cxn ang="0">
                    <a:pos x="31" y="210"/>
                  </a:cxn>
                  <a:cxn ang="0">
                    <a:pos x="31" y="219"/>
                  </a:cxn>
                  <a:cxn ang="0">
                    <a:pos x="33" y="223"/>
                  </a:cxn>
                  <a:cxn ang="0">
                    <a:pos x="35" y="232"/>
                  </a:cxn>
                  <a:cxn ang="0">
                    <a:pos x="35" y="241"/>
                  </a:cxn>
                  <a:cxn ang="0">
                    <a:pos x="37" y="250"/>
                  </a:cxn>
                  <a:cxn ang="0">
                    <a:pos x="39" y="263"/>
                  </a:cxn>
                  <a:cxn ang="0">
                    <a:pos x="41" y="272"/>
                  </a:cxn>
                  <a:cxn ang="0">
                    <a:pos x="44" y="293"/>
                  </a:cxn>
                  <a:cxn ang="0">
                    <a:pos x="46" y="307"/>
                  </a:cxn>
                  <a:cxn ang="0">
                    <a:pos x="48" y="311"/>
                  </a:cxn>
                  <a:cxn ang="0">
                    <a:pos x="48" y="320"/>
                  </a:cxn>
                  <a:cxn ang="0">
                    <a:pos x="50" y="329"/>
                  </a:cxn>
                  <a:cxn ang="0">
                    <a:pos x="52" y="342"/>
                  </a:cxn>
                  <a:cxn ang="0">
                    <a:pos x="54" y="355"/>
                  </a:cxn>
                  <a:cxn ang="0">
                    <a:pos x="56" y="364"/>
                  </a:cxn>
                  <a:cxn ang="0">
                    <a:pos x="57" y="373"/>
                  </a:cxn>
                  <a:cxn ang="0">
                    <a:pos x="59" y="386"/>
                  </a:cxn>
                  <a:cxn ang="0">
                    <a:pos x="61" y="390"/>
                  </a:cxn>
                  <a:cxn ang="0">
                    <a:pos x="65" y="408"/>
                  </a:cxn>
                  <a:cxn ang="0">
                    <a:pos x="67" y="416"/>
                  </a:cxn>
                  <a:cxn ang="0">
                    <a:pos x="68" y="425"/>
                  </a:cxn>
                  <a:cxn ang="0">
                    <a:pos x="76" y="452"/>
                  </a:cxn>
                  <a:cxn ang="0">
                    <a:pos x="76" y="460"/>
                  </a:cxn>
                  <a:cxn ang="0">
                    <a:pos x="81" y="478"/>
                  </a:cxn>
                  <a:cxn ang="0">
                    <a:pos x="91" y="513"/>
                  </a:cxn>
                  <a:cxn ang="0">
                    <a:pos x="98" y="530"/>
                  </a:cxn>
                  <a:cxn ang="0">
                    <a:pos x="102" y="543"/>
                  </a:cxn>
                  <a:cxn ang="0">
                    <a:pos x="107" y="557"/>
                  </a:cxn>
                  <a:cxn ang="0">
                    <a:pos x="122" y="579"/>
                  </a:cxn>
                  <a:cxn ang="0">
                    <a:pos x="133" y="596"/>
                  </a:cxn>
                </a:cxnLst>
                <a:rect l="0" t="0" r="r" b="b"/>
                <a:pathLst>
                  <a:path w="134" h="597">
                    <a:moveTo>
                      <a:pt x="0" y="0"/>
                    </a:moveTo>
                    <a:lnTo>
                      <a:pt x="0" y="0"/>
                    </a:lnTo>
                    <a:lnTo>
                      <a:pt x="0" y="4"/>
                    </a:lnTo>
                    <a:lnTo>
                      <a:pt x="0" y="9"/>
                    </a:lnTo>
                    <a:lnTo>
                      <a:pt x="2" y="9"/>
                    </a:lnTo>
                    <a:lnTo>
                      <a:pt x="2" y="13"/>
                    </a:lnTo>
                    <a:lnTo>
                      <a:pt x="4" y="22"/>
                    </a:lnTo>
                    <a:lnTo>
                      <a:pt x="4" y="26"/>
                    </a:lnTo>
                    <a:lnTo>
                      <a:pt x="4" y="31"/>
                    </a:lnTo>
                    <a:lnTo>
                      <a:pt x="6" y="35"/>
                    </a:lnTo>
                    <a:lnTo>
                      <a:pt x="6" y="39"/>
                    </a:lnTo>
                    <a:lnTo>
                      <a:pt x="6" y="44"/>
                    </a:lnTo>
                    <a:lnTo>
                      <a:pt x="7" y="44"/>
                    </a:lnTo>
                    <a:lnTo>
                      <a:pt x="7" y="48"/>
                    </a:lnTo>
                    <a:lnTo>
                      <a:pt x="7" y="53"/>
                    </a:lnTo>
                    <a:lnTo>
                      <a:pt x="9" y="57"/>
                    </a:lnTo>
                    <a:lnTo>
                      <a:pt x="9" y="61"/>
                    </a:lnTo>
                    <a:lnTo>
                      <a:pt x="9" y="66"/>
                    </a:lnTo>
                    <a:lnTo>
                      <a:pt x="11" y="70"/>
                    </a:lnTo>
                    <a:lnTo>
                      <a:pt x="11" y="74"/>
                    </a:lnTo>
                    <a:lnTo>
                      <a:pt x="13" y="83"/>
                    </a:lnTo>
                    <a:lnTo>
                      <a:pt x="13" y="87"/>
                    </a:lnTo>
                    <a:lnTo>
                      <a:pt x="13" y="92"/>
                    </a:lnTo>
                    <a:lnTo>
                      <a:pt x="15" y="92"/>
                    </a:lnTo>
                    <a:lnTo>
                      <a:pt x="15" y="96"/>
                    </a:lnTo>
                    <a:lnTo>
                      <a:pt x="15" y="101"/>
                    </a:lnTo>
                    <a:lnTo>
                      <a:pt x="15" y="105"/>
                    </a:lnTo>
                    <a:lnTo>
                      <a:pt x="17" y="110"/>
                    </a:lnTo>
                    <a:lnTo>
                      <a:pt x="17" y="114"/>
                    </a:lnTo>
                    <a:lnTo>
                      <a:pt x="18" y="118"/>
                    </a:lnTo>
                    <a:lnTo>
                      <a:pt x="18" y="123"/>
                    </a:lnTo>
                    <a:lnTo>
                      <a:pt x="18" y="127"/>
                    </a:lnTo>
                    <a:lnTo>
                      <a:pt x="20" y="136"/>
                    </a:lnTo>
                    <a:lnTo>
                      <a:pt x="20" y="140"/>
                    </a:lnTo>
                    <a:lnTo>
                      <a:pt x="22" y="149"/>
                    </a:lnTo>
                    <a:lnTo>
                      <a:pt x="22" y="158"/>
                    </a:lnTo>
                    <a:lnTo>
                      <a:pt x="24" y="162"/>
                    </a:lnTo>
                    <a:lnTo>
                      <a:pt x="24" y="167"/>
                    </a:lnTo>
                    <a:lnTo>
                      <a:pt x="26" y="171"/>
                    </a:lnTo>
                    <a:lnTo>
                      <a:pt x="26" y="175"/>
                    </a:lnTo>
                    <a:lnTo>
                      <a:pt x="26" y="180"/>
                    </a:lnTo>
                    <a:lnTo>
                      <a:pt x="28" y="184"/>
                    </a:lnTo>
                    <a:lnTo>
                      <a:pt x="28" y="188"/>
                    </a:lnTo>
                    <a:lnTo>
                      <a:pt x="29" y="202"/>
                    </a:lnTo>
                    <a:lnTo>
                      <a:pt x="29" y="206"/>
                    </a:lnTo>
                    <a:lnTo>
                      <a:pt x="31" y="210"/>
                    </a:lnTo>
                    <a:lnTo>
                      <a:pt x="31" y="215"/>
                    </a:lnTo>
                    <a:lnTo>
                      <a:pt x="31" y="219"/>
                    </a:lnTo>
                    <a:lnTo>
                      <a:pt x="33" y="219"/>
                    </a:lnTo>
                    <a:lnTo>
                      <a:pt x="33" y="223"/>
                    </a:lnTo>
                    <a:lnTo>
                      <a:pt x="33" y="228"/>
                    </a:lnTo>
                    <a:lnTo>
                      <a:pt x="35" y="232"/>
                    </a:lnTo>
                    <a:lnTo>
                      <a:pt x="35" y="237"/>
                    </a:lnTo>
                    <a:lnTo>
                      <a:pt x="35" y="241"/>
                    </a:lnTo>
                    <a:lnTo>
                      <a:pt x="37" y="245"/>
                    </a:lnTo>
                    <a:lnTo>
                      <a:pt x="37" y="250"/>
                    </a:lnTo>
                    <a:lnTo>
                      <a:pt x="37" y="254"/>
                    </a:lnTo>
                    <a:lnTo>
                      <a:pt x="39" y="263"/>
                    </a:lnTo>
                    <a:lnTo>
                      <a:pt x="41" y="267"/>
                    </a:lnTo>
                    <a:lnTo>
                      <a:pt x="41" y="272"/>
                    </a:lnTo>
                    <a:lnTo>
                      <a:pt x="42" y="285"/>
                    </a:lnTo>
                    <a:lnTo>
                      <a:pt x="44" y="293"/>
                    </a:lnTo>
                    <a:lnTo>
                      <a:pt x="46" y="303"/>
                    </a:lnTo>
                    <a:lnTo>
                      <a:pt x="46" y="307"/>
                    </a:lnTo>
                    <a:lnTo>
                      <a:pt x="46" y="311"/>
                    </a:lnTo>
                    <a:lnTo>
                      <a:pt x="48" y="311"/>
                    </a:lnTo>
                    <a:lnTo>
                      <a:pt x="48" y="316"/>
                    </a:lnTo>
                    <a:lnTo>
                      <a:pt x="48" y="320"/>
                    </a:lnTo>
                    <a:lnTo>
                      <a:pt x="50" y="324"/>
                    </a:lnTo>
                    <a:lnTo>
                      <a:pt x="50" y="329"/>
                    </a:lnTo>
                    <a:lnTo>
                      <a:pt x="50" y="333"/>
                    </a:lnTo>
                    <a:lnTo>
                      <a:pt x="52" y="342"/>
                    </a:lnTo>
                    <a:lnTo>
                      <a:pt x="54" y="346"/>
                    </a:lnTo>
                    <a:lnTo>
                      <a:pt x="54" y="355"/>
                    </a:lnTo>
                    <a:lnTo>
                      <a:pt x="56" y="355"/>
                    </a:lnTo>
                    <a:lnTo>
                      <a:pt x="56" y="364"/>
                    </a:lnTo>
                    <a:lnTo>
                      <a:pt x="57" y="368"/>
                    </a:lnTo>
                    <a:lnTo>
                      <a:pt x="57" y="373"/>
                    </a:lnTo>
                    <a:lnTo>
                      <a:pt x="59" y="381"/>
                    </a:lnTo>
                    <a:lnTo>
                      <a:pt x="59" y="386"/>
                    </a:lnTo>
                    <a:lnTo>
                      <a:pt x="61" y="386"/>
                    </a:lnTo>
                    <a:lnTo>
                      <a:pt x="61" y="390"/>
                    </a:lnTo>
                    <a:lnTo>
                      <a:pt x="65" y="403"/>
                    </a:lnTo>
                    <a:lnTo>
                      <a:pt x="65" y="408"/>
                    </a:lnTo>
                    <a:lnTo>
                      <a:pt x="67" y="412"/>
                    </a:lnTo>
                    <a:lnTo>
                      <a:pt x="67" y="416"/>
                    </a:lnTo>
                    <a:lnTo>
                      <a:pt x="68" y="421"/>
                    </a:lnTo>
                    <a:lnTo>
                      <a:pt x="68" y="425"/>
                    </a:lnTo>
                    <a:lnTo>
                      <a:pt x="72" y="438"/>
                    </a:lnTo>
                    <a:lnTo>
                      <a:pt x="76" y="452"/>
                    </a:lnTo>
                    <a:lnTo>
                      <a:pt x="76" y="456"/>
                    </a:lnTo>
                    <a:lnTo>
                      <a:pt x="76" y="460"/>
                    </a:lnTo>
                    <a:lnTo>
                      <a:pt x="79" y="473"/>
                    </a:lnTo>
                    <a:lnTo>
                      <a:pt x="81" y="478"/>
                    </a:lnTo>
                    <a:lnTo>
                      <a:pt x="91" y="509"/>
                    </a:lnTo>
                    <a:lnTo>
                      <a:pt x="91" y="513"/>
                    </a:lnTo>
                    <a:lnTo>
                      <a:pt x="94" y="522"/>
                    </a:lnTo>
                    <a:lnTo>
                      <a:pt x="98" y="530"/>
                    </a:lnTo>
                    <a:lnTo>
                      <a:pt x="100" y="539"/>
                    </a:lnTo>
                    <a:lnTo>
                      <a:pt x="102" y="543"/>
                    </a:lnTo>
                    <a:lnTo>
                      <a:pt x="104" y="548"/>
                    </a:lnTo>
                    <a:lnTo>
                      <a:pt x="107" y="557"/>
                    </a:lnTo>
                    <a:lnTo>
                      <a:pt x="111" y="566"/>
                    </a:lnTo>
                    <a:lnTo>
                      <a:pt x="122" y="579"/>
                    </a:lnTo>
                    <a:lnTo>
                      <a:pt x="124" y="583"/>
                    </a:lnTo>
                    <a:lnTo>
                      <a:pt x="133" y="596"/>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sp>
            <p:nvSpPr>
              <p:cNvPr id="72725" name="Freeform 21"/>
              <p:cNvSpPr>
                <a:spLocks/>
              </p:cNvSpPr>
              <p:nvPr/>
            </p:nvSpPr>
            <p:spPr bwMode="auto">
              <a:xfrm>
                <a:off x="3295" y="3936"/>
                <a:ext cx="66" cy="33"/>
              </a:xfrm>
              <a:custGeom>
                <a:avLst/>
                <a:gdLst/>
                <a:ahLst/>
                <a:cxnLst>
                  <a:cxn ang="0">
                    <a:pos x="0" y="0"/>
                  </a:cxn>
                  <a:cxn ang="0">
                    <a:pos x="2" y="0"/>
                  </a:cxn>
                  <a:cxn ang="0">
                    <a:pos x="6" y="5"/>
                  </a:cxn>
                  <a:cxn ang="0">
                    <a:pos x="32" y="23"/>
                  </a:cxn>
                  <a:cxn ang="0">
                    <a:pos x="65" y="32"/>
                  </a:cxn>
                </a:cxnLst>
                <a:rect l="0" t="0" r="r" b="b"/>
                <a:pathLst>
                  <a:path w="66" h="33">
                    <a:moveTo>
                      <a:pt x="0" y="0"/>
                    </a:moveTo>
                    <a:lnTo>
                      <a:pt x="2" y="0"/>
                    </a:lnTo>
                    <a:lnTo>
                      <a:pt x="6" y="5"/>
                    </a:lnTo>
                    <a:lnTo>
                      <a:pt x="32" y="23"/>
                    </a:lnTo>
                    <a:lnTo>
                      <a:pt x="65" y="32"/>
                    </a:lnTo>
                  </a:path>
                </a:pathLst>
              </a:custGeom>
              <a:noFill/>
              <a:ln w="50800" cap="rnd" cmpd="sng">
                <a:solidFill>
                  <a:srgbClr val="00279F"/>
                </a:solidFill>
                <a:prstDash val="solid"/>
                <a:round/>
                <a:headEnd type="none" w="med" len="med"/>
                <a:tailEnd type="none" w="med" len="med"/>
              </a:ln>
              <a:effectLst/>
            </p:spPr>
            <p:txBody>
              <a:bodyPr/>
              <a:lstStyle/>
              <a:p>
                <a:endParaRPr lang="en-US"/>
              </a:p>
            </p:txBody>
          </p:sp>
        </p:grpSp>
        <p:sp>
          <p:nvSpPr>
            <p:cNvPr id="72726" name="Line 22"/>
            <p:cNvSpPr>
              <a:spLocks noChangeShapeType="1"/>
            </p:cNvSpPr>
            <p:nvPr/>
          </p:nvSpPr>
          <p:spPr bwMode="auto">
            <a:xfrm>
              <a:off x="3104" y="3126"/>
              <a:ext cx="0" cy="899"/>
            </a:xfrm>
            <a:prstGeom prst="line">
              <a:avLst/>
            </a:prstGeom>
            <a:noFill/>
            <a:ln w="12700">
              <a:solidFill>
                <a:schemeClr val="tx1"/>
              </a:solidFill>
              <a:prstDash val="lgDash"/>
              <a:round/>
              <a:headEnd/>
              <a:tailEnd/>
            </a:ln>
            <a:effectLst/>
          </p:spPr>
          <p:txBody>
            <a:bodyPr wrap="none" anchor="ctr"/>
            <a:lstStyle/>
            <a:p>
              <a:endParaRPr lang="en-US"/>
            </a:p>
          </p:txBody>
        </p:sp>
      </p:grpSp>
      <p:sp>
        <p:nvSpPr>
          <p:cNvPr id="72727" name="AutoShape 23"/>
          <p:cNvSpPr>
            <a:spLocks noChangeArrowheads="1"/>
          </p:cNvSpPr>
          <p:nvPr/>
        </p:nvSpPr>
        <p:spPr bwMode="auto">
          <a:xfrm>
            <a:off x="1225550" y="5187950"/>
            <a:ext cx="1663700" cy="977900"/>
          </a:xfrm>
          <a:prstGeom prst="roundRect">
            <a:avLst>
              <a:gd name="adj" fmla="val 12495"/>
            </a:avLst>
          </a:prstGeom>
          <a:solidFill>
            <a:schemeClr val="bg2"/>
          </a:solidFill>
          <a:ln w="12700">
            <a:solidFill>
              <a:schemeClr val="tx1"/>
            </a:solidFill>
            <a:round/>
            <a:headEnd/>
            <a:tailEnd/>
          </a:ln>
          <a:effectLst/>
        </p:spPr>
        <p:txBody>
          <a:bodyPr wrap="none" lIns="90488" tIns="44450" rIns="90488" bIns="44450" anchor="ctr"/>
          <a:lstStyle/>
          <a:p>
            <a:pPr algn="ctr" eaLnBrk="0" hangingPunct="0"/>
            <a:r>
              <a:rPr lang="en-US" sz="2400" b="1"/>
              <a:t>Low</a:t>
            </a:r>
          </a:p>
          <a:p>
            <a:pPr algn="ctr" eaLnBrk="0" hangingPunct="0"/>
            <a:r>
              <a:rPr lang="en-US" sz="2400" b="1"/>
              <a:t>variability</a:t>
            </a:r>
            <a:endParaRPr lang="en-US" sz="2400" b="1">
              <a:solidFill>
                <a:srgbClr val="00279F"/>
              </a:solidFill>
            </a:endParaRPr>
          </a:p>
        </p:txBody>
      </p:sp>
      <p:sp>
        <p:nvSpPr>
          <p:cNvPr id="72728" name="Rectangle 24"/>
          <p:cNvSpPr>
            <a:spLocks noChangeArrowheads="1"/>
          </p:cNvSpPr>
          <p:nvPr/>
        </p:nvSpPr>
        <p:spPr bwMode="auto">
          <a:xfrm>
            <a:off x="223838" y="1443038"/>
            <a:ext cx="2066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t>Signal</a:t>
            </a:r>
          </a:p>
        </p:txBody>
      </p:sp>
      <p:sp>
        <p:nvSpPr>
          <p:cNvPr id="72729" name="Rectangle 25"/>
          <p:cNvSpPr>
            <a:spLocks noChangeArrowheads="1"/>
          </p:cNvSpPr>
          <p:nvPr/>
        </p:nvSpPr>
        <p:spPr bwMode="auto">
          <a:xfrm>
            <a:off x="223838" y="1976438"/>
            <a:ext cx="2066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t>Noise</a:t>
            </a:r>
          </a:p>
        </p:txBody>
      </p:sp>
      <p:sp>
        <p:nvSpPr>
          <p:cNvPr id="72730" name="Line 26"/>
          <p:cNvSpPr>
            <a:spLocks noChangeShapeType="1"/>
          </p:cNvSpPr>
          <p:nvPr/>
        </p:nvSpPr>
        <p:spPr bwMode="auto">
          <a:xfrm>
            <a:off x="406400" y="1981200"/>
            <a:ext cx="1701800" cy="0"/>
          </a:xfrm>
          <a:prstGeom prst="line">
            <a:avLst/>
          </a:prstGeom>
          <a:noFill/>
          <a:ln w="50800">
            <a:solidFill>
              <a:schemeClr val="tx1"/>
            </a:solidFill>
            <a:round/>
            <a:headEnd/>
            <a:tailEnd/>
          </a:ln>
          <a:effectLst/>
        </p:spPr>
        <p:txBody>
          <a:bodyPr wrap="none" anchor="ctr"/>
          <a:lstStyle/>
          <a:p>
            <a:endParaRPr lang="en-US"/>
          </a:p>
        </p:txBody>
      </p:sp>
      <p:sp>
        <p:nvSpPr>
          <p:cNvPr id="72731" name="Rectangle 27"/>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Difference between group means</a:t>
            </a:r>
          </a:p>
        </p:txBody>
      </p:sp>
      <p:sp>
        <p:nvSpPr>
          <p:cNvPr id="72732" name="Rectangle 28"/>
          <p:cNvSpPr>
            <a:spLocks noChangeArrowheads="1"/>
          </p:cNvSpPr>
          <p:nvPr/>
        </p:nvSpPr>
        <p:spPr bwMode="auto">
          <a:xfrm>
            <a:off x="3424238" y="197643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rgbClr val="FF0066"/>
                </a:solidFill>
              </a:rPr>
              <a:t>Variability of groups</a:t>
            </a:r>
          </a:p>
        </p:txBody>
      </p:sp>
      <p:sp>
        <p:nvSpPr>
          <p:cNvPr id="72733" name="Line 29"/>
          <p:cNvSpPr>
            <a:spLocks noChangeShapeType="1"/>
          </p:cNvSpPr>
          <p:nvPr/>
        </p:nvSpPr>
        <p:spPr bwMode="auto">
          <a:xfrm>
            <a:off x="3073400" y="1981200"/>
            <a:ext cx="5511800" cy="0"/>
          </a:xfrm>
          <a:prstGeom prst="line">
            <a:avLst/>
          </a:prstGeom>
          <a:noFill/>
          <a:ln w="50800">
            <a:solidFill>
              <a:srgbClr val="FF0066"/>
            </a:solidFill>
            <a:round/>
            <a:headEnd/>
            <a:tailEnd/>
          </a:ln>
          <a:effectLst/>
        </p:spPr>
        <p:txBody>
          <a:bodyPr wrap="none" anchor="ctr"/>
          <a:lstStyle/>
          <a:p>
            <a:endParaRPr lang="en-US"/>
          </a:p>
        </p:txBody>
      </p:sp>
      <p:sp>
        <p:nvSpPr>
          <p:cNvPr id="72734" name="Rectangle 30"/>
          <p:cNvSpPr>
            <a:spLocks noChangeArrowheads="1"/>
          </p:cNvSpPr>
          <p:nvPr/>
        </p:nvSpPr>
        <p:spPr bwMode="auto">
          <a:xfrm>
            <a:off x="2319338" y="1690688"/>
            <a:ext cx="542925" cy="63817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3600" b="1"/>
              <a:t>=</a:t>
            </a:r>
          </a:p>
        </p:txBody>
      </p:sp>
      <p:sp>
        <p:nvSpPr>
          <p:cNvPr id="72735" name="Rectangle 31"/>
          <p:cNvSpPr>
            <a:spLocks noChangeArrowheads="1"/>
          </p:cNvSpPr>
          <p:nvPr/>
        </p:nvSpPr>
        <p:spPr bwMode="auto">
          <a:xfrm>
            <a:off x="2662238" y="26622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X</a:t>
            </a:r>
            <a:r>
              <a:rPr lang="en-US" sz="2800" b="1" baseline="-25000">
                <a:solidFill>
                  <a:schemeClr val="folHlink"/>
                </a:solidFill>
              </a:rPr>
              <a:t>T</a:t>
            </a:r>
            <a:r>
              <a:rPr lang="en-US" sz="2800" b="1">
                <a:solidFill>
                  <a:schemeClr val="folHlink"/>
                </a:solidFill>
              </a:rPr>
              <a:t> - X</a:t>
            </a:r>
            <a:r>
              <a:rPr lang="en-US" sz="2800" b="1" baseline="-25000">
                <a:solidFill>
                  <a:schemeClr val="folHlink"/>
                </a:solidFill>
              </a:rPr>
              <a:t>C</a:t>
            </a:r>
          </a:p>
        </p:txBody>
      </p:sp>
      <p:sp>
        <p:nvSpPr>
          <p:cNvPr id="72736" name="Rectangle 32"/>
          <p:cNvSpPr>
            <a:spLocks noChangeArrowheads="1"/>
          </p:cNvSpPr>
          <p:nvPr/>
        </p:nvSpPr>
        <p:spPr bwMode="auto">
          <a:xfrm>
            <a:off x="3424238" y="325278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SE(X</a:t>
            </a:r>
            <a:r>
              <a:rPr lang="en-US" sz="2800" b="1" baseline="-25000">
                <a:solidFill>
                  <a:schemeClr val="folHlink"/>
                </a:solidFill>
              </a:rPr>
              <a:t>T</a:t>
            </a:r>
            <a:r>
              <a:rPr lang="en-US" sz="2800" b="1">
                <a:solidFill>
                  <a:schemeClr val="folHlink"/>
                </a:solidFill>
              </a:rPr>
              <a:t> - X</a:t>
            </a:r>
            <a:r>
              <a:rPr lang="en-US" sz="2800" b="1" baseline="-25000">
                <a:solidFill>
                  <a:schemeClr val="folHlink"/>
                </a:solidFill>
              </a:rPr>
              <a:t>C</a:t>
            </a:r>
            <a:r>
              <a:rPr lang="en-US" sz="2800" b="1">
                <a:solidFill>
                  <a:schemeClr val="folHlink"/>
                </a:solidFill>
              </a:rPr>
              <a:t>)</a:t>
            </a:r>
          </a:p>
        </p:txBody>
      </p:sp>
      <p:sp>
        <p:nvSpPr>
          <p:cNvPr id="72737" name="Line 33"/>
          <p:cNvSpPr>
            <a:spLocks noChangeShapeType="1"/>
          </p:cNvSpPr>
          <p:nvPr/>
        </p:nvSpPr>
        <p:spPr bwMode="auto">
          <a:xfrm>
            <a:off x="4445000" y="3200400"/>
            <a:ext cx="2578100" cy="0"/>
          </a:xfrm>
          <a:prstGeom prst="line">
            <a:avLst/>
          </a:prstGeom>
          <a:noFill/>
          <a:ln w="50800">
            <a:solidFill>
              <a:schemeClr val="folHlink"/>
            </a:solidFill>
            <a:round/>
            <a:headEnd/>
            <a:tailEnd/>
          </a:ln>
          <a:effectLst/>
        </p:spPr>
        <p:txBody>
          <a:bodyPr wrap="none" anchor="ctr"/>
          <a:lstStyle/>
          <a:p>
            <a:endParaRPr lang="en-US"/>
          </a:p>
        </p:txBody>
      </p:sp>
      <p:sp>
        <p:nvSpPr>
          <p:cNvPr id="72738" name="Rectangle 34"/>
          <p:cNvSpPr>
            <a:spLocks noChangeArrowheads="1"/>
          </p:cNvSpPr>
          <p:nvPr/>
        </p:nvSpPr>
        <p:spPr bwMode="auto">
          <a:xfrm>
            <a:off x="2319338" y="2909888"/>
            <a:ext cx="542925" cy="63817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3600" b="1"/>
              <a:t>=</a:t>
            </a:r>
          </a:p>
        </p:txBody>
      </p:sp>
      <p:sp>
        <p:nvSpPr>
          <p:cNvPr id="72739" name="Rectangle 35"/>
          <p:cNvSpPr>
            <a:spLocks noChangeArrowheads="1"/>
          </p:cNvSpPr>
          <p:nvPr/>
        </p:nvSpPr>
        <p:spPr bwMode="auto">
          <a:xfrm>
            <a:off x="2319338" y="4129088"/>
            <a:ext cx="542925" cy="63817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3600" b="1"/>
              <a:t>=</a:t>
            </a:r>
          </a:p>
        </p:txBody>
      </p:sp>
      <p:sp>
        <p:nvSpPr>
          <p:cNvPr id="72740" name="Rectangle 36"/>
          <p:cNvSpPr>
            <a:spLocks noChangeArrowheads="1"/>
          </p:cNvSpPr>
          <p:nvPr/>
        </p:nvSpPr>
        <p:spPr bwMode="auto">
          <a:xfrm>
            <a:off x="2967038" y="4167188"/>
            <a:ext cx="15335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chemeClr val="tx2"/>
                </a:solidFill>
              </a:rPr>
              <a:t>t-value</a:t>
            </a:r>
          </a:p>
        </p:txBody>
      </p:sp>
      <p:sp>
        <p:nvSpPr>
          <p:cNvPr id="72741" name="Rectangle 37"/>
          <p:cNvSpPr>
            <a:spLocks noChangeArrowheads="1"/>
          </p:cNvSpPr>
          <p:nvPr/>
        </p:nvSpPr>
        <p:spPr bwMode="auto">
          <a:xfrm>
            <a:off x="508158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2742" name="Rectangle 38"/>
          <p:cNvSpPr>
            <a:spLocks noChangeArrowheads="1"/>
          </p:cNvSpPr>
          <p:nvPr/>
        </p:nvSpPr>
        <p:spPr bwMode="auto">
          <a:xfrm>
            <a:off x="578643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2743" name="Rectangle 39"/>
          <p:cNvSpPr>
            <a:spLocks noChangeArrowheads="1"/>
          </p:cNvSpPr>
          <p:nvPr/>
        </p:nvSpPr>
        <p:spPr bwMode="auto">
          <a:xfrm>
            <a:off x="5386388" y="287178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2744" name="Rectangle 40"/>
          <p:cNvSpPr>
            <a:spLocks noChangeArrowheads="1"/>
          </p:cNvSpPr>
          <p:nvPr/>
        </p:nvSpPr>
        <p:spPr bwMode="auto">
          <a:xfrm>
            <a:off x="6091238" y="287178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2746" name="Rectangle 42"/>
          <p:cNvSpPr>
            <a:spLocks noChangeArrowheads="1"/>
          </p:cNvSpPr>
          <p:nvPr/>
        </p:nvSpPr>
        <p:spPr bwMode="auto">
          <a:xfrm>
            <a:off x="2662238" y="1443038"/>
            <a:ext cx="61055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Difference between group means</a:t>
            </a:r>
          </a:p>
        </p:txBody>
      </p:sp>
      <p:sp>
        <p:nvSpPr>
          <p:cNvPr id="72747" name="Rectangle 43"/>
          <p:cNvSpPr>
            <a:spLocks noChangeArrowheads="1"/>
          </p:cNvSpPr>
          <p:nvPr/>
        </p:nvSpPr>
        <p:spPr bwMode="auto">
          <a:xfrm>
            <a:off x="3424238" y="1976438"/>
            <a:ext cx="4733925" cy="5159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800" b="1">
                <a:solidFill>
                  <a:schemeClr val="folHlink"/>
                </a:solidFill>
              </a:rPr>
              <a:t>Variability of groups</a:t>
            </a:r>
          </a:p>
        </p:txBody>
      </p:sp>
      <p:sp>
        <p:nvSpPr>
          <p:cNvPr id="72748" name="Rectangle 44"/>
          <p:cNvSpPr>
            <a:spLocks noChangeArrowheads="1"/>
          </p:cNvSpPr>
          <p:nvPr/>
        </p:nvSpPr>
        <p:spPr bwMode="auto">
          <a:xfrm>
            <a:off x="508158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2749" name="Rectangle 45"/>
          <p:cNvSpPr>
            <a:spLocks noChangeArrowheads="1"/>
          </p:cNvSpPr>
          <p:nvPr/>
        </p:nvSpPr>
        <p:spPr bwMode="auto">
          <a:xfrm>
            <a:off x="578643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2750" name="Rectangle 46"/>
          <p:cNvSpPr>
            <a:spLocks noChangeArrowheads="1"/>
          </p:cNvSpPr>
          <p:nvPr/>
        </p:nvSpPr>
        <p:spPr bwMode="auto">
          <a:xfrm>
            <a:off x="5386388" y="287178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2751" name="Rectangle 47"/>
          <p:cNvSpPr>
            <a:spLocks noChangeArrowheads="1"/>
          </p:cNvSpPr>
          <p:nvPr/>
        </p:nvSpPr>
        <p:spPr bwMode="auto">
          <a:xfrm>
            <a:off x="508158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2752" name="Rectangle 48"/>
          <p:cNvSpPr>
            <a:spLocks noChangeArrowheads="1"/>
          </p:cNvSpPr>
          <p:nvPr/>
        </p:nvSpPr>
        <p:spPr bwMode="auto">
          <a:xfrm>
            <a:off x="578643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rgbClr val="9900CC"/>
                </a:solidFill>
              </a:rPr>
              <a:t>_</a:t>
            </a:r>
          </a:p>
        </p:txBody>
      </p:sp>
      <p:sp>
        <p:nvSpPr>
          <p:cNvPr id="72753" name="Rectangle 49"/>
          <p:cNvSpPr>
            <a:spLocks noChangeArrowheads="1"/>
          </p:cNvSpPr>
          <p:nvPr/>
        </p:nvSpPr>
        <p:spPr bwMode="auto">
          <a:xfrm>
            <a:off x="6091238" y="287178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chemeClr val="folHlink"/>
                </a:solidFill>
              </a:rPr>
              <a:t>_</a:t>
            </a:r>
          </a:p>
        </p:txBody>
      </p:sp>
      <p:sp>
        <p:nvSpPr>
          <p:cNvPr id="72754" name="Rectangle 50"/>
          <p:cNvSpPr>
            <a:spLocks noChangeArrowheads="1"/>
          </p:cNvSpPr>
          <p:nvPr/>
        </p:nvSpPr>
        <p:spPr bwMode="auto">
          <a:xfrm>
            <a:off x="5386388" y="287178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chemeClr val="folHlink"/>
                </a:solidFill>
              </a:rPr>
              <a:t>_</a:t>
            </a:r>
          </a:p>
        </p:txBody>
      </p:sp>
      <p:sp>
        <p:nvSpPr>
          <p:cNvPr id="72755" name="Rectangle 51"/>
          <p:cNvSpPr>
            <a:spLocks noChangeArrowheads="1"/>
          </p:cNvSpPr>
          <p:nvPr/>
        </p:nvSpPr>
        <p:spPr bwMode="auto">
          <a:xfrm>
            <a:off x="508158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chemeClr val="folHlink"/>
                </a:solidFill>
              </a:rPr>
              <a:t>_</a:t>
            </a:r>
          </a:p>
        </p:txBody>
      </p:sp>
      <p:sp>
        <p:nvSpPr>
          <p:cNvPr id="72756" name="Rectangle 52"/>
          <p:cNvSpPr>
            <a:spLocks noChangeArrowheads="1"/>
          </p:cNvSpPr>
          <p:nvPr/>
        </p:nvSpPr>
        <p:spPr bwMode="auto">
          <a:xfrm>
            <a:off x="5786438" y="2281238"/>
            <a:ext cx="542925" cy="5159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800" b="1">
                <a:solidFill>
                  <a:schemeClr val="folHlink"/>
                </a:solidFill>
              </a:rPr>
              <a:t>_</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p:txBody>
          <a:bodyPr/>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146435" name="Rectangle 3"/>
          <p:cNvSpPr>
            <a:spLocks noGrp="1" noRot="1" noChangeArrowheads="1"/>
          </p:cNvSpPr>
          <p:nvPr>
            <p:ph type="body" idx="1"/>
          </p:nvPr>
        </p:nvSpPr>
        <p:spPr/>
        <p:txBody>
          <a:bodyPr/>
          <a:lstStyle/>
          <a:p>
            <a:r>
              <a:rPr lang="en-US" sz="2800"/>
              <a:t>The Ware County librarian wants to increase circulation from the Ware County bookmobiles</a:t>
            </a:r>
          </a:p>
          <a:p>
            <a:r>
              <a:rPr lang="en-US" sz="2800"/>
              <a:t>The librarian thins that poster ads in areas where the book mobiles stop will attract more browsers and increase circulation</a:t>
            </a:r>
          </a:p>
          <a:p>
            <a:r>
              <a:rPr lang="en-US" sz="2800"/>
              <a:t>To test this idea, the librarian sets up an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6435">
                                            <p:txEl>
                                              <p:pRg st="1" end="1"/>
                                            </p:txEl>
                                          </p:spTgt>
                                        </p:tgtEl>
                                        <p:attrNameLst>
                                          <p:attrName>style.visibility</p:attrName>
                                        </p:attrNameLst>
                                      </p:cBhvr>
                                      <p:to>
                                        <p:strVal val="visible"/>
                                      </p:to>
                                    </p:set>
                                    <p:animEffect transition="in" filter="blinds(horizontal)">
                                      <p:cBhvr>
                                        <p:cTn id="7" dur="500"/>
                                        <p:tgtEl>
                                          <p:spTgt spid="1464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6435">
                                            <p:txEl>
                                              <p:pRg st="2" end="2"/>
                                            </p:txEl>
                                          </p:spTgt>
                                        </p:tgtEl>
                                        <p:attrNameLst>
                                          <p:attrName>style.visibility</p:attrName>
                                        </p:attrNameLst>
                                      </p:cBhvr>
                                      <p:to>
                                        <p:strVal val="visible"/>
                                      </p:to>
                                    </p:set>
                                    <p:animEffect transition="in" filter="blinds(horizontal)">
                                      <p:cBhvr>
                                        <p:cTn id="12" dur="500"/>
                                        <p:tgtEl>
                                          <p:spTgt spid="146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147459" name="Rectangle 3"/>
          <p:cNvSpPr>
            <a:spLocks noGrp="1" noRot="1" noChangeArrowheads="1"/>
          </p:cNvSpPr>
          <p:nvPr>
            <p:ph type="body" idx="1"/>
          </p:nvPr>
        </p:nvSpPr>
        <p:spPr/>
        <p:txBody>
          <a:bodyPr/>
          <a:lstStyle/>
          <a:p>
            <a:r>
              <a:rPr lang="en-US"/>
              <a:t>Ten bookmobile routes are selected at random</a:t>
            </a:r>
          </a:p>
          <a:p>
            <a:r>
              <a:rPr lang="en-US"/>
              <a:t>On those routes, poster ads are posted with bookmobile information</a:t>
            </a:r>
          </a:p>
          <a:p>
            <a:r>
              <a:rPr lang="en-US"/>
              <a:t>Ten other bookmobile routes are selected at random</a:t>
            </a:r>
          </a:p>
          <a:p>
            <a:r>
              <a:rPr lang="en-US"/>
              <a:t>On those routes, no advertising is done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7"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150531" name="Rectangle 3"/>
          <p:cNvSpPr>
            <a:spLocks noGrp="1" noRot="1" noChangeArrowheads="1"/>
          </p:cNvSpPr>
          <p:nvPr>
            <p:ph type="body" idx="1"/>
          </p:nvPr>
        </p:nvSpPr>
        <p:spPr/>
        <p:txBody>
          <a:bodyPr/>
          <a:lstStyle/>
          <a:p>
            <a:r>
              <a:rPr lang="en-US" sz="2800"/>
              <a:t>Step 1 - Hypotheses</a:t>
            </a:r>
          </a:p>
          <a:p>
            <a:pPr lvl="1"/>
            <a:r>
              <a:rPr lang="en-US" sz="2400"/>
              <a:t>The null hypothesis is that the mean circulation of the experimental group is </a:t>
            </a:r>
            <a:r>
              <a:rPr lang="en-US" sz="2400">
                <a:solidFill>
                  <a:schemeClr val="folHlink"/>
                </a:solidFill>
              </a:rPr>
              <a:t>not higher</a:t>
            </a:r>
            <a:r>
              <a:rPr lang="en-US" sz="2400"/>
              <a:t> than the mean circulation of the control group</a:t>
            </a:r>
          </a:p>
          <a:p>
            <a:pPr lvl="1"/>
            <a:r>
              <a:rPr lang="en-US" sz="2400"/>
              <a:t>The research hypothesis is that the mean circulation of the experimental group is </a:t>
            </a:r>
            <a:r>
              <a:rPr lang="en-US" sz="2400">
                <a:solidFill>
                  <a:schemeClr val="folHlink"/>
                </a:solidFill>
              </a:rPr>
              <a:t>higher</a:t>
            </a:r>
            <a:r>
              <a:rPr lang="en-US" sz="2400"/>
              <a:t> than the mean circulation of the control group</a:t>
            </a:r>
          </a:p>
          <a:p>
            <a:r>
              <a:rPr lang="en-US" sz="2800"/>
              <a:t>Step 2 – Alpha</a:t>
            </a:r>
          </a:p>
          <a:p>
            <a:pPr lvl="1"/>
            <a:r>
              <a:rPr lang="en-US" sz="2400"/>
              <a:t>.05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0531">
                                            <p:txEl>
                                              <p:pRg st="1" end="1"/>
                                            </p:txEl>
                                          </p:spTgt>
                                        </p:tgtEl>
                                        <p:attrNameLst>
                                          <p:attrName>style.visibility</p:attrName>
                                        </p:attrNameLst>
                                      </p:cBhvr>
                                      <p:to>
                                        <p:strVal val="visible"/>
                                      </p:to>
                                    </p:set>
                                    <p:animEffect transition="in" filter="blinds(horizontal)">
                                      <p:cBhvr>
                                        <p:cTn id="7" dur="500"/>
                                        <p:tgtEl>
                                          <p:spTgt spid="1505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0531">
                                            <p:txEl>
                                              <p:pRg st="2" end="2"/>
                                            </p:txEl>
                                          </p:spTgt>
                                        </p:tgtEl>
                                        <p:attrNameLst>
                                          <p:attrName>style.visibility</p:attrName>
                                        </p:attrNameLst>
                                      </p:cBhvr>
                                      <p:to>
                                        <p:strVal val="visible"/>
                                      </p:to>
                                    </p:set>
                                    <p:animEffect transition="in" filter="blinds(horizontal)">
                                      <p:cBhvr>
                                        <p:cTn id="12" dur="500"/>
                                        <p:tgtEl>
                                          <p:spTgt spid="150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0531">
                                            <p:txEl>
                                              <p:pRg st="4" end="4"/>
                                            </p:txEl>
                                          </p:spTgt>
                                        </p:tgtEl>
                                        <p:attrNameLst>
                                          <p:attrName>style.visibility</p:attrName>
                                        </p:attrNameLst>
                                      </p:cBhvr>
                                      <p:to>
                                        <p:strVal val="visible"/>
                                      </p:to>
                                    </p:set>
                                    <p:animEffect transition="in" filter="blinds(horizontal)">
                                      <p:cBhvr>
                                        <p:cTn id="17" dur="500"/>
                                        <p:tgtEl>
                                          <p:spTgt spid="150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148483" name="Rectangle 3"/>
          <p:cNvSpPr>
            <a:spLocks noGrp="1" noRot="1" noChangeArrowheads="1"/>
          </p:cNvSpPr>
          <p:nvPr>
            <p:ph type="body" sz="half" idx="1"/>
          </p:nvPr>
        </p:nvSpPr>
        <p:spPr>
          <a:xfrm>
            <a:off x="838200" y="1905000"/>
            <a:ext cx="2693988" cy="4191000"/>
          </a:xfrm>
        </p:spPr>
        <p:txBody>
          <a:bodyPr/>
          <a:lstStyle/>
          <a:p>
            <a:r>
              <a:rPr lang="en-US" sz="2800"/>
              <a:t>The following data is obtained:</a:t>
            </a:r>
          </a:p>
        </p:txBody>
      </p:sp>
      <p:graphicFrame>
        <p:nvGraphicFramePr>
          <p:cNvPr id="148537" name="Group 57"/>
          <p:cNvGraphicFramePr>
            <a:graphicFrameLocks noGrp="1"/>
          </p:cNvGraphicFramePr>
          <p:nvPr>
            <p:ph sz="half" idx="2"/>
          </p:nvPr>
        </p:nvGraphicFramePr>
        <p:xfrm>
          <a:off x="3830638" y="2700338"/>
          <a:ext cx="5014912" cy="2581593"/>
        </p:xfrm>
        <a:graphic>
          <a:graphicData uri="http://schemas.openxmlformats.org/drawingml/2006/table">
            <a:tbl>
              <a:tblPr/>
              <a:tblGrid>
                <a:gridCol w="1671637"/>
                <a:gridCol w="1671638"/>
                <a:gridCol w="1671637"/>
              </a:tblGrid>
              <a:tr h="2524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Librarian’s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397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Groups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Experimental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Control Group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0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Standard Deviation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151555" name="Rectangle 3"/>
          <p:cNvSpPr>
            <a:spLocks noGrp="1" noRot="1" noChangeArrowheads="1"/>
          </p:cNvSpPr>
          <p:nvPr>
            <p:ph type="body" sz="half" idx="1"/>
          </p:nvPr>
        </p:nvSpPr>
        <p:spPr>
          <a:xfrm>
            <a:off x="468313" y="1905000"/>
            <a:ext cx="3063875" cy="4191000"/>
          </a:xfrm>
        </p:spPr>
        <p:txBody>
          <a:bodyPr/>
          <a:lstStyle/>
          <a:p>
            <a:r>
              <a:rPr lang="en-US" sz="2800" b="1"/>
              <a:t>STEP 3</a:t>
            </a:r>
          </a:p>
          <a:p>
            <a:r>
              <a:rPr lang="en-US" sz="2800"/>
              <a:t>Calculate the s.e. for each group</a:t>
            </a:r>
          </a:p>
          <a:p>
            <a:r>
              <a:rPr lang="en-US" sz="2800"/>
              <a:t>125/sqrt(10)</a:t>
            </a:r>
          </a:p>
          <a:p>
            <a:r>
              <a:rPr lang="en-US" sz="2800"/>
              <a:t>=39.5</a:t>
            </a:r>
          </a:p>
          <a:p>
            <a:r>
              <a:rPr lang="en-US" sz="2800"/>
              <a:t>115/sqrt(10)</a:t>
            </a:r>
          </a:p>
          <a:p>
            <a:r>
              <a:rPr lang="en-US" sz="2800"/>
              <a:t>=36.4</a:t>
            </a:r>
          </a:p>
        </p:txBody>
      </p:sp>
      <p:graphicFrame>
        <p:nvGraphicFramePr>
          <p:cNvPr id="151556" name="Group 4"/>
          <p:cNvGraphicFramePr>
            <a:graphicFrameLocks noGrp="1"/>
          </p:cNvGraphicFramePr>
          <p:nvPr>
            <p:ph sz="half" idx="2"/>
          </p:nvPr>
        </p:nvGraphicFramePr>
        <p:xfrm>
          <a:off x="3830638" y="2700338"/>
          <a:ext cx="5014912" cy="2581593"/>
        </p:xfrm>
        <a:graphic>
          <a:graphicData uri="http://schemas.openxmlformats.org/drawingml/2006/table">
            <a:tbl>
              <a:tblPr/>
              <a:tblGrid>
                <a:gridCol w="1671637"/>
                <a:gridCol w="1671638"/>
                <a:gridCol w="1671637"/>
              </a:tblGrid>
              <a:tr h="2524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Librarian’s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397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Groups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Experimental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Control Group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0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Standard Deviation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152579" name="Rectangle 3"/>
          <p:cNvSpPr>
            <a:spLocks noGrp="1" noRot="1" noChangeArrowheads="1"/>
          </p:cNvSpPr>
          <p:nvPr>
            <p:ph type="body" sz="half" idx="1"/>
          </p:nvPr>
        </p:nvSpPr>
        <p:spPr/>
        <p:txBody>
          <a:bodyPr/>
          <a:lstStyle/>
          <a:p>
            <a:r>
              <a:rPr lang="en-US" sz="2800" b="1"/>
              <a:t>STEP 4</a:t>
            </a:r>
          </a:p>
          <a:p>
            <a:r>
              <a:rPr lang="en-US" sz="2800"/>
              <a:t>Create a “pooled” standard error</a:t>
            </a:r>
          </a:p>
          <a:p>
            <a:endParaRPr lang="en-US" sz="2800"/>
          </a:p>
        </p:txBody>
      </p:sp>
      <p:graphicFrame>
        <p:nvGraphicFramePr>
          <p:cNvPr id="152608" name="Group 32"/>
          <p:cNvGraphicFramePr>
            <a:graphicFrameLocks noGrp="1"/>
          </p:cNvGraphicFramePr>
          <p:nvPr>
            <p:ph sz="quarter" idx="2"/>
          </p:nvPr>
        </p:nvGraphicFramePr>
        <p:xfrm>
          <a:off x="4918075" y="1905000"/>
          <a:ext cx="3927475" cy="2250758"/>
        </p:xfrm>
        <a:graphic>
          <a:graphicData uri="http://schemas.openxmlformats.org/drawingml/2006/table">
            <a:tbl>
              <a:tblPr/>
              <a:tblGrid>
                <a:gridCol w="1309688"/>
                <a:gridCol w="1308100"/>
                <a:gridCol w="1309687"/>
              </a:tblGrid>
              <a:tr h="2524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Librarian’s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Groups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20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Experimental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Control Group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Standard Deviation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2606" name="Object 30"/>
          <p:cNvGraphicFramePr>
            <a:graphicFrameLocks noChangeAspect="1"/>
          </p:cNvGraphicFramePr>
          <p:nvPr>
            <p:ph sz="quarter" idx="3"/>
          </p:nvPr>
        </p:nvGraphicFramePr>
        <p:xfrm>
          <a:off x="1042988" y="3443288"/>
          <a:ext cx="3028950" cy="693737"/>
        </p:xfrm>
        <a:graphic>
          <a:graphicData uri="http://schemas.openxmlformats.org/presentationml/2006/ole">
            <p:oleObj spid="_x0000_s152606" name="Equation" r:id="rId3" imgW="1218960" imgH="279360" progId="Equation.3">
              <p:embed/>
            </p:oleObj>
          </a:graphicData>
        </a:graphic>
      </p:graphicFrame>
      <p:graphicFrame>
        <p:nvGraphicFramePr>
          <p:cNvPr id="152609" name="Object 33"/>
          <p:cNvGraphicFramePr>
            <a:graphicFrameLocks noChangeAspect="1"/>
          </p:cNvGraphicFramePr>
          <p:nvPr/>
        </p:nvGraphicFramePr>
        <p:xfrm>
          <a:off x="1046163" y="4295775"/>
          <a:ext cx="3041650" cy="474663"/>
        </p:xfrm>
        <a:graphic>
          <a:graphicData uri="http://schemas.openxmlformats.org/presentationml/2006/ole">
            <p:oleObj spid="_x0000_s152609" name="Equation" r:id="rId4" imgW="1790640" imgH="279360" progId="Equation.3">
              <p:embed/>
            </p:oleObj>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154627" name="Rectangle 3"/>
          <p:cNvSpPr>
            <a:spLocks noGrp="1" noRot="1" noChangeArrowheads="1"/>
          </p:cNvSpPr>
          <p:nvPr>
            <p:ph type="body" sz="half" idx="1"/>
          </p:nvPr>
        </p:nvSpPr>
        <p:spPr/>
        <p:txBody>
          <a:bodyPr/>
          <a:lstStyle/>
          <a:p>
            <a:r>
              <a:rPr lang="en-US" sz="2800" b="1"/>
              <a:t>STEP 5</a:t>
            </a:r>
          </a:p>
          <a:p>
            <a:r>
              <a:rPr lang="en-US" sz="2800"/>
              <a:t>Subtract the mean of the second group from the first</a:t>
            </a:r>
          </a:p>
          <a:p>
            <a:r>
              <a:rPr lang="en-US" sz="2800"/>
              <a:t>Then divide by the pooled error</a:t>
            </a:r>
          </a:p>
          <a:p>
            <a:endParaRPr lang="en-US" sz="2800"/>
          </a:p>
        </p:txBody>
      </p:sp>
      <p:graphicFrame>
        <p:nvGraphicFramePr>
          <p:cNvPr id="154628" name="Group 4"/>
          <p:cNvGraphicFramePr>
            <a:graphicFrameLocks noGrp="1"/>
          </p:cNvGraphicFramePr>
          <p:nvPr>
            <p:ph sz="quarter" idx="2"/>
          </p:nvPr>
        </p:nvGraphicFramePr>
        <p:xfrm>
          <a:off x="4918075" y="1905000"/>
          <a:ext cx="3927475" cy="2250758"/>
        </p:xfrm>
        <a:graphic>
          <a:graphicData uri="http://schemas.openxmlformats.org/drawingml/2006/table">
            <a:tbl>
              <a:tblPr/>
              <a:tblGrid>
                <a:gridCol w="1309688"/>
                <a:gridCol w="1308100"/>
                <a:gridCol w="1309687"/>
              </a:tblGrid>
              <a:tr h="2524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Librarian’s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Groups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20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Experimental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Control Group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Standard Deviation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4657" name="Object 33"/>
          <p:cNvGraphicFramePr>
            <a:graphicFrameLocks noChangeAspect="1"/>
          </p:cNvGraphicFramePr>
          <p:nvPr>
            <p:ph sz="quarter" idx="3"/>
          </p:nvPr>
        </p:nvGraphicFramePr>
        <p:xfrm>
          <a:off x="1371600" y="4760913"/>
          <a:ext cx="2741613" cy="1846262"/>
        </p:xfrm>
        <a:graphic>
          <a:graphicData uri="http://schemas.openxmlformats.org/presentationml/2006/ole">
            <p:oleObj spid="_x0000_s154657" name="Equation" r:id="rId3" imgW="1282680" imgH="863280" progId="Equation.3">
              <p:embed/>
            </p:oleObj>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155651" name="Rectangle 3"/>
          <p:cNvSpPr>
            <a:spLocks noGrp="1" noRot="1" noChangeArrowheads="1"/>
          </p:cNvSpPr>
          <p:nvPr>
            <p:ph type="body" sz="half" idx="1"/>
          </p:nvPr>
        </p:nvSpPr>
        <p:spPr/>
        <p:txBody>
          <a:bodyPr/>
          <a:lstStyle/>
          <a:p>
            <a:r>
              <a:rPr lang="en-US" sz="2800" b="1"/>
              <a:t>STEP 6</a:t>
            </a:r>
          </a:p>
          <a:p>
            <a:r>
              <a:rPr lang="en-US" sz="2800"/>
              <a:t>Degrees of Freedom equals n</a:t>
            </a:r>
            <a:r>
              <a:rPr lang="en-US" sz="2800" baseline="-25000"/>
              <a:t>1</a:t>
            </a:r>
            <a:r>
              <a:rPr lang="en-US" sz="2800"/>
              <a:t> + n</a:t>
            </a:r>
            <a:r>
              <a:rPr lang="en-US" sz="2800" baseline="-25000"/>
              <a:t>2</a:t>
            </a:r>
            <a:r>
              <a:rPr lang="en-US" sz="2800"/>
              <a:t> – 2</a:t>
            </a:r>
          </a:p>
          <a:p>
            <a:r>
              <a:rPr lang="en-US" sz="2800"/>
              <a:t>10 + 10 – 2 = 18</a:t>
            </a:r>
          </a:p>
          <a:p>
            <a:endParaRPr lang="en-US" sz="2800"/>
          </a:p>
        </p:txBody>
      </p:sp>
      <p:graphicFrame>
        <p:nvGraphicFramePr>
          <p:cNvPr id="155652" name="Group 4"/>
          <p:cNvGraphicFramePr>
            <a:graphicFrameLocks noGrp="1"/>
          </p:cNvGraphicFramePr>
          <p:nvPr>
            <p:ph sz="quarter" idx="2"/>
          </p:nvPr>
        </p:nvGraphicFramePr>
        <p:xfrm>
          <a:off x="4918075" y="1905000"/>
          <a:ext cx="3927475" cy="2250758"/>
        </p:xfrm>
        <a:graphic>
          <a:graphicData uri="http://schemas.openxmlformats.org/drawingml/2006/table">
            <a:tbl>
              <a:tblPr/>
              <a:tblGrid>
                <a:gridCol w="1309688"/>
                <a:gridCol w="1308100"/>
                <a:gridCol w="1309687"/>
              </a:tblGrid>
              <a:tr h="2524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Librarian’s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Groups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20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Experimental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Control Group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Standard Deviation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r>
              <a:rPr lang="en-US"/>
              <a:t>Importance of Stating the Hypothesis Correctly</a:t>
            </a:r>
          </a:p>
        </p:txBody>
      </p:sp>
      <p:sp>
        <p:nvSpPr>
          <p:cNvPr id="76803" name="Rectangle 3"/>
          <p:cNvSpPr>
            <a:spLocks noGrp="1" noRot="1" noChangeArrowheads="1"/>
          </p:cNvSpPr>
          <p:nvPr>
            <p:ph type="body" idx="1"/>
          </p:nvPr>
        </p:nvSpPr>
        <p:spPr/>
        <p:txBody>
          <a:bodyPr/>
          <a:lstStyle/>
          <a:p>
            <a:r>
              <a:rPr lang="en-US"/>
              <a:t>The ability to state the null (H0) and research hypotheses (H1) correctly is essential</a:t>
            </a:r>
          </a:p>
          <a:p>
            <a:r>
              <a:rPr lang="en-US"/>
              <a:t>The statistical techniques used in significance testing will have little meaning if not stated correctly</a:t>
            </a:r>
          </a:p>
          <a:p>
            <a:r>
              <a:rPr lang="en-US"/>
              <a:t>Let’s practice making some research and null hypotheses:</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rrowheads="1"/>
          </p:cNvSpPr>
          <p:nvPr>
            <p:ph type="title"/>
          </p:nvPr>
        </p:nvSpPr>
        <p:spPr/>
        <p:txBody>
          <a:bodyPr/>
          <a:lstStyle/>
          <a:p>
            <a:r>
              <a:rPr lang="en-US" sz="4000"/>
              <a:t>Testing Hypotheses with Samples</a:t>
            </a:r>
            <a:br>
              <a:rPr lang="en-US" sz="4000"/>
            </a:br>
            <a:r>
              <a:rPr lang="en-US" sz="2000">
                <a:solidFill>
                  <a:schemeClr val="folHlink"/>
                </a:solidFill>
              </a:rPr>
              <a:t>Statistic vs. Statistic – t-test for two sample means</a:t>
            </a:r>
          </a:p>
        </p:txBody>
      </p:sp>
      <p:sp>
        <p:nvSpPr>
          <p:cNvPr id="156675" name="Rectangle 3"/>
          <p:cNvSpPr>
            <a:spLocks noGrp="1" noRot="1" noChangeArrowheads="1"/>
          </p:cNvSpPr>
          <p:nvPr>
            <p:ph type="body" sz="half" idx="1"/>
          </p:nvPr>
        </p:nvSpPr>
        <p:spPr/>
        <p:txBody>
          <a:bodyPr/>
          <a:lstStyle/>
          <a:p>
            <a:pPr>
              <a:lnSpc>
                <a:spcPct val="80000"/>
              </a:lnSpc>
            </a:pPr>
            <a:r>
              <a:rPr lang="en-US" sz="2400" b="1"/>
              <a:t>STEP 7</a:t>
            </a:r>
          </a:p>
          <a:p>
            <a:pPr>
              <a:lnSpc>
                <a:spcPct val="80000"/>
              </a:lnSpc>
            </a:pPr>
            <a:r>
              <a:rPr lang="en-US" sz="2400"/>
              <a:t>Look it up and accept or reject the null hypothesis</a:t>
            </a:r>
          </a:p>
          <a:p>
            <a:pPr>
              <a:lnSpc>
                <a:spcPct val="80000"/>
              </a:lnSpc>
            </a:pPr>
            <a:r>
              <a:rPr lang="en-US" sz="2400"/>
              <a:t>Critical value for 18df at the .05 level of significance is </a:t>
            </a:r>
            <a:r>
              <a:rPr lang="en-US" sz="2400">
                <a:solidFill>
                  <a:schemeClr val="folHlink"/>
                </a:solidFill>
              </a:rPr>
              <a:t>1.734</a:t>
            </a:r>
          </a:p>
          <a:p>
            <a:pPr>
              <a:lnSpc>
                <a:spcPct val="80000"/>
              </a:lnSpc>
            </a:pPr>
            <a:r>
              <a:rPr lang="en-US" sz="2400"/>
              <a:t>We did not meet that value and, therefore, fail to reject the null hypothesis</a:t>
            </a:r>
          </a:p>
          <a:p>
            <a:pPr>
              <a:lnSpc>
                <a:spcPct val="80000"/>
              </a:lnSpc>
            </a:pPr>
            <a:r>
              <a:rPr lang="en-US" sz="2400"/>
              <a:t>We can’t say that the advertising increased book circulation</a:t>
            </a:r>
          </a:p>
        </p:txBody>
      </p:sp>
      <p:graphicFrame>
        <p:nvGraphicFramePr>
          <p:cNvPr id="156676" name="Group 4"/>
          <p:cNvGraphicFramePr>
            <a:graphicFrameLocks noGrp="1"/>
          </p:cNvGraphicFramePr>
          <p:nvPr>
            <p:ph sz="quarter" idx="2"/>
          </p:nvPr>
        </p:nvGraphicFramePr>
        <p:xfrm>
          <a:off x="4918075" y="1905000"/>
          <a:ext cx="3927475" cy="2250758"/>
        </p:xfrm>
        <a:graphic>
          <a:graphicData uri="http://schemas.openxmlformats.org/drawingml/2006/table">
            <a:tbl>
              <a:tblPr/>
              <a:tblGrid>
                <a:gridCol w="1309688"/>
                <a:gridCol w="1308100"/>
                <a:gridCol w="1309687"/>
              </a:tblGrid>
              <a:tr h="2524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Librarian’s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Groups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20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Experimental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Control Group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Standard Deviation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6675">
                                            <p:txEl>
                                              <p:pRg st="2" end="2"/>
                                            </p:txEl>
                                          </p:spTgt>
                                        </p:tgtEl>
                                        <p:attrNameLst>
                                          <p:attrName>style.visibility</p:attrName>
                                        </p:attrNameLst>
                                      </p:cBhvr>
                                      <p:to>
                                        <p:strVal val="visible"/>
                                      </p:to>
                                    </p:set>
                                    <p:animEffect transition="in" filter="blinds(horizontal)">
                                      <p:cBhvr>
                                        <p:cTn id="7" dur="500"/>
                                        <p:tgtEl>
                                          <p:spTgt spid="1566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6675">
                                            <p:txEl>
                                              <p:pRg st="3" end="3"/>
                                            </p:txEl>
                                          </p:spTgt>
                                        </p:tgtEl>
                                        <p:attrNameLst>
                                          <p:attrName>style.visibility</p:attrName>
                                        </p:attrNameLst>
                                      </p:cBhvr>
                                      <p:to>
                                        <p:strVal val="visible"/>
                                      </p:to>
                                    </p:set>
                                    <p:animEffect transition="in" filter="blinds(horizontal)">
                                      <p:cBhvr>
                                        <p:cTn id="12" dur="500"/>
                                        <p:tgtEl>
                                          <p:spTgt spid="1566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6675">
                                            <p:txEl>
                                              <p:pRg st="4" end="4"/>
                                            </p:txEl>
                                          </p:spTgt>
                                        </p:tgtEl>
                                        <p:attrNameLst>
                                          <p:attrName>style.visibility</p:attrName>
                                        </p:attrNameLst>
                                      </p:cBhvr>
                                      <p:to>
                                        <p:strVal val="visible"/>
                                      </p:to>
                                    </p:set>
                                    <p:animEffect transition="in" filter="blinds(horizontal)">
                                      <p:cBhvr>
                                        <p:cTn id="17" dur="500"/>
                                        <p:tgtEl>
                                          <p:spTgt spid="156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157699" name="Rectangle 3"/>
          <p:cNvSpPr>
            <a:spLocks noGrp="1" noRot="1" noChangeArrowheads="1"/>
          </p:cNvSpPr>
          <p:nvPr>
            <p:ph type="body" sz="half" idx="1"/>
          </p:nvPr>
        </p:nvSpPr>
        <p:spPr/>
        <p:txBody>
          <a:bodyPr/>
          <a:lstStyle/>
          <a:p>
            <a:r>
              <a:rPr lang="en-US" sz="2400" b="1"/>
              <a:t>What if we wanted to just see if advertising had any effect?</a:t>
            </a:r>
          </a:p>
          <a:p>
            <a:r>
              <a:rPr lang="en-US" sz="2400"/>
              <a:t>What values would we be comparing then?</a:t>
            </a:r>
          </a:p>
          <a:p>
            <a:r>
              <a:rPr lang="en-US" sz="2400"/>
              <a:t>t would have to be outside the range of ±2.10</a:t>
            </a:r>
          </a:p>
          <a:p>
            <a:r>
              <a:rPr lang="en-US" sz="2400"/>
              <a:t>How did we get that?</a:t>
            </a:r>
          </a:p>
        </p:txBody>
      </p:sp>
      <p:graphicFrame>
        <p:nvGraphicFramePr>
          <p:cNvPr id="157700" name="Group 4"/>
          <p:cNvGraphicFramePr>
            <a:graphicFrameLocks noGrp="1"/>
          </p:cNvGraphicFramePr>
          <p:nvPr>
            <p:ph sz="quarter" idx="2"/>
          </p:nvPr>
        </p:nvGraphicFramePr>
        <p:xfrm>
          <a:off x="4918075" y="1905000"/>
          <a:ext cx="3927475" cy="2250758"/>
        </p:xfrm>
        <a:graphic>
          <a:graphicData uri="http://schemas.openxmlformats.org/drawingml/2006/table">
            <a:tbl>
              <a:tblPr/>
              <a:tblGrid>
                <a:gridCol w="1309688"/>
                <a:gridCol w="1308100"/>
                <a:gridCol w="1309687"/>
              </a:tblGrid>
              <a:tr h="2524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Librarian’s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Groups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20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Experimental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Control Group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Standard Deviation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7699">
                                            <p:txEl>
                                              <p:pRg st="2" end="2"/>
                                            </p:txEl>
                                          </p:spTgt>
                                        </p:tgtEl>
                                        <p:attrNameLst>
                                          <p:attrName>style.visibility</p:attrName>
                                        </p:attrNameLst>
                                      </p:cBhvr>
                                      <p:to>
                                        <p:strVal val="visible"/>
                                      </p:to>
                                    </p:set>
                                    <p:animEffect transition="in" filter="blinds(horizontal)">
                                      <p:cBhvr>
                                        <p:cTn id="7" dur="500"/>
                                        <p:tgtEl>
                                          <p:spTgt spid="15769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7699">
                                            <p:txEl>
                                              <p:pRg st="3" end="3"/>
                                            </p:txEl>
                                          </p:spTgt>
                                        </p:tgtEl>
                                        <p:attrNameLst>
                                          <p:attrName>style.visibility</p:attrName>
                                        </p:attrNameLst>
                                      </p:cBhvr>
                                      <p:to>
                                        <p:strVal val="visible"/>
                                      </p:to>
                                    </p:set>
                                    <p:animEffect transition="in" filter="blinds(horizontal)">
                                      <p:cBhvr>
                                        <p:cTn id="12" dur="500"/>
                                        <p:tgtEl>
                                          <p:spTgt spid="157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rrowheads="1"/>
          </p:cNvSpPr>
          <p:nvPr>
            <p:ph type="title"/>
          </p:nvPr>
        </p:nvSpPr>
        <p:spPr/>
        <p:txBody>
          <a:bodyPr/>
          <a:lstStyle/>
          <a:p>
            <a:r>
              <a:rPr lang="en-US" sz="4000"/>
              <a:t>Testing Hypotheses with Samples</a:t>
            </a:r>
            <a:br>
              <a:rPr lang="en-US" sz="4000"/>
            </a:br>
            <a:r>
              <a:rPr lang="en-US" sz="4000"/>
              <a:t> </a:t>
            </a:r>
            <a:r>
              <a:rPr lang="en-US" sz="2000">
                <a:solidFill>
                  <a:schemeClr val="folHlink"/>
                </a:solidFill>
              </a:rPr>
              <a:t>Statistic vs. Statistic – t-test for two sample means</a:t>
            </a:r>
          </a:p>
        </p:txBody>
      </p:sp>
      <p:sp>
        <p:nvSpPr>
          <p:cNvPr id="162819" name="Rectangle 3"/>
          <p:cNvSpPr>
            <a:spLocks noGrp="1" noRot="1" noChangeArrowheads="1"/>
          </p:cNvSpPr>
          <p:nvPr>
            <p:ph type="body" idx="1"/>
          </p:nvPr>
        </p:nvSpPr>
        <p:spPr/>
        <p:txBody>
          <a:bodyPr/>
          <a:lstStyle/>
          <a:p>
            <a:r>
              <a:rPr lang="en-US"/>
              <a:t>In-Class Exercise</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Statistic – t-test for proportions</a:t>
            </a:r>
          </a:p>
        </p:txBody>
      </p:sp>
      <p:sp>
        <p:nvSpPr>
          <p:cNvPr id="158723" name="Rectangle 3"/>
          <p:cNvSpPr>
            <a:spLocks noGrp="1" noRot="1" noChangeArrowheads="1"/>
          </p:cNvSpPr>
          <p:nvPr>
            <p:ph type="body" sz="half" idx="1"/>
          </p:nvPr>
        </p:nvSpPr>
        <p:spPr>
          <a:xfrm>
            <a:off x="838200" y="1905000"/>
            <a:ext cx="7092950" cy="4191000"/>
          </a:xfrm>
        </p:spPr>
        <p:txBody>
          <a:bodyPr/>
          <a:lstStyle/>
          <a:p>
            <a:r>
              <a:rPr lang="en-US" sz="2800" b="1"/>
              <a:t>Because we can figure out standard errors for proportions (like we did last 2 weeks), we can use a t-test to also compare two groups’ proportions</a:t>
            </a:r>
          </a:p>
          <a:p>
            <a:r>
              <a:rPr lang="en-US" sz="2800" b="1"/>
              <a:t>The formulas are the same, the only difference is the calculation of the standard deviation from the proportions</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8723">
                                            <p:txEl>
                                              <p:pRg st="1" end="1"/>
                                            </p:txEl>
                                          </p:spTgt>
                                        </p:tgtEl>
                                        <p:attrNameLst>
                                          <p:attrName>style.visibility</p:attrName>
                                        </p:attrNameLst>
                                      </p:cBhvr>
                                      <p:to>
                                        <p:strVal val="visible"/>
                                      </p:to>
                                    </p:set>
                                    <p:animEffect transition="in" filter="blinds(horizontal)">
                                      <p:cBhvr>
                                        <p:cTn id="7" dur="500"/>
                                        <p:tgtEl>
                                          <p:spTgt spid="158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Statistic – t-test for proportions</a:t>
            </a:r>
          </a:p>
        </p:txBody>
      </p:sp>
      <p:sp>
        <p:nvSpPr>
          <p:cNvPr id="160771" name="Rectangle 3"/>
          <p:cNvSpPr>
            <a:spLocks noGrp="1" noRot="1" noChangeArrowheads="1"/>
          </p:cNvSpPr>
          <p:nvPr>
            <p:ph type="body" sz="half" idx="1"/>
          </p:nvPr>
        </p:nvSpPr>
        <p:spPr/>
        <p:txBody>
          <a:bodyPr/>
          <a:lstStyle/>
          <a:p>
            <a:pPr>
              <a:lnSpc>
                <a:spcPct val="80000"/>
              </a:lnSpc>
            </a:pPr>
            <a:r>
              <a:rPr lang="en-US" sz="2400"/>
              <a:t>If you’re trying to see if there is a statistical difference between two groups on whether or not they support an amendment to the state constitution, it would look like this</a:t>
            </a:r>
          </a:p>
          <a:p>
            <a:pPr>
              <a:lnSpc>
                <a:spcPct val="80000"/>
              </a:lnSpc>
            </a:pPr>
            <a:r>
              <a:rPr lang="en-US" sz="2400"/>
              <a:t>Once you have the standard deviation, you do everything the same as when comparing means</a:t>
            </a:r>
          </a:p>
          <a:p>
            <a:pPr>
              <a:lnSpc>
                <a:spcPct val="80000"/>
              </a:lnSpc>
            </a:pPr>
            <a:endParaRPr lang="en-US" sz="2400"/>
          </a:p>
        </p:txBody>
      </p:sp>
      <p:graphicFrame>
        <p:nvGraphicFramePr>
          <p:cNvPr id="160803" name="Group 35"/>
          <p:cNvGraphicFramePr>
            <a:graphicFrameLocks noGrp="1"/>
          </p:cNvGraphicFramePr>
          <p:nvPr>
            <p:ph sz="half" idx="2"/>
          </p:nvPr>
        </p:nvGraphicFramePr>
        <p:xfrm>
          <a:off x="4918075" y="1905000"/>
          <a:ext cx="3927475" cy="3556000"/>
        </p:xfrm>
        <a:graphic>
          <a:graphicData uri="http://schemas.openxmlformats.org/drawingml/2006/table">
            <a:tbl>
              <a:tblPr/>
              <a:tblGrid>
                <a:gridCol w="1963738"/>
                <a:gridCol w="1963737"/>
              </a:tblGrid>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Group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Group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For=60%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For=40%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s=sqrt(p(1-p))</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 .49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s=sqrt(p(1-p))</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Arial" charset="0"/>
                        </a:rPr>
                        <a:t>= .49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r>
              <a:rPr lang="en-US" sz="4000"/>
              <a:t>Testing Hypotheses with Samples</a:t>
            </a:r>
            <a:br>
              <a:rPr lang="en-US" sz="4000"/>
            </a:br>
            <a:r>
              <a:rPr lang="en-US" sz="2400">
                <a:solidFill>
                  <a:schemeClr val="folHlink"/>
                </a:solidFill>
              </a:rPr>
              <a:t>Statistic vs. Statistic – t-test for proportions</a:t>
            </a:r>
          </a:p>
        </p:txBody>
      </p:sp>
      <p:sp>
        <p:nvSpPr>
          <p:cNvPr id="83971" name="Rectangle 3"/>
          <p:cNvSpPr>
            <a:spLocks noGrp="1" noRot="1" noChangeArrowheads="1"/>
          </p:cNvSpPr>
          <p:nvPr>
            <p:ph type="body" idx="1"/>
          </p:nvPr>
        </p:nvSpPr>
        <p:spPr/>
        <p:txBody>
          <a:bodyPr/>
          <a:lstStyle/>
          <a:p>
            <a:r>
              <a:rPr lang="en-US"/>
              <a:t>In-Class Worksheet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rrowheads="1"/>
          </p:cNvSpPr>
          <p:nvPr>
            <p:ph type="title"/>
          </p:nvPr>
        </p:nvSpPr>
        <p:spPr/>
        <p:txBody>
          <a:bodyPr/>
          <a:lstStyle/>
          <a:p>
            <a:r>
              <a:rPr lang="en-US"/>
              <a:t>Homework</a:t>
            </a:r>
          </a:p>
        </p:txBody>
      </p:sp>
      <p:sp>
        <p:nvSpPr>
          <p:cNvPr id="163843" name="Rectangle 3"/>
          <p:cNvSpPr>
            <a:spLocks noGrp="1" noRot="1" noChangeArrowheads="1"/>
          </p:cNvSpPr>
          <p:nvPr>
            <p:ph type="body" idx="1"/>
          </p:nvPr>
        </p:nvSpPr>
        <p:spPr/>
        <p:txBody>
          <a:bodyPr/>
          <a:lstStyle/>
          <a:p>
            <a:r>
              <a:rPr lang="en-US"/>
              <a:t>Write 2 scenarios and analyses (make them PA relevant), one for a comparison of sample means, another for a comparison of sample proportions</a:t>
            </a:r>
          </a:p>
          <a:p>
            <a:r>
              <a:rPr lang="en-US"/>
              <a:t>Make up the problem descriptions and data</a:t>
            </a:r>
          </a:p>
          <a:p>
            <a:pPr lvl="1"/>
            <a:r>
              <a:rPr lang="en-US">
                <a:solidFill>
                  <a:schemeClr val="folHlink"/>
                </a:solidFill>
              </a:rPr>
              <a:t>Emailed to me by Halloween Midnight</a:t>
            </a:r>
          </a:p>
          <a:p>
            <a:pPr lvl="1"/>
            <a:r>
              <a:rPr lang="en-US">
                <a:solidFill>
                  <a:schemeClr val="folHlink"/>
                </a:solidFill>
              </a:rPr>
              <a:t>No class Halloween night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p:txBody>
          <a:bodyPr/>
          <a:lstStyle/>
          <a:p>
            <a:r>
              <a:rPr lang="en-US"/>
              <a:t>Hypotheses Example 1</a:t>
            </a:r>
          </a:p>
        </p:txBody>
      </p:sp>
      <p:sp>
        <p:nvSpPr>
          <p:cNvPr id="90115" name="Rectangle 3"/>
          <p:cNvSpPr>
            <a:spLocks noGrp="1" noRot="1" noChangeArrowheads="1"/>
          </p:cNvSpPr>
          <p:nvPr>
            <p:ph type="body" idx="1"/>
          </p:nvPr>
        </p:nvSpPr>
        <p:spPr/>
        <p:txBody>
          <a:bodyPr/>
          <a:lstStyle/>
          <a:p>
            <a:pPr>
              <a:lnSpc>
                <a:spcPct val="90000"/>
              </a:lnSpc>
            </a:pPr>
            <a:r>
              <a:rPr lang="en-US" sz="2400"/>
              <a:t>Six months after the local newspaper ran a weeklong series of articles on the Northlake, Virginia, Community Pride Center, the director wants to see whether the positive media coverage improved turnout at the center’s after school recreation programs, compared to turnout before the media coverage took place</a:t>
            </a:r>
          </a:p>
          <a:p>
            <a:pPr>
              <a:lnSpc>
                <a:spcPct val="90000"/>
              </a:lnSpc>
            </a:pPr>
            <a:r>
              <a:rPr lang="en-US" sz="2400"/>
              <a:t>H1</a:t>
            </a:r>
          </a:p>
          <a:p>
            <a:pPr lvl="1">
              <a:lnSpc>
                <a:spcPct val="90000"/>
              </a:lnSpc>
            </a:pPr>
            <a:r>
              <a:rPr lang="en-US" sz="2000"/>
              <a:t>Media coverage increased turnout at the Community Pride Center</a:t>
            </a:r>
          </a:p>
          <a:p>
            <a:pPr>
              <a:lnSpc>
                <a:spcPct val="90000"/>
              </a:lnSpc>
            </a:pPr>
            <a:r>
              <a:rPr lang="en-US" sz="2400"/>
              <a:t>H0</a:t>
            </a:r>
          </a:p>
          <a:p>
            <a:pPr lvl="1">
              <a:lnSpc>
                <a:spcPct val="90000"/>
              </a:lnSpc>
            </a:pPr>
            <a:r>
              <a:rPr lang="en-US" sz="2000"/>
              <a:t>Media coverage did not increase turnout at the Community Pride Center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0115">
                                            <p:txEl>
                                              <p:pRg st="2" end="2"/>
                                            </p:txEl>
                                          </p:spTgt>
                                        </p:tgtEl>
                                        <p:attrNameLst>
                                          <p:attrName>style.visibility</p:attrName>
                                        </p:attrNameLst>
                                      </p:cBhvr>
                                      <p:to>
                                        <p:strVal val="visible"/>
                                      </p:to>
                                    </p:set>
                                    <p:animEffect transition="in" filter="blinds(horizontal)">
                                      <p:cBhvr>
                                        <p:cTn id="7" dur="500"/>
                                        <p:tgtEl>
                                          <p:spTgt spid="9011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0115">
                                            <p:txEl>
                                              <p:pRg st="4" end="4"/>
                                            </p:txEl>
                                          </p:spTgt>
                                        </p:tgtEl>
                                        <p:attrNameLst>
                                          <p:attrName>style.visibility</p:attrName>
                                        </p:attrNameLst>
                                      </p:cBhvr>
                                      <p:to>
                                        <p:strVal val="visible"/>
                                      </p:to>
                                    </p:set>
                                    <p:animEffect transition="in" filter="blinds(horizontal)">
                                      <p:cBhvr>
                                        <p:cTn id="12" dur="500"/>
                                        <p:tgtEl>
                                          <p:spTgt spid="90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7629</TotalTime>
  <Words>4461</Words>
  <Application>Microsoft PowerPoint</Application>
  <PresentationFormat>On-screen Show (4:3)</PresentationFormat>
  <Paragraphs>903</Paragraphs>
  <Slides>86</Slides>
  <Notes>18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86</vt:i4>
      </vt:variant>
    </vt:vector>
  </HeadingPairs>
  <TitlesOfParts>
    <vt:vector size="89" baseType="lpstr">
      <vt:lpstr>Glass Layers</vt:lpstr>
      <vt:lpstr>Equation</vt:lpstr>
      <vt:lpstr>Microsoft Equation 3.0</vt:lpstr>
      <vt:lpstr>Hypothesis Testing</vt:lpstr>
      <vt:lpstr>Statistical Decision Making</vt:lpstr>
      <vt:lpstr>Statistical Decision Making</vt:lpstr>
      <vt:lpstr>Statistical Decision Making</vt:lpstr>
      <vt:lpstr>Huh?</vt:lpstr>
      <vt:lpstr>Examples of H1 and H0</vt:lpstr>
      <vt:lpstr>Disconfirming example</vt:lpstr>
      <vt:lpstr>Importance of Stating the Hypothesis Correctly</vt:lpstr>
      <vt:lpstr>Hypotheses Example 1</vt:lpstr>
      <vt:lpstr>Hypotheses Example 2</vt:lpstr>
      <vt:lpstr>Hypotheses Example 3</vt:lpstr>
      <vt:lpstr>Testing Hypotheses</vt:lpstr>
      <vt:lpstr>The Hypothesis Testing System</vt:lpstr>
      <vt:lpstr>Type I vs. Type II errors</vt:lpstr>
      <vt:lpstr>Selecting an alpha level ()</vt:lpstr>
      <vt:lpstr>How SURE do you need to be?</vt:lpstr>
      <vt:lpstr>How SURE do you need to be?</vt:lpstr>
      <vt:lpstr>How SURE do you need to be?</vt:lpstr>
      <vt:lpstr>Selecting a Test Statistic</vt:lpstr>
      <vt:lpstr>Testing Hypotheses with Population Parameters Parameter vs. Parameter</vt:lpstr>
      <vt:lpstr>Testing Hypotheses with Population Parameters Parameter vs. Parameter</vt:lpstr>
      <vt:lpstr>Testing Hypotheses with Population Parameters Parameter vs. Parameter</vt:lpstr>
      <vt:lpstr>Testing Hypotheses with Population Parameters Parameter vs. Parameter</vt:lpstr>
      <vt:lpstr>Testing Hypotheses with Population Parameters Parameter vs. Parameter</vt:lpstr>
      <vt:lpstr>Testing Hypotheses with Samples Statistic vs. Parameter</vt:lpstr>
      <vt:lpstr>Testing Hypotheses with Samples Statistic vs. Parameter – 1 Sample Chi Square</vt:lpstr>
      <vt:lpstr>Testing Hypotheses with Samples Statistic vs. Parameter – 1 Sample Chi Square</vt:lpstr>
      <vt:lpstr>Testing Hypotheses with Samples Statistic vs. Parameter – 1 Sample Chi Square</vt:lpstr>
      <vt:lpstr>Testing Hypotheses with Samples Statistic vs. Parameter – 1 Sample Chi Square</vt:lpstr>
      <vt:lpstr>Testing Hypotheses with Samples Statistic vs. Parameter – 1 Sample Chi Square</vt:lpstr>
      <vt:lpstr>Testing Hypotheses with Samples Statistic vs. Parameter – 1 Sample Chi Square</vt:lpstr>
      <vt:lpstr>Testing Hypotheses with Samples Statistic vs. Parameter – 1 Sample Chi Square</vt:lpstr>
      <vt:lpstr>Testing Hypotheses with Samples Statistic vs. Parameter – 1 Sample Chi Square</vt:lpstr>
      <vt:lpstr>Testing Hypotheses with Samples Statistic vs. Parameter – 1 Sample Chi Square</vt:lpstr>
      <vt:lpstr>Testing Hypotheses with Samples Statistic vs. Parameter – 1 Sample t-test</vt:lpstr>
      <vt:lpstr>Testing Hypotheses with Samples Statistic vs. Parameter – 1 Sample t-test</vt:lpstr>
      <vt:lpstr>Testing Hypotheses with Samples Statistic vs. Parameter – 1 Sample t-test</vt:lpstr>
      <vt:lpstr>Testing Hypotheses with Samples Statistic vs. Parameter – 1 Sample t-test</vt:lpstr>
      <vt:lpstr>Testing Hypotheses with Samples Statistic vs. Parameter – 1 Sample t-test</vt:lpstr>
      <vt:lpstr>t vs. z</vt:lpstr>
      <vt:lpstr>Testing Hypotheses with Samples Statistic vs. Parameter – 1 Sample t-test</vt:lpstr>
      <vt:lpstr>Testing Hypotheses with Samples Statistic vs. Parameter – 1 Sample t-test</vt:lpstr>
      <vt:lpstr>Testing Hypotheses with Samples Statistic vs. Parameter – 1 Sample t-test</vt:lpstr>
      <vt:lpstr>Testing Hypotheses with Samples Statistic vs. Parameter – 1 Sample t-test</vt:lpstr>
      <vt:lpstr>Testing Hypotheses with Samples Statistic vs. Parameter – 1 Sample t-test</vt:lpstr>
      <vt:lpstr>Testing Hypotheses with Samples Statistic vs. Parameter – 1 Sample t-test</vt:lpstr>
      <vt:lpstr>Confidence interval for population mean using t</vt:lpstr>
      <vt:lpstr>Confidence interval for population mean using t</vt:lpstr>
      <vt:lpstr>Testing Hypotheses with Samples Statistic vs. Parameter – 1 Sample t-test</vt:lpstr>
      <vt:lpstr>Testing Hypotheses with Samples Statistic vs. Statistic</vt:lpstr>
      <vt:lpstr>Testing Hypotheses with Samples Statistic vs. Statistic – Chi Square</vt:lpstr>
      <vt:lpstr>Previous Example</vt:lpstr>
      <vt:lpstr>Previous Example</vt:lpstr>
      <vt:lpstr>Testing Hypotheses with Samples  Statistic vs. Statistic – t-test for two sample means</vt:lpstr>
      <vt:lpstr>Statistical Analysis</vt:lpstr>
      <vt:lpstr>Statistical Analysis</vt:lpstr>
      <vt:lpstr>Statistical Analysis</vt:lpstr>
      <vt:lpstr>Statistical Analysis</vt:lpstr>
      <vt:lpstr>What Does Difference Mean?</vt:lpstr>
      <vt:lpstr>What Does Difference Mean?</vt:lpstr>
      <vt:lpstr>What Does Difference Mean?</vt:lpstr>
      <vt:lpstr>What Does Difference Mean?</vt:lpstr>
      <vt:lpstr>What Does Difference Mean?</vt:lpstr>
      <vt:lpstr>What Does Difference Mean?</vt:lpstr>
      <vt:lpstr>What Does Difference Mean?</vt:lpstr>
      <vt:lpstr>What Do We Estimate?</vt:lpstr>
      <vt:lpstr>What Do We Estimate?</vt:lpstr>
      <vt:lpstr>What Do We Estimate?</vt:lpstr>
      <vt:lpstr>What Do We Estimate?</vt:lpstr>
      <vt:lpstr>What Do We Estimate?</vt:lpstr>
      <vt:lpstr>What Do We Estimate?</vt:lpstr>
      <vt:lpstr>Testing Hypotheses with Samples  Statistic vs. Statistic – t-test for two sample means</vt:lpstr>
      <vt:lpstr>Testing Hypotheses with Samples  Statistic vs. Statistic – t-test for two sample means</vt:lpstr>
      <vt:lpstr>Testing Hypotheses with Samples  Statistic vs. Statistic – t-test for two sample means</vt:lpstr>
      <vt:lpstr>Testing Hypotheses with Samples  Statistic vs. Statistic – t-test for two sample means</vt:lpstr>
      <vt:lpstr>Testing Hypotheses with Samples  Statistic vs. Statistic – t-test for two sample means</vt:lpstr>
      <vt:lpstr>Testing Hypotheses with Samples  Statistic vs. Statistic – t-test for two sample means</vt:lpstr>
      <vt:lpstr>Testing Hypotheses with Samples  Statistic vs. Statistic – t-test for two sample means</vt:lpstr>
      <vt:lpstr>Testing Hypotheses with Samples  Statistic vs. Statistic – t-test for two sample means</vt:lpstr>
      <vt:lpstr>Testing Hypotheses with Samples Statistic vs. Statistic – t-test for two sample means</vt:lpstr>
      <vt:lpstr>Testing Hypotheses with Samples  Statistic vs. Statistic – t-test for two sample means</vt:lpstr>
      <vt:lpstr>Testing Hypotheses with Samples  Statistic vs. Statistic – t-test for two sample means</vt:lpstr>
      <vt:lpstr>Testing Hypotheses with Samples Statistic vs. Statistic – t-test for proportions</vt:lpstr>
      <vt:lpstr>Testing Hypotheses with Samples Statistic vs. Statistic – t-test for proportions</vt:lpstr>
      <vt:lpstr>Testing Hypotheses with Samples Statistic vs. Statistic – t-test for proportions</vt:lpstr>
      <vt:lpstr>Homework</vt:lpstr>
    </vt:vector>
  </TitlesOfParts>
  <Company>VTTI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Relationships Among Variables</dc:title>
  <dc:creator>Aaron D. Schroeder</dc:creator>
  <cp:lastModifiedBy>Aaron</cp:lastModifiedBy>
  <cp:revision>144</cp:revision>
  <dcterms:created xsi:type="dcterms:W3CDTF">2002-11-19T13:00:35Z</dcterms:created>
  <dcterms:modified xsi:type="dcterms:W3CDTF">2008-10-28T21:40:48Z</dcterms:modified>
</cp:coreProperties>
</file>